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06" r:id="rId3"/>
    <p:sldId id="442" r:id="rId4"/>
    <p:sldId id="445" r:id="rId5"/>
    <p:sldId id="443" r:id="rId6"/>
    <p:sldId id="447" r:id="rId7"/>
    <p:sldId id="448" r:id="rId8"/>
    <p:sldId id="449" r:id="rId9"/>
    <p:sldId id="441" r:id="rId10"/>
    <p:sldId id="444" r:id="rId11"/>
    <p:sldId id="440" r:id="rId12"/>
    <p:sldId id="446" r:id="rId13"/>
    <p:sldId id="439" r:id="rId14"/>
    <p:sldId id="4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F7970"/>
    <a:srgbClr val="F7756C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  <a:latin typeface="Söhne"/>
              </a:rPr>
              <a:t>% on right means % of sequenced repertoire</a:t>
            </a:r>
          </a:p>
          <a:p>
            <a:pPr algn="l"/>
            <a:endParaRPr lang="en-US" b="0" i="0" u="none" strike="noStrike" dirty="0">
              <a:effectLst/>
              <a:latin typeface="Söhne"/>
            </a:endParaRPr>
          </a:p>
          <a:p>
            <a:pPr algn="l"/>
            <a:r>
              <a:rPr lang="en-US" b="0" i="0" u="none" strike="noStrike" dirty="0">
                <a:effectLst/>
                <a:latin typeface="Söhne"/>
              </a:rPr>
              <a:t>BST2: CD317, </a:t>
            </a:r>
            <a:r>
              <a:rPr lang="en-US" b="0" i="0" u="none" strike="noStrike" dirty="0" err="1">
                <a:effectLst/>
                <a:latin typeface="Söhne"/>
              </a:rPr>
              <a:t>tetherin</a:t>
            </a:r>
            <a:r>
              <a:rPr lang="en-US" b="0" i="0" u="none" strike="noStrike" dirty="0">
                <a:effectLst/>
                <a:latin typeface="Söhne"/>
              </a:rPr>
              <a:t>, bone marrow stromal antigen 2, innate immunity, inhibits release of enveloped virus from infected cells (especially HIV-1) by tethering them to infected cells</a:t>
            </a:r>
          </a:p>
          <a:p>
            <a:pPr algn="l"/>
            <a:endParaRPr lang="en-US" b="0" i="0" u="none" strike="noStrike" dirty="0">
              <a:effectLst/>
              <a:latin typeface="Söhne"/>
            </a:endParaRPr>
          </a:p>
          <a:p>
            <a:r>
              <a:rPr lang="en-US" dirty="0"/>
              <a:t>Melanoma: A6, A8, B3B (also has vitiligo), B4-5, B12, MCE12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inverse means more monoclonal, lower inverse means more polyclonal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Antigen specificity of the T-cell receptor (TCR) is determined in part by the sequence of complementarity-determining regions (CDRs) and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framework regions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encoded by the T-cell receptor beta (TCRB) variable (</a:t>
            </a:r>
            <a:r>
              <a:rPr lang="en-US" b="0" i="1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TRBV)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CD8 CDR3s generally longer in those developing </a:t>
            </a:r>
            <a:r>
              <a:rPr lang="en-US" dirty="0" err="1"/>
              <a:t>irAEs</a:t>
            </a:r>
            <a:r>
              <a:rPr lang="en-US" dirty="0"/>
              <a:t>, particularly interested in highly expanded T cell groups effects</a:t>
            </a:r>
          </a:p>
          <a:p>
            <a:pPr lvl="1"/>
            <a:r>
              <a:rPr lang="en-US" dirty="0"/>
              <a:t>CD8 TRA</a:t>
            </a:r>
          </a:p>
          <a:p>
            <a:pPr lvl="1"/>
            <a:r>
              <a:rPr lang="en-US" dirty="0"/>
              <a:t>CD8 TEM TRB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Highly expanded here also could be just thought of as top clonotypes</a:t>
            </a:r>
          </a:p>
          <a:p>
            <a:endParaRPr lang="en-US" dirty="0"/>
          </a:p>
          <a:p>
            <a:r>
              <a:rPr lang="en-US" dirty="0"/>
              <a:t>CD8 CDR3s generally longer in those developing </a:t>
            </a:r>
            <a:r>
              <a:rPr lang="en-US" dirty="0" err="1"/>
              <a:t>irAEs</a:t>
            </a:r>
            <a:r>
              <a:rPr lang="en-US" dirty="0"/>
              <a:t>, particularly interested in highly expanded T cell groups effects</a:t>
            </a:r>
          </a:p>
          <a:p>
            <a:pPr lvl="1"/>
            <a:r>
              <a:rPr lang="en-US" dirty="0"/>
              <a:t>CD8 TRA</a:t>
            </a:r>
          </a:p>
          <a:p>
            <a:pPr lvl="1"/>
            <a:r>
              <a:rPr lang="en-US" dirty="0"/>
              <a:t>CD8 TEM TRB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Contrary to germline-ness hypothesis, some TCRs are less germline-like in patients developing </a:t>
            </a:r>
            <a:r>
              <a:rPr lang="en-US" dirty="0" err="1"/>
              <a:t>irAEs</a:t>
            </a:r>
            <a:endParaRPr lang="en-US" dirty="0"/>
          </a:p>
          <a:p>
            <a:pPr lvl="1"/>
            <a:r>
              <a:rPr lang="en-US" dirty="0"/>
              <a:t>Proliferating CD8 TRA TCRs</a:t>
            </a:r>
          </a:p>
          <a:p>
            <a:pPr lvl="1"/>
            <a:r>
              <a:rPr lang="en-US" dirty="0"/>
              <a:t>TEM CD8 TCRs</a:t>
            </a:r>
          </a:p>
          <a:p>
            <a:pPr lvl="1"/>
            <a:r>
              <a:rPr lang="en-US" dirty="0"/>
              <a:t>Highly expanded CD4 TCRs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CD8 CDR3s generally longer in those developing </a:t>
            </a:r>
            <a:r>
              <a:rPr lang="en-US" dirty="0" err="1"/>
              <a:t>irAEs</a:t>
            </a:r>
            <a:r>
              <a:rPr lang="en-US" dirty="0"/>
              <a:t>, particularly interested in highly expanded T cell groups effects</a:t>
            </a:r>
          </a:p>
          <a:p>
            <a:pPr lvl="1"/>
            <a:r>
              <a:rPr lang="en-US" dirty="0"/>
              <a:t>CD8 TRA</a:t>
            </a:r>
          </a:p>
          <a:p>
            <a:pPr lvl="1"/>
            <a:r>
              <a:rPr lang="en-US" dirty="0"/>
              <a:t>CD8 TEM TRB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Contrary to germline-ness hypothesis, some TCRs are less germline-like in patients developing </a:t>
            </a:r>
            <a:r>
              <a:rPr lang="en-US" dirty="0" err="1"/>
              <a:t>irAEs</a:t>
            </a:r>
            <a:endParaRPr lang="en-US" dirty="0"/>
          </a:p>
          <a:p>
            <a:pPr lvl="1"/>
            <a:r>
              <a:rPr lang="en-US" dirty="0"/>
              <a:t>Proliferating CD8 TRA TCRs</a:t>
            </a:r>
          </a:p>
          <a:p>
            <a:pPr lvl="1"/>
            <a:r>
              <a:rPr lang="en-US" dirty="0"/>
              <a:t>TEM CD8 TCRs</a:t>
            </a:r>
          </a:p>
          <a:p>
            <a:pPr lvl="1"/>
            <a:r>
              <a:rPr lang="en-US" dirty="0"/>
              <a:t>Highly expanded </a:t>
            </a:r>
            <a:r>
              <a:rPr lang="en-US"/>
              <a:t>CD4 TCRs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6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Worth to ask authors for patient MHC info (genes and alleles)?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11 30 2023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Human epitopes mostly from BST2 gene, no clear </a:t>
            </a:r>
            <a:r>
              <a:rPr lang="en-US" dirty="0" err="1"/>
              <a:t>irAE</a:t>
            </a:r>
            <a:r>
              <a:rPr lang="en-US" dirty="0"/>
              <a:t>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951B1-AB29-86D2-1E06-E3002E06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55" y="2077998"/>
            <a:ext cx="5469011" cy="3457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5918C6-7E64-73F3-1EDA-48F221BB6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86" y="1919288"/>
            <a:ext cx="5922714" cy="37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8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6B919E8-5FA5-CA7D-8F30-B1D5EF58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40" y="1988314"/>
            <a:ext cx="7772400" cy="4862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solidFill>
                  <a:srgbClr val="212121"/>
                </a:solidFill>
                <a:effectLst/>
              </a:rPr>
              <a:t>Junction diversities similar across cell types and </a:t>
            </a:r>
            <a:r>
              <a:rPr lang="en-US" i="0" u="none" strike="noStrike" dirty="0" err="1">
                <a:solidFill>
                  <a:srgbClr val="212121"/>
                </a:solidFill>
                <a:effectLst/>
              </a:rPr>
              <a:t>irAE</a:t>
            </a:r>
            <a:r>
              <a:rPr lang="en-US" i="0" u="none" strike="noStrike" dirty="0">
                <a:solidFill>
                  <a:srgbClr val="212121"/>
                </a:solidFill>
                <a:effectLst/>
              </a:rPr>
              <a:t> development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82992-9BF8-714C-F1A2-87326B1617BA}"/>
              </a:ext>
            </a:extLst>
          </p:cNvPr>
          <p:cNvSpPr txBox="1"/>
          <p:nvPr/>
        </p:nvSpPr>
        <p:spPr>
          <a:xfrm>
            <a:off x="9769698" y="401332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756C"/>
                </a:solidFill>
              </a:rPr>
              <a:t>n =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6F6DD-CF20-CF33-D0B9-C142560C8667}"/>
              </a:ext>
            </a:extLst>
          </p:cNvPr>
          <p:cNvSpPr txBox="1"/>
          <p:nvPr/>
        </p:nvSpPr>
        <p:spPr>
          <a:xfrm>
            <a:off x="9783325" y="43566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BFC4"/>
                </a:solidFill>
              </a:rPr>
              <a:t>n =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D71E6-4A6A-AA39-513C-A2B35C63EBBB}"/>
              </a:ext>
            </a:extLst>
          </p:cNvPr>
          <p:cNvSpPr txBox="1"/>
          <p:nvPr/>
        </p:nvSpPr>
        <p:spPr>
          <a:xfrm>
            <a:off x="7869250" y="26893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B4092-693F-70B3-70E7-0E9B54638236}"/>
              </a:ext>
            </a:extLst>
          </p:cNvPr>
          <p:cNvSpPr txBox="1"/>
          <p:nvPr/>
        </p:nvSpPr>
        <p:spPr>
          <a:xfrm>
            <a:off x="6801526" y="27162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004A3-A489-FB37-25D9-6121CF4CC7A4}"/>
              </a:ext>
            </a:extLst>
          </p:cNvPr>
          <p:cNvSpPr txBox="1"/>
          <p:nvPr/>
        </p:nvSpPr>
        <p:spPr>
          <a:xfrm>
            <a:off x="6801526" y="478332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1B4D5-2E9A-C146-159E-3BC9EDF78EE7}"/>
              </a:ext>
            </a:extLst>
          </p:cNvPr>
          <p:cNvSpPr txBox="1"/>
          <p:nvPr/>
        </p:nvSpPr>
        <p:spPr>
          <a:xfrm>
            <a:off x="7848930" y="4826300"/>
            <a:ext cx="64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4CFC8-EA65-87EA-DDC9-02DCC0FE651E}"/>
              </a:ext>
            </a:extLst>
          </p:cNvPr>
          <p:cNvSpPr txBox="1"/>
          <p:nvPr/>
        </p:nvSpPr>
        <p:spPr>
          <a:xfrm>
            <a:off x="4752372" y="461887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80CBD-038E-E2CD-66D0-EF4E7FF5A865}"/>
              </a:ext>
            </a:extLst>
          </p:cNvPr>
          <p:cNvSpPr txBox="1"/>
          <p:nvPr/>
        </p:nvSpPr>
        <p:spPr>
          <a:xfrm>
            <a:off x="3708134" y="461557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34E65-653D-32FF-E89D-AD9AD8415C71}"/>
              </a:ext>
            </a:extLst>
          </p:cNvPr>
          <p:cNvSpPr txBox="1"/>
          <p:nvPr/>
        </p:nvSpPr>
        <p:spPr>
          <a:xfrm>
            <a:off x="3647174" y="265412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6F77B-C40E-8EB4-598D-6B9084A961B7}"/>
              </a:ext>
            </a:extLst>
          </p:cNvPr>
          <p:cNvSpPr txBox="1"/>
          <p:nvPr/>
        </p:nvSpPr>
        <p:spPr>
          <a:xfrm>
            <a:off x="4720828" y="266240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02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solidFill>
                  <a:srgbClr val="212121"/>
                </a:solidFill>
                <a:effectLst/>
              </a:rPr>
              <a:t>N region feature analysis generally mirrors CDR3 length conclusion (longer in CD8 TRAs in patients with </a:t>
            </a:r>
            <a:r>
              <a:rPr lang="en-US" i="0" u="none" strike="noStrike" dirty="0" err="1">
                <a:solidFill>
                  <a:srgbClr val="212121"/>
                </a:solidFill>
                <a:effectLst/>
              </a:rPr>
              <a:t>irAEs</a:t>
            </a:r>
            <a:r>
              <a:rPr lang="en-US" i="0" u="none" strike="noStrike" dirty="0">
                <a:solidFill>
                  <a:srgbClr val="212121"/>
                </a:solidFill>
                <a:effectLst/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5B3BB-32F6-B108-DF07-25DECDD5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2199093"/>
            <a:ext cx="6050280" cy="3768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85332-1EFC-0875-3201-0742E353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9093"/>
            <a:ext cx="6050279" cy="38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1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Major conclusions from CDR3 length analysis and TCR germline-ness (</a:t>
            </a:r>
            <a:r>
              <a:rPr lang="en-US" dirty="0" err="1"/>
              <a:t>pgen</a:t>
            </a:r>
            <a:r>
              <a:rPr lang="en-US" dirty="0"/>
              <a:t>) generally hold with </a:t>
            </a:r>
            <a:r>
              <a:rPr lang="en-US" dirty="0" err="1"/>
              <a:t>downsampling</a:t>
            </a:r>
            <a:r>
              <a:rPr lang="en-US" dirty="0"/>
              <a:t> and accounting for patient bias</a:t>
            </a:r>
          </a:p>
          <a:p>
            <a:r>
              <a:rPr lang="en-US" dirty="0"/>
              <a:t>~20% of myocarditis dataset TCRs are in </a:t>
            </a:r>
            <a:r>
              <a:rPr lang="en-US" dirty="0" err="1"/>
              <a:t>VDJdb</a:t>
            </a:r>
            <a:r>
              <a:rPr lang="en-US" dirty="0"/>
              <a:t>, mostly specific for viral antigens</a:t>
            </a:r>
          </a:p>
          <a:p>
            <a:r>
              <a:rPr lang="en-US" i="0" u="none" strike="noStrike" dirty="0">
                <a:solidFill>
                  <a:srgbClr val="212121"/>
                </a:solidFill>
                <a:effectLst/>
              </a:rPr>
              <a:t>Junction diversities are similar across cell types and </a:t>
            </a:r>
            <a:r>
              <a:rPr lang="en-US" i="0" u="none" strike="noStrike" dirty="0" err="1">
                <a:solidFill>
                  <a:srgbClr val="212121"/>
                </a:solidFill>
                <a:effectLst/>
              </a:rPr>
              <a:t>irAE</a:t>
            </a:r>
            <a:r>
              <a:rPr lang="en-US" i="0" u="none" strike="noStrike" dirty="0">
                <a:solidFill>
                  <a:srgbClr val="212121"/>
                </a:solidFill>
                <a:effectLst/>
              </a:rPr>
              <a:t> development</a:t>
            </a:r>
          </a:p>
          <a:p>
            <a:r>
              <a:rPr lang="en-US" dirty="0">
                <a:solidFill>
                  <a:srgbClr val="212121"/>
                </a:solidFill>
              </a:rPr>
              <a:t>N region length feature analysis generally mirrors CDR3 length conclusion</a:t>
            </a:r>
          </a:p>
          <a:p>
            <a:r>
              <a:rPr lang="en-US" dirty="0">
                <a:solidFill>
                  <a:srgbClr val="212121"/>
                </a:solidFill>
              </a:rPr>
              <a:t>V(D)JC gene usage looks similar between yes/no </a:t>
            </a:r>
            <a:r>
              <a:rPr lang="en-US" dirty="0" err="1">
                <a:solidFill>
                  <a:srgbClr val="212121"/>
                </a:solidFill>
              </a:rPr>
              <a:t>irAE</a:t>
            </a:r>
            <a:r>
              <a:rPr lang="en-US" dirty="0">
                <a:solidFill>
                  <a:srgbClr val="212121"/>
                </a:solidFill>
              </a:rPr>
              <a:t> development (data not shown)</a:t>
            </a:r>
            <a:endParaRPr lang="en-US" dirty="0"/>
          </a:p>
          <a:p>
            <a:r>
              <a:rPr lang="en-US" dirty="0"/>
              <a:t>No consistent trends from CDR1/2 feature analysis (data not shown)</a:t>
            </a:r>
          </a:p>
        </p:txBody>
      </p:sp>
    </p:spTree>
    <p:extLst>
      <p:ext uri="{BB962C8B-B14F-4D97-AF65-F5344CB8AC3E}">
        <p14:creationId xmlns:p14="http://schemas.microsoft.com/office/powerpoint/2010/main" val="203344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8834121" cy="4623402"/>
          </a:xfrm>
        </p:spPr>
        <p:txBody>
          <a:bodyPr>
            <a:normAutofit/>
          </a:bodyPr>
          <a:lstStyle/>
          <a:p>
            <a:r>
              <a:rPr lang="en-US" dirty="0"/>
              <a:t>Look into framework regions for length/hydrophobicity analysis?</a:t>
            </a:r>
          </a:p>
          <a:p>
            <a:r>
              <a:rPr lang="en-US" dirty="0"/>
              <a:t>See if main conclusions from myocarditis dataset hold in other datasets</a:t>
            </a:r>
          </a:p>
          <a:p>
            <a:pPr lvl="1"/>
            <a:r>
              <a:rPr lang="en-US" i="1" dirty="0"/>
              <a:t>Interleukin 21 drives CXCR6</a:t>
            </a:r>
            <a:r>
              <a:rPr lang="en-US" i="1" baseline="30000" dirty="0"/>
              <a:t>+</a:t>
            </a:r>
            <a:r>
              <a:rPr lang="en-US" i="1" dirty="0"/>
              <a:t> CD8</a:t>
            </a:r>
            <a:r>
              <a:rPr lang="en-US" i="1" baseline="30000" dirty="0"/>
              <a:t>+</a:t>
            </a:r>
            <a:r>
              <a:rPr lang="en-US" i="1" dirty="0"/>
              <a:t> T cell mediators in autoimmune checkpoint inhibitor thyroiditis</a:t>
            </a:r>
          </a:p>
          <a:p>
            <a:pPr lvl="2"/>
            <a:r>
              <a:rPr lang="en-US" dirty="0"/>
              <a:t>Thyroid immune infiltrates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TCRseq</a:t>
            </a:r>
            <a:endParaRPr lang="en-US" dirty="0"/>
          </a:p>
          <a:p>
            <a:pPr lvl="2"/>
            <a:r>
              <a:rPr lang="en-US" dirty="0"/>
              <a:t>HC (n = 3), Hashimoto’s thyroiditis (n = 5), </a:t>
            </a:r>
            <a:r>
              <a:rPr lang="en-US" dirty="0" err="1"/>
              <a:t>irAE</a:t>
            </a:r>
            <a:r>
              <a:rPr lang="en-US" dirty="0"/>
              <a:t> thyroiditis (n = 5)</a:t>
            </a:r>
          </a:p>
          <a:p>
            <a:pPr lvl="2"/>
            <a:r>
              <a:rPr lang="en-US" dirty="0"/>
              <a:t>In email communication with author for </a:t>
            </a:r>
            <a:r>
              <a:rPr lang="en-US" dirty="0" err="1"/>
              <a:t>TCRseq</a:t>
            </a:r>
            <a:r>
              <a:rPr lang="en-US" dirty="0"/>
              <a:t> data</a:t>
            </a:r>
          </a:p>
          <a:p>
            <a:pPr lvl="1"/>
            <a:r>
              <a:rPr lang="en-US" i="1" dirty="0"/>
              <a:t>Distinct molecular and immune hallmarks of inflammatory arthritis induced by ICI for cancer therapy</a:t>
            </a:r>
          </a:p>
          <a:p>
            <a:pPr lvl="2"/>
            <a:r>
              <a:rPr lang="en-US" b="0" i="0" u="none" strike="noStrike" dirty="0">
                <a:solidFill>
                  <a:srgbClr val="222222"/>
                </a:solidFill>
                <a:effectLst/>
                <a:latin typeface="Harding"/>
              </a:rPr>
              <a:t>20 patients with arthritis-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Harding"/>
              </a:rPr>
              <a:t>irAE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8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Progress in myocarditis dataset</a:t>
            </a:r>
          </a:p>
          <a:p>
            <a:pPr lvl="1"/>
            <a:r>
              <a:rPr lang="en-US" dirty="0"/>
              <a:t>Patient bias &amp; </a:t>
            </a:r>
            <a:r>
              <a:rPr lang="en-US" dirty="0" err="1"/>
              <a:t>downsampling</a:t>
            </a:r>
            <a:r>
              <a:rPr lang="en-US" dirty="0"/>
              <a:t> analysis</a:t>
            </a:r>
          </a:p>
          <a:p>
            <a:pPr lvl="1"/>
            <a:r>
              <a:rPr lang="en-US" dirty="0" err="1"/>
              <a:t>VDJdb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TCR repertoire diversity analysis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at all TCRs, there doesn’t seem to be large patient bias in main conclusion of longer CD8 CDR3s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65CCFE-BC9C-1832-8469-B05FDC99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" y="1808480"/>
            <a:ext cx="4056740" cy="2537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B72F16-8697-E94F-86A8-D7EC8189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678" y="1790010"/>
            <a:ext cx="4056740" cy="2574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69D7E7-8719-F4F2-A1AC-E642DAE7D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1" y="4282251"/>
            <a:ext cx="4056740" cy="25572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3D3877-5254-D7A1-5ACA-EF31FEED1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695" y="4278804"/>
            <a:ext cx="4056741" cy="2601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73CBAE-037F-9B7E-5DAB-807282399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5259" y="4278804"/>
            <a:ext cx="4056741" cy="25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at highly expanded CD8s, there doesn’t seem to be large patient bias in main conclusion of longer CD8 CDR3s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033BB-AB95-03D0-3D88-8426E06D4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321953"/>
            <a:ext cx="5384800" cy="3430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901D9-89B9-A865-EC40-17CBEBF92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59786"/>
            <a:ext cx="5384800" cy="33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6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at all TCRs, there may be some patient bias in main conclusion of less germline-like TCRs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C0E2A-A372-19D4-0593-94375C05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2120044"/>
            <a:ext cx="5448300" cy="328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EC150-3035-0B77-A45A-C5A99EBBE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" y="2120044"/>
            <a:ext cx="5448300" cy="34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After </a:t>
            </a:r>
            <a:r>
              <a:rPr lang="en-US" dirty="0" err="1"/>
              <a:t>downsampling</a:t>
            </a:r>
            <a:r>
              <a:rPr lang="en-US" dirty="0"/>
              <a:t>, CD8 CDR3 length conclusion still generally holds, more so for TRB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931E8-65CF-2B88-8F1F-2C04886E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8277"/>
            <a:ext cx="5069840" cy="1919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19DEC-13DF-BDDB-9327-625896DBC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57" y="2107537"/>
            <a:ext cx="6164217" cy="3779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4FE6B-5688-35A4-A9B7-972805D10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" y="5734507"/>
            <a:ext cx="5069840" cy="1053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5FF22-D5BF-2091-8014-CD04B12A4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997297"/>
            <a:ext cx="5069840" cy="16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After </a:t>
            </a:r>
            <a:r>
              <a:rPr lang="en-US" dirty="0" err="1"/>
              <a:t>downsampling</a:t>
            </a:r>
            <a:r>
              <a:rPr lang="en-US" dirty="0"/>
              <a:t>, CD8 CDR3 length conclusion still generally holds, more so for TRB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8D1C0-DAA6-56A5-CC94-A499056E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4" y="2107537"/>
            <a:ext cx="5989356" cy="3779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BC397E-308E-6CC2-AFF6-B1A6BB72E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57" y="1919288"/>
            <a:ext cx="5966743" cy="3779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1A5CB-F3A8-47AE-6794-536269124998}"/>
              </a:ext>
            </a:extLst>
          </p:cNvPr>
          <p:cNvSpPr txBox="1"/>
          <p:nvPr/>
        </p:nvSpPr>
        <p:spPr>
          <a:xfrm>
            <a:off x="8046720" y="1605280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T cells</a:t>
            </a:r>
          </a:p>
        </p:txBody>
      </p:sp>
    </p:spTree>
    <p:extLst>
      <p:ext uri="{BB962C8B-B14F-4D97-AF65-F5344CB8AC3E}">
        <p14:creationId xmlns:p14="http://schemas.microsoft.com/office/powerpoint/2010/main" val="41186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After </a:t>
            </a:r>
            <a:r>
              <a:rPr lang="en-US" dirty="0" err="1"/>
              <a:t>downsampling</a:t>
            </a:r>
            <a:r>
              <a:rPr lang="en-US" dirty="0"/>
              <a:t>, </a:t>
            </a:r>
            <a:r>
              <a:rPr lang="en-US" dirty="0" err="1"/>
              <a:t>pgen</a:t>
            </a:r>
            <a:r>
              <a:rPr lang="en-US" dirty="0"/>
              <a:t> conclusion still generally holds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BAC33-67FC-4575-068F-31C977EA6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421894"/>
            <a:ext cx="5643880" cy="3572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82E39-1C74-7B0D-69B0-866815BF1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54090"/>
            <a:ext cx="5643880" cy="34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~20% of TCRs are in </a:t>
            </a:r>
            <a:r>
              <a:rPr lang="en-US" dirty="0" err="1"/>
              <a:t>VDJdb</a:t>
            </a:r>
            <a:r>
              <a:rPr lang="en-US" dirty="0"/>
              <a:t>, usually specific for viral epitopes. No clear </a:t>
            </a:r>
            <a:r>
              <a:rPr lang="en-US" dirty="0" err="1"/>
              <a:t>irAE</a:t>
            </a:r>
            <a:r>
              <a:rPr lang="en-US" dirty="0"/>
              <a:t>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A42F2-676F-C5BF-F008-F444D326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40" y="1744543"/>
            <a:ext cx="8854440" cy="48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13378</TotalTime>
  <Words>676</Words>
  <Application>Microsoft Macintosh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Harding</vt:lpstr>
      <vt:lpstr>Söhne</vt:lpstr>
      <vt:lpstr>Office Theme</vt:lpstr>
      <vt:lpstr>Weekly meeting</vt:lpstr>
      <vt:lpstr>Outline</vt:lpstr>
      <vt:lpstr>Looking at all TCRs, there doesn’t seem to be large patient bias in main conclusion of longer CD8 CDR3s in irAE patients</vt:lpstr>
      <vt:lpstr>Looking at highly expanded CD8s, there doesn’t seem to be large patient bias in main conclusion of longer CD8 CDR3s in irAE patients</vt:lpstr>
      <vt:lpstr>Looking at all TCRs, there may be some patient bias in main conclusion of less germline-like TCRs in irAE patients</vt:lpstr>
      <vt:lpstr>After downsampling, CD8 CDR3 length conclusion still generally holds, more so for TRB</vt:lpstr>
      <vt:lpstr>After downsampling, CD8 CDR3 length conclusion still generally holds, more so for TRB</vt:lpstr>
      <vt:lpstr>After downsampling, pgen conclusion still generally holds</vt:lpstr>
      <vt:lpstr>~20% of TCRs are in VDJdb, usually specific for viral epitopes. No clear irAE trends</vt:lpstr>
      <vt:lpstr>Human epitopes mostly from BST2 gene, no clear irAE trends</vt:lpstr>
      <vt:lpstr>Junction diversities similar across cell types and irAE development</vt:lpstr>
      <vt:lpstr>N region feature analysis generally mirrors CDR3 length conclusion (longer in CD8 TRAs in patients with irAEs)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1775</cp:revision>
  <dcterms:created xsi:type="dcterms:W3CDTF">2023-09-15T17:40:02Z</dcterms:created>
  <dcterms:modified xsi:type="dcterms:W3CDTF">2023-12-01T22:44:44Z</dcterms:modified>
</cp:coreProperties>
</file>