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406" r:id="rId3"/>
    <p:sldId id="440" r:id="rId4"/>
    <p:sldId id="444" r:id="rId5"/>
    <p:sldId id="445" r:id="rId6"/>
    <p:sldId id="442" r:id="rId7"/>
    <p:sldId id="443" r:id="rId8"/>
    <p:sldId id="441" r:id="rId9"/>
    <p:sldId id="447" r:id="rId10"/>
    <p:sldId id="4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75869" autoAdjust="0"/>
  </p:normalViewPr>
  <p:slideViewPr>
    <p:cSldViewPr snapToGrid="0" showGuides="1">
      <p:cViewPr varScale="1">
        <p:scale>
          <a:sx n="125" d="100"/>
          <a:sy n="125" d="100"/>
        </p:scale>
        <p:origin x="20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3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Perhaps related to connection between infections before autoimmune development? Or just bystanders?</a:t>
            </a:r>
          </a:p>
          <a:p>
            <a:endParaRPr lang="en-US" dirty="0"/>
          </a:p>
          <a:p>
            <a:r>
              <a:rPr lang="en-US" dirty="0" err="1"/>
              <a:t>VDJdb</a:t>
            </a:r>
            <a:r>
              <a:rPr lang="en-US" dirty="0"/>
              <a:t> mostly MHC class I (80k, 4k class II)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3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7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80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Downsampled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1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91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took longest 50 and shortest 50 CDR3</a:t>
            </a:r>
            <a:r>
              <a:rPr lang="el-GR" i="0" u="none" strike="noStrike" dirty="0">
                <a:effectLst/>
              </a:rPr>
              <a:t>β</a:t>
            </a:r>
            <a:r>
              <a:rPr lang="en-US" dirty="0"/>
              <a:t>s from CD8 T cells per patient, only see V genes in DE gene list </a:t>
            </a:r>
            <a:r>
              <a:rPr lang="en-US" dirty="0" err="1"/>
              <a:t>padj</a:t>
            </a:r>
            <a:r>
              <a:rPr lang="en-US" dirty="0"/>
              <a:t> &lt; 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15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8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12 7 2023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6E9CE5-507C-C53B-A377-AF5D70C74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324" y="1521787"/>
            <a:ext cx="6751956" cy="4255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Histogram instead of box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DC9E1-1BDF-7B28-ABD4-4B71329FC18A}"/>
              </a:ext>
            </a:extLst>
          </p:cNvPr>
          <p:cNvSpPr txBox="1"/>
          <p:nvPr/>
        </p:nvSpPr>
        <p:spPr>
          <a:xfrm>
            <a:off x="4131818" y="5777384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278</a:t>
            </a:r>
          </a:p>
          <a:p>
            <a:r>
              <a:rPr lang="en-US" dirty="0">
                <a:solidFill>
                  <a:srgbClr val="06BFC4"/>
                </a:solidFill>
              </a:rPr>
              <a:t>n = 816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C603C-3660-F2A1-D833-46A82EBD2913}"/>
              </a:ext>
            </a:extLst>
          </p:cNvPr>
          <p:cNvSpPr txBox="1"/>
          <p:nvPr/>
        </p:nvSpPr>
        <p:spPr>
          <a:xfrm>
            <a:off x="5509472" y="29670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13063-5843-8710-C7CE-716C7FBA4392}"/>
              </a:ext>
            </a:extLst>
          </p:cNvPr>
          <p:cNvSpPr txBox="1"/>
          <p:nvPr/>
        </p:nvSpPr>
        <p:spPr>
          <a:xfrm>
            <a:off x="2443767" y="6432422"/>
            <a:ext cx="683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90C1F-AE9E-9EBD-EEB6-323CA4738DD2}"/>
              </a:ext>
            </a:extLst>
          </p:cNvPr>
          <p:cNvSpPr txBox="1"/>
          <p:nvPr/>
        </p:nvSpPr>
        <p:spPr>
          <a:xfrm>
            <a:off x="7098135" y="29668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BCBE48-241E-8342-1DF8-CE59AE5E1549}"/>
              </a:ext>
            </a:extLst>
          </p:cNvPr>
          <p:cNvSpPr txBox="1"/>
          <p:nvPr/>
        </p:nvSpPr>
        <p:spPr>
          <a:xfrm>
            <a:off x="6538831" y="5777385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50</a:t>
            </a:r>
          </a:p>
          <a:p>
            <a:r>
              <a:rPr lang="en-US" dirty="0">
                <a:solidFill>
                  <a:srgbClr val="06BFC4"/>
                </a:solidFill>
              </a:rPr>
              <a:t>n = 306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Solid conclusions from myocarditis dataset</a:t>
            </a:r>
          </a:p>
          <a:p>
            <a:r>
              <a:rPr lang="en-US" dirty="0"/>
              <a:t>Going over NCI meeting slides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There are many more TRBs specific for CMV and EBV in those developing </a:t>
            </a:r>
            <a:r>
              <a:rPr lang="en-US" dirty="0" err="1"/>
              <a:t>irAEs</a:t>
            </a:r>
            <a:r>
              <a:rPr lang="en-US" dirty="0"/>
              <a:t>, mostly driven by a few patients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8F607-A3A7-8C1B-809E-F79CDAF54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" y="2137665"/>
            <a:ext cx="6033635" cy="38364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A20596-8896-FA26-A3DD-C59227C6A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365" y="2171222"/>
            <a:ext cx="6033635" cy="38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0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23875103-9F86-F9F3-6006-B5C483D9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14931"/>
            <a:ext cx="7772400" cy="44815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Solid conclusion #1 from myocarditis dataset: private CD8 TEM CDR</a:t>
            </a:r>
            <a:r>
              <a:rPr lang="el-GR" i="0" u="none" strike="noStrike" dirty="0">
                <a:effectLst/>
              </a:rPr>
              <a:t>β</a:t>
            </a:r>
            <a:r>
              <a:rPr lang="en-US" dirty="0"/>
              <a:t>s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C603C-3660-F2A1-D833-46A82EBD2913}"/>
              </a:ext>
            </a:extLst>
          </p:cNvPr>
          <p:cNvSpPr txBox="1"/>
          <p:nvPr/>
        </p:nvSpPr>
        <p:spPr>
          <a:xfrm>
            <a:off x="3976417" y="2083169"/>
            <a:ext cx="57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D13063-5843-8710-C7CE-716C7FBA4392}"/>
              </a:ext>
            </a:extLst>
          </p:cNvPr>
          <p:cNvSpPr txBox="1"/>
          <p:nvPr/>
        </p:nvSpPr>
        <p:spPr>
          <a:xfrm>
            <a:off x="2443767" y="6432422"/>
            <a:ext cx="683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A90C1F-AE9E-9EBD-EEB6-323CA4738DD2}"/>
              </a:ext>
            </a:extLst>
          </p:cNvPr>
          <p:cNvSpPr txBox="1"/>
          <p:nvPr/>
        </p:nvSpPr>
        <p:spPr>
          <a:xfrm>
            <a:off x="7641961" y="2118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9DC3B-5F74-A879-712E-A891A36FE799}"/>
              </a:ext>
            </a:extLst>
          </p:cNvPr>
          <p:cNvSpPr txBox="1"/>
          <p:nvPr/>
        </p:nvSpPr>
        <p:spPr>
          <a:xfrm>
            <a:off x="5169160" y="2093289"/>
            <a:ext cx="57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38C3D0-CA55-AF1C-6937-577DD9583FD6}"/>
              </a:ext>
            </a:extLst>
          </p:cNvPr>
          <p:cNvSpPr txBox="1"/>
          <p:nvPr/>
        </p:nvSpPr>
        <p:spPr>
          <a:xfrm>
            <a:off x="6415404" y="2051368"/>
            <a:ext cx="859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E1DF9D-E1C2-89E5-DD05-C17195171D95}"/>
              </a:ext>
            </a:extLst>
          </p:cNvPr>
          <p:cNvSpPr txBox="1"/>
          <p:nvPr/>
        </p:nvSpPr>
        <p:spPr>
          <a:xfrm>
            <a:off x="3358146" y="5722487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278</a:t>
            </a:r>
          </a:p>
          <a:p>
            <a:r>
              <a:rPr lang="en-US" dirty="0">
                <a:solidFill>
                  <a:srgbClr val="06BFC4"/>
                </a:solidFill>
              </a:rPr>
              <a:t>n = 816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33A509-61D1-3335-BEC7-9D0F2F97E749}"/>
              </a:ext>
            </a:extLst>
          </p:cNvPr>
          <p:cNvSpPr txBox="1"/>
          <p:nvPr/>
        </p:nvSpPr>
        <p:spPr>
          <a:xfrm>
            <a:off x="7189648" y="5722488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50</a:t>
            </a:r>
          </a:p>
          <a:p>
            <a:r>
              <a:rPr lang="en-US" dirty="0">
                <a:solidFill>
                  <a:srgbClr val="06BFC4"/>
                </a:solidFill>
              </a:rPr>
              <a:t>n = 306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13C8BE-640E-6D19-D949-0B24008ECEA7}"/>
              </a:ext>
            </a:extLst>
          </p:cNvPr>
          <p:cNvSpPr txBox="1"/>
          <p:nvPr/>
        </p:nvSpPr>
        <p:spPr>
          <a:xfrm>
            <a:off x="4654442" y="5722487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11</a:t>
            </a:r>
          </a:p>
          <a:p>
            <a:r>
              <a:rPr lang="en-US" dirty="0">
                <a:solidFill>
                  <a:srgbClr val="06BFC4"/>
                </a:solidFill>
              </a:rPr>
              <a:t>n = 52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D3FD05-D9A5-00DF-B968-4F90A9FD7BFF}"/>
              </a:ext>
            </a:extLst>
          </p:cNvPr>
          <p:cNvSpPr txBox="1"/>
          <p:nvPr/>
        </p:nvSpPr>
        <p:spPr>
          <a:xfrm>
            <a:off x="5913345" y="5754290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267</a:t>
            </a:r>
          </a:p>
          <a:p>
            <a:r>
              <a:rPr lang="en-US" dirty="0">
                <a:solidFill>
                  <a:srgbClr val="06BFC4"/>
                </a:solidFill>
              </a:rPr>
              <a:t>n = 764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0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27A714F-2F32-E495-D80A-09FBB8CB9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177" y="1661056"/>
            <a:ext cx="7772400" cy="453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Solid conclusion #2 from myocarditis dataset: private CD8 TEM TRBs less germline-like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388951-BAB4-7F25-2462-0E790BF12044}"/>
              </a:ext>
            </a:extLst>
          </p:cNvPr>
          <p:cNvSpPr txBox="1"/>
          <p:nvPr/>
        </p:nvSpPr>
        <p:spPr>
          <a:xfrm>
            <a:off x="2392967" y="6473062"/>
            <a:ext cx="677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****,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&lt;1e-4; **,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&lt;1e-2; *;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CDCD3A-7797-CFAA-E5C7-20E888508F16}"/>
              </a:ext>
            </a:extLst>
          </p:cNvPr>
          <p:cNvSpPr txBox="1"/>
          <p:nvPr/>
        </p:nvSpPr>
        <p:spPr>
          <a:xfrm>
            <a:off x="7421045" y="182238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0A5ADB-B102-5D6D-CED8-AD8B2786B8DB}"/>
              </a:ext>
            </a:extLst>
          </p:cNvPr>
          <p:cNvSpPr txBox="1"/>
          <p:nvPr/>
        </p:nvSpPr>
        <p:spPr>
          <a:xfrm>
            <a:off x="3769440" y="18168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C6CC6-3ED8-B4DA-DE4A-9E50AA791C53}"/>
              </a:ext>
            </a:extLst>
          </p:cNvPr>
          <p:cNvSpPr txBox="1"/>
          <p:nvPr/>
        </p:nvSpPr>
        <p:spPr>
          <a:xfrm rot="16200000">
            <a:off x="1341121" y="1949216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C76CD-048B-7558-4CBB-B171F7B0A435}"/>
              </a:ext>
            </a:extLst>
          </p:cNvPr>
          <p:cNvSpPr txBox="1"/>
          <p:nvPr/>
        </p:nvSpPr>
        <p:spPr>
          <a:xfrm>
            <a:off x="307330" y="2637985"/>
            <a:ext cx="19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germline-like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D0A8C-D5AE-00D5-01C0-AA864C261AD7}"/>
              </a:ext>
            </a:extLst>
          </p:cNvPr>
          <p:cNvSpPr txBox="1"/>
          <p:nvPr/>
        </p:nvSpPr>
        <p:spPr>
          <a:xfrm rot="5400000">
            <a:off x="1320800" y="3758799"/>
            <a:ext cx="106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E9A7-23E6-81B4-8019-BE476B6B3225}"/>
              </a:ext>
            </a:extLst>
          </p:cNvPr>
          <p:cNvSpPr txBox="1"/>
          <p:nvPr/>
        </p:nvSpPr>
        <p:spPr>
          <a:xfrm>
            <a:off x="307329" y="3095784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Less germline-like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E69CE-40C9-19A1-B8B4-A3E17E9DAEEC}"/>
              </a:ext>
            </a:extLst>
          </p:cNvPr>
          <p:cNvSpPr txBox="1"/>
          <p:nvPr/>
        </p:nvSpPr>
        <p:spPr>
          <a:xfrm>
            <a:off x="5065451" y="181288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8BF6F8-2705-ABF2-153F-E102FC77AAB0}"/>
              </a:ext>
            </a:extLst>
          </p:cNvPr>
          <p:cNvSpPr txBox="1"/>
          <p:nvPr/>
        </p:nvSpPr>
        <p:spPr>
          <a:xfrm>
            <a:off x="6246562" y="18157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****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7E0710-99C5-4A90-67F5-F12D333FF996}"/>
              </a:ext>
            </a:extLst>
          </p:cNvPr>
          <p:cNvSpPr txBox="1"/>
          <p:nvPr/>
        </p:nvSpPr>
        <p:spPr>
          <a:xfrm>
            <a:off x="3358146" y="5885047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278</a:t>
            </a:r>
          </a:p>
          <a:p>
            <a:r>
              <a:rPr lang="en-US" dirty="0">
                <a:solidFill>
                  <a:srgbClr val="06BFC4"/>
                </a:solidFill>
              </a:rPr>
              <a:t>n = 816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9EDA5A-E825-651E-50E9-93B796352872}"/>
              </a:ext>
            </a:extLst>
          </p:cNvPr>
          <p:cNvSpPr txBox="1"/>
          <p:nvPr/>
        </p:nvSpPr>
        <p:spPr>
          <a:xfrm>
            <a:off x="7189648" y="5885048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50</a:t>
            </a:r>
          </a:p>
          <a:p>
            <a:r>
              <a:rPr lang="en-US" dirty="0">
                <a:solidFill>
                  <a:srgbClr val="06BFC4"/>
                </a:solidFill>
              </a:rPr>
              <a:t>n = 306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1A87BB-0FEB-6E77-5937-3C316A4C58CB}"/>
              </a:ext>
            </a:extLst>
          </p:cNvPr>
          <p:cNvSpPr txBox="1"/>
          <p:nvPr/>
        </p:nvSpPr>
        <p:spPr>
          <a:xfrm>
            <a:off x="4654442" y="5885047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11</a:t>
            </a:r>
          </a:p>
          <a:p>
            <a:r>
              <a:rPr lang="en-US" dirty="0">
                <a:solidFill>
                  <a:srgbClr val="06BFC4"/>
                </a:solidFill>
              </a:rPr>
              <a:t>n = 52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EF4105-E211-86BE-83C6-01EEBF41164D}"/>
              </a:ext>
            </a:extLst>
          </p:cNvPr>
          <p:cNvSpPr txBox="1"/>
          <p:nvPr/>
        </p:nvSpPr>
        <p:spPr>
          <a:xfrm>
            <a:off x="5913345" y="5916850"/>
            <a:ext cx="129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66D"/>
                </a:solidFill>
              </a:rPr>
              <a:t>n = 267</a:t>
            </a:r>
          </a:p>
          <a:p>
            <a:r>
              <a:rPr lang="en-US" dirty="0">
                <a:solidFill>
                  <a:srgbClr val="06BFC4"/>
                </a:solidFill>
              </a:rPr>
              <a:t>n = 764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2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0102C-AF5F-CD53-B8B3-C80226849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208" y="2044969"/>
            <a:ext cx="6121192" cy="3874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Somewhat solid conclusion #1 from myocarditis dataset: CD8 TCM CDR3</a:t>
            </a:r>
            <a:r>
              <a:rPr lang="el-GR" i="0" u="none" strike="noStrike" dirty="0">
                <a:effectLst/>
              </a:rPr>
              <a:t>β</a:t>
            </a:r>
            <a:r>
              <a:rPr lang="en-US" dirty="0"/>
              <a:t>s longer in those developing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AA4EE-35AE-B8E5-FBAD-656ACCFB3681}"/>
              </a:ext>
            </a:extLst>
          </p:cNvPr>
          <p:cNvSpPr txBox="1"/>
          <p:nvPr/>
        </p:nvSpPr>
        <p:spPr>
          <a:xfrm>
            <a:off x="4771240" y="5661655"/>
            <a:ext cx="3198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0.09</a:t>
            </a:r>
          </a:p>
          <a:p>
            <a:r>
              <a:rPr lang="en-US" dirty="0">
                <a:solidFill>
                  <a:srgbClr val="F8766D"/>
                </a:solidFill>
              </a:rPr>
              <a:t>n = 29</a:t>
            </a:r>
          </a:p>
          <a:p>
            <a:r>
              <a:rPr lang="en-US" dirty="0">
                <a:solidFill>
                  <a:srgbClr val="06BFC4"/>
                </a:solidFill>
              </a:rPr>
              <a:t>n = 46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98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Unanswered questions from myocarditis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Are the longer private CDR3B CD8 TEMs and less germline-like private CD8 TEM TRBs more </a:t>
            </a:r>
            <a:r>
              <a:rPr lang="en-US" dirty="0" err="1"/>
              <a:t>crossreactive</a:t>
            </a:r>
            <a:r>
              <a:rPr lang="en-US" dirty="0"/>
              <a:t>? If so, for what antigens are they </a:t>
            </a:r>
            <a:r>
              <a:rPr lang="en-US" dirty="0" err="1"/>
              <a:t>crossreactive</a:t>
            </a:r>
            <a:r>
              <a:rPr lang="en-US" dirty="0"/>
              <a:t>, i.e. tumor, self?</a:t>
            </a:r>
          </a:p>
        </p:txBody>
      </p:sp>
    </p:spTree>
    <p:extLst>
      <p:ext uri="{BB962C8B-B14F-4D97-AF65-F5344CB8AC3E}">
        <p14:creationId xmlns:p14="http://schemas.microsoft.com/office/powerpoint/2010/main" val="758819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Main conclusions solidified from myocarditis dataset</a:t>
            </a:r>
          </a:p>
          <a:p>
            <a:r>
              <a:rPr lang="en-US" dirty="0"/>
              <a:t>No non-V genes found as DE genes between longest and shortest CDR3</a:t>
            </a:r>
            <a:r>
              <a:rPr lang="el-GR" i="0" u="none" strike="noStrike" dirty="0">
                <a:effectLst/>
              </a:rPr>
              <a:t>β</a:t>
            </a:r>
            <a:r>
              <a:rPr lang="en-US" dirty="0"/>
              <a:t>s from CD8 Ts nor highest and lowest </a:t>
            </a:r>
            <a:r>
              <a:rPr lang="en-US" dirty="0" err="1"/>
              <a:t>pgen</a:t>
            </a:r>
            <a:r>
              <a:rPr lang="en-US" dirty="0"/>
              <a:t> TCRBs of CD8 Ts (data not shown)</a:t>
            </a:r>
          </a:p>
        </p:txBody>
      </p:sp>
    </p:spTree>
    <p:extLst>
      <p:ext uri="{BB962C8B-B14F-4D97-AF65-F5344CB8AC3E}">
        <p14:creationId xmlns:p14="http://schemas.microsoft.com/office/powerpoint/2010/main" val="381362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Ponder…</a:t>
            </a:r>
          </a:p>
          <a:p>
            <a:pPr lvl="1"/>
            <a:r>
              <a:rPr lang="en-US" dirty="0"/>
              <a:t>why only see length and germline-ness differences in private TCRs</a:t>
            </a:r>
          </a:p>
          <a:p>
            <a:pPr lvl="1"/>
            <a:r>
              <a:rPr lang="en-US" dirty="0"/>
              <a:t>why we see opposite of germline-ness hypothesis</a:t>
            </a:r>
          </a:p>
          <a:p>
            <a:pPr lvl="2"/>
            <a:r>
              <a:rPr lang="en-US" dirty="0"/>
              <a:t>Perhaps germline-ness here is a anti-correlate of CDR3 length (i.e. longer CDR3s more likely to come from less germline-like TCRs with more non-templated insertions at junctions?)</a:t>
            </a:r>
          </a:p>
          <a:p>
            <a:r>
              <a:rPr lang="en-US" dirty="0"/>
              <a:t>See if main conclusions from myocarditis dataset are recapitulated in thyroiditis dataset</a:t>
            </a:r>
          </a:p>
          <a:p>
            <a:pPr lvl="1"/>
            <a:r>
              <a:rPr lang="en-US" dirty="0"/>
              <a:t>Caveats</a:t>
            </a:r>
          </a:p>
          <a:p>
            <a:pPr lvl="2"/>
            <a:r>
              <a:rPr lang="en-US" dirty="0"/>
              <a:t>myocarditis dataset was PBMCs, thyroiditis dataset is thyroid samples</a:t>
            </a:r>
          </a:p>
          <a:p>
            <a:pPr lvl="2"/>
            <a:r>
              <a:rPr lang="en-US" dirty="0"/>
              <a:t>thyroiditis dataset doesn’t have many cells, ~15k </a:t>
            </a:r>
            <a:r>
              <a:rPr lang="en-US" dirty="0" err="1"/>
              <a:t>irAE</a:t>
            </a:r>
            <a:r>
              <a:rPr lang="en-US" dirty="0"/>
              <a:t> + autoimmune (waiting on HCs)… might be underpowered</a:t>
            </a:r>
          </a:p>
        </p:txBody>
      </p:sp>
    </p:spTree>
    <p:extLst>
      <p:ext uri="{BB962C8B-B14F-4D97-AF65-F5344CB8AC3E}">
        <p14:creationId xmlns:p14="http://schemas.microsoft.com/office/powerpoint/2010/main" val="194465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14776</TotalTime>
  <Words>488</Words>
  <Application>Microsoft Macintosh PowerPoint</Application>
  <PresentationFormat>Widescreen</PresentationFormat>
  <Paragraphs>83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Weekly meeting</vt:lpstr>
      <vt:lpstr>Outline</vt:lpstr>
      <vt:lpstr>There are many more TRBs specific for CMV and EBV in those developing irAEs, mostly driven by a few patients</vt:lpstr>
      <vt:lpstr>Solid conclusion #1 from myocarditis dataset: private CD8 TEM CDRβs longer in those developing irAEs</vt:lpstr>
      <vt:lpstr>Solid conclusion #2 from myocarditis dataset: private CD8 TEM TRBs less germline-like in those developing irAEs</vt:lpstr>
      <vt:lpstr>Somewhat solid conclusion #1 from myocarditis dataset: CD8 TCM CDR3βs longer in those developing irAEs</vt:lpstr>
      <vt:lpstr>Unanswered questions from myocarditis dataset</vt:lpstr>
      <vt:lpstr>Conclusions</vt:lpstr>
      <vt:lpstr>Next steps</vt:lpstr>
      <vt:lpstr>Histogram instead of box plots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2034</cp:revision>
  <dcterms:created xsi:type="dcterms:W3CDTF">2023-09-15T17:40:02Z</dcterms:created>
  <dcterms:modified xsi:type="dcterms:W3CDTF">2023-12-07T23:25:00Z</dcterms:modified>
</cp:coreProperties>
</file>