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477" r:id="rId2"/>
    <p:sldId id="499" r:id="rId3"/>
    <p:sldId id="547" r:id="rId4"/>
    <p:sldId id="548" r:id="rId5"/>
    <p:sldId id="550" r:id="rId6"/>
    <p:sldId id="551" r:id="rId7"/>
    <p:sldId id="552" r:id="rId8"/>
    <p:sldId id="546" r:id="rId9"/>
    <p:sldId id="545" r:id="rId10"/>
    <p:sldId id="541" r:id="rId11"/>
    <p:sldId id="54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64E3"/>
    <a:srgbClr val="629CFF"/>
    <a:srgbClr val="06BFC4"/>
    <a:srgbClr val="03BB38"/>
    <a:srgbClr val="B79F00"/>
    <a:srgbClr val="F8766D"/>
    <a:srgbClr val="006400"/>
    <a:srgbClr val="010083"/>
    <a:srgbClr val="FF1918"/>
    <a:srgbClr val="1E26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3"/>
    <p:restoredTop sz="73815" autoAdjust="0"/>
  </p:normalViewPr>
  <p:slideViewPr>
    <p:cSldViewPr snapToGrid="0" showGuides="1">
      <p:cViewPr varScale="1">
        <p:scale>
          <a:sx n="122" d="100"/>
          <a:sy n="122" d="100"/>
        </p:scale>
        <p:origin x="216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2/29/24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Basically not sure how useful this will be for cytometry people as it’s 1) in colon tissue, 2) doesn’t replicate super well with other papers (yes it does with same paper though but…)</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10</a:t>
            </a:fld>
            <a:endParaRPr lang="en-US"/>
          </a:p>
        </p:txBody>
      </p:sp>
    </p:spTree>
    <p:extLst>
      <p:ext uri="{BB962C8B-B14F-4D97-AF65-F5344CB8AC3E}">
        <p14:creationId xmlns:p14="http://schemas.microsoft.com/office/powerpoint/2010/main" val="370985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11</a:t>
            </a:fld>
            <a:endParaRPr lang="en-US"/>
          </a:p>
        </p:txBody>
      </p:sp>
    </p:spTree>
    <p:extLst>
      <p:ext uri="{BB962C8B-B14F-4D97-AF65-F5344CB8AC3E}">
        <p14:creationId xmlns:p14="http://schemas.microsoft.com/office/powerpoint/2010/main" val="348016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38643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FE76B-7C8E-6236-A6EA-8008007EAC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A8FEE-AC6F-95EE-1A11-C7001DD2D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AE695-0E78-FBF2-5E5B-0679C2EBFCE4}"/>
              </a:ext>
            </a:extLst>
          </p:cNvPr>
          <p:cNvSpPr>
            <a:spLocks noGrp="1"/>
          </p:cNvSpPr>
          <p:nvPr>
            <p:ph type="body" idx="1"/>
          </p:nvPr>
        </p:nvSpPr>
        <p:spPr/>
        <p:txBody>
          <a:bodyPr/>
          <a:lstStyle/>
          <a:p>
            <a:r>
              <a:rPr lang="en-US" sz="1800" b="0" dirty="0">
                <a:solidFill>
                  <a:srgbClr val="CCCCCC"/>
                </a:solidFill>
                <a:effectLst/>
                <a:latin typeface="Menlo" panose="020B0609030804020204" pitchFamily="49" charset="0"/>
              </a:rPr>
              <a:t>Among cohort differences, only ICB drug differences I’d think likely to contribute to batch effects</a:t>
            </a:r>
          </a:p>
        </p:txBody>
      </p:sp>
      <p:sp>
        <p:nvSpPr>
          <p:cNvPr id="4" name="Slide Number Placeholder 3">
            <a:extLst>
              <a:ext uri="{FF2B5EF4-FFF2-40B4-BE49-F238E27FC236}">
                <a16:creationId xmlns:a16="http://schemas.microsoft.com/office/drawing/2014/main" id="{4FC94545-0414-F811-D296-9820C43F4743}"/>
              </a:ext>
            </a:extLst>
          </p:cNvPr>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27056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old</a:t>
            </a:r>
          </a:p>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prolif</a:t>
            </a:r>
            <a:r>
              <a:rPr lang="en-US" b="0" dirty="0">
                <a:solidFill>
                  <a:srgbClr val="CCCCCC"/>
                </a:solidFill>
                <a:effectLst/>
                <a:latin typeface="Menlo" panose="020B0609030804020204" pitchFamily="49" charset="0"/>
              </a:rPr>
              <a:t>: 0.004</a:t>
            </a:r>
          </a:p>
          <a:p>
            <a:r>
              <a:rPr lang="en-US" b="0" dirty="0">
                <a:solidFill>
                  <a:srgbClr val="CCCCCC"/>
                </a:solidFill>
                <a:effectLst/>
                <a:latin typeface="Menlo" panose="020B0609030804020204" pitchFamily="49" charset="0"/>
              </a:rPr>
              <a:t># CD4 TEM: 0.008</a:t>
            </a:r>
          </a:p>
          <a:p>
            <a:r>
              <a:rPr lang="en-US" b="0" dirty="0">
                <a:solidFill>
                  <a:srgbClr val="CCCCCC"/>
                </a:solidFill>
                <a:effectLst/>
                <a:latin typeface="Menlo" panose="020B0609030804020204" pitchFamily="49" charset="0"/>
              </a:rPr>
              <a:t># CD4 TCM: 0.009</a:t>
            </a:r>
          </a:p>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Trm</a:t>
            </a:r>
            <a:r>
              <a:rPr lang="en-US" b="0" dirty="0">
                <a:solidFill>
                  <a:srgbClr val="CCCCCC"/>
                </a:solidFill>
                <a:effectLst/>
                <a:latin typeface="Menlo" panose="020B0609030804020204" pitchFamily="49" charset="0"/>
              </a:rPr>
              <a:t>: 0.01</a:t>
            </a:r>
          </a:p>
          <a:p>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new</a:t>
            </a:r>
          </a:p>
          <a:p>
            <a:r>
              <a:rPr lang="en-US" b="0" dirty="0">
                <a:solidFill>
                  <a:srgbClr val="CCCCCC"/>
                </a:solidFill>
                <a:effectLst/>
                <a:latin typeface="Menlo" panose="020B0609030804020204" pitchFamily="49" charset="0"/>
              </a:rPr>
              <a:t># Treg: 0.003</a:t>
            </a:r>
          </a:p>
          <a:p>
            <a:r>
              <a:rPr lang="en-US" b="0" dirty="0">
                <a:solidFill>
                  <a:srgbClr val="CCCCCC"/>
                </a:solidFill>
                <a:effectLst/>
                <a:latin typeface="Menlo" panose="020B0609030804020204" pitchFamily="49" charset="0"/>
              </a:rPr>
              <a:t># CD4 TEM: 0.07</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421113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r>
              <a:rPr lang="en-US" b="0" dirty="0">
                <a:solidFill>
                  <a:srgbClr val="CCCCCC"/>
                </a:solidFill>
                <a:effectLst/>
                <a:latin typeface="Menlo" panose="020B0609030804020204" pitchFamily="49" charset="0"/>
              </a:rPr>
              <a:t># CD4 </a:t>
            </a:r>
            <a:r>
              <a:rPr lang="en-US" b="0" dirty="0" err="1">
                <a:solidFill>
                  <a:srgbClr val="CCCCCC"/>
                </a:solidFill>
                <a:effectLst/>
                <a:latin typeface="Menlo" panose="020B0609030804020204" pitchFamily="49" charset="0"/>
              </a:rPr>
              <a:t>prolif</a:t>
            </a:r>
            <a:r>
              <a:rPr lang="en-US" b="0" dirty="0">
                <a:solidFill>
                  <a:srgbClr val="CCCCCC"/>
                </a:solidFill>
                <a:effectLst/>
                <a:latin typeface="Menlo" panose="020B0609030804020204" pitchFamily="49" charset="0"/>
              </a:rPr>
              <a:t>: 0.006</a:t>
            </a:r>
          </a:p>
          <a:p>
            <a:r>
              <a:rPr lang="en-US" b="0" dirty="0">
                <a:solidFill>
                  <a:srgbClr val="CCCCCC"/>
                </a:solidFill>
                <a:effectLst/>
                <a:latin typeface="Menlo" panose="020B0609030804020204" pitchFamily="49" charset="0"/>
              </a:rPr>
              <a:t># CD4 TEM: 0.008</a:t>
            </a:r>
          </a:p>
          <a:p>
            <a:r>
              <a:rPr lang="en-US" b="0" dirty="0">
                <a:solidFill>
                  <a:srgbClr val="CCCCCC"/>
                </a:solidFill>
                <a:effectLst/>
                <a:latin typeface="Menlo" panose="020B0609030804020204" pitchFamily="49" charset="0"/>
              </a:rPr>
              <a:t># CD4 TCM: 0.02</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3231627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Don’t see if </a:t>
            </a:r>
            <a:r>
              <a:rPr lang="en-US" dirty="0" err="1"/>
              <a:t>downsampled</a:t>
            </a:r>
            <a:endParaRPr lang="en-US" dirty="0"/>
          </a:p>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2832281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89D-17FD-0FC5-19CB-182B6EB09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275CE-80C1-7E2D-D835-C8047F6B7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1B3C5-2A2A-F6A4-550B-953E4981A0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Downsampled</a:t>
            </a:r>
            <a:r>
              <a:rPr lang="en-US" dirty="0"/>
              <a:t> here: threw out some low count samples to avoid </a:t>
            </a:r>
            <a:r>
              <a:rPr lang="en-US" dirty="0" err="1"/>
              <a:t>downsampling</a:t>
            </a:r>
            <a:r>
              <a:rPr lang="en-US" dirty="0"/>
              <a:t> all small samples to that small count</a:t>
            </a:r>
          </a:p>
        </p:txBody>
      </p:sp>
      <p:sp>
        <p:nvSpPr>
          <p:cNvPr id="4" name="Slide Number Placeholder 3">
            <a:extLst>
              <a:ext uri="{FF2B5EF4-FFF2-40B4-BE49-F238E27FC236}">
                <a16:creationId xmlns:a16="http://schemas.microsoft.com/office/drawing/2014/main" id="{DEB067F9-0FD1-7604-516A-DED1947EEAD0}"/>
              </a:ext>
            </a:extLst>
          </p:cNvPr>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408293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4160629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5C166-0F50-E043-8950-9F266C4565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97E09-6D11-D0BA-D2D1-5B08FB997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6C4A5-58A4-D062-54A6-1D67A978E992}"/>
              </a:ext>
            </a:extLst>
          </p:cNvPr>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9F3FD3E1-ECA8-7789-76B9-A150DB6276EE}"/>
              </a:ext>
            </a:extLst>
          </p:cNvPr>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4249981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2/29/24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2/29/24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dirty="0"/>
              <a:t>Weekly meeting</a:t>
            </a:r>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2 29 2024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C1F6F123-A5AF-4F23-47C9-A3FD15AC8EFF}"/>
              </a:ext>
            </a:extLst>
          </p:cNvPr>
          <p:cNvPicPr>
            <a:picLocks noChangeAspect="1"/>
          </p:cNvPicPr>
          <p:nvPr/>
        </p:nvPicPr>
        <p:blipFill>
          <a:blip r:embed="rId3"/>
          <a:stretch>
            <a:fillRect/>
          </a:stretch>
        </p:blipFill>
        <p:spPr>
          <a:xfrm>
            <a:off x="6130904" y="2772633"/>
            <a:ext cx="5993802" cy="3715456"/>
          </a:xfrm>
          <a:prstGeom prst="rect">
            <a:avLst/>
          </a:prstGeom>
        </p:spPr>
      </p:pic>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dirty="0"/>
              <a:t>Old cell type abundance analysis</a:t>
            </a:r>
          </a:p>
        </p:txBody>
      </p:sp>
      <p:sp>
        <p:nvSpPr>
          <p:cNvPr id="12" name="TextBox 11">
            <a:extLst>
              <a:ext uri="{FF2B5EF4-FFF2-40B4-BE49-F238E27FC236}">
                <a16:creationId xmlns:a16="http://schemas.microsoft.com/office/drawing/2014/main" id="{11FF9590-465C-3BB2-95C2-B8FA92061E19}"/>
              </a:ext>
            </a:extLst>
          </p:cNvPr>
          <p:cNvSpPr txBox="1"/>
          <p:nvPr/>
        </p:nvSpPr>
        <p:spPr>
          <a:xfrm>
            <a:off x="4065351" y="6509491"/>
            <a:ext cx="3868367"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a:t>
            </a:r>
            <a:endParaRPr lang="en-US" b="0" i="0" u="none" strike="noStrike" dirty="0">
              <a:solidFill>
                <a:srgbClr val="212121"/>
              </a:solidFill>
              <a:effectLst/>
              <a:latin typeface="Cambria" panose="02040503050406030204" pitchFamily="18" charset="0"/>
            </a:endParaRPr>
          </a:p>
        </p:txBody>
      </p:sp>
      <p:sp>
        <p:nvSpPr>
          <p:cNvPr id="17" name="TextBox 16">
            <a:extLst>
              <a:ext uri="{FF2B5EF4-FFF2-40B4-BE49-F238E27FC236}">
                <a16:creationId xmlns:a16="http://schemas.microsoft.com/office/drawing/2014/main" id="{352C593B-52B4-968D-B4DE-2E71F1A33FFC}"/>
              </a:ext>
            </a:extLst>
          </p:cNvPr>
          <p:cNvSpPr txBox="1"/>
          <p:nvPr/>
        </p:nvSpPr>
        <p:spPr>
          <a:xfrm>
            <a:off x="7488578" y="3396843"/>
            <a:ext cx="787400" cy="369332"/>
          </a:xfrm>
          <a:prstGeom prst="rect">
            <a:avLst/>
          </a:prstGeom>
          <a:noFill/>
        </p:spPr>
        <p:txBody>
          <a:bodyPr wrap="square" rtlCol="0">
            <a:spAutoFit/>
          </a:bodyPr>
          <a:lstStyle/>
          <a:p>
            <a:r>
              <a:rPr lang="en-US" dirty="0"/>
              <a:t>**</a:t>
            </a:r>
          </a:p>
        </p:txBody>
      </p:sp>
      <p:sp>
        <p:nvSpPr>
          <p:cNvPr id="3" name="TextBox 2">
            <a:extLst>
              <a:ext uri="{FF2B5EF4-FFF2-40B4-BE49-F238E27FC236}">
                <a16:creationId xmlns:a16="http://schemas.microsoft.com/office/drawing/2014/main" id="{2225ECFA-D9A6-C55D-622D-3EC57CB08665}"/>
              </a:ext>
            </a:extLst>
          </p:cNvPr>
          <p:cNvSpPr txBox="1"/>
          <p:nvPr/>
        </p:nvSpPr>
        <p:spPr>
          <a:xfrm rot="16200000">
            <a:off x="7397980" y="2797137"/>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4" name="TextBox 3">
            <a:extLst>
              <a:ext uri="{FF2B5EF4-FFF2-40B4-BE49-F238E27FC236}">
                <a16:creationId xmlns:a16="http://schemas.microsoft.com/office/drawing/2014/main" id="{84518640-5757-5DDA-8887-DB0E361D4713}"/>
              </a:ext>
            </a:extLst>
          </p:cNvPr>
          <p:cNvSpPr txBox="1"/>
          <p:nvPr/>
        </p:nvSpPr>
        <p:spPr>
          <a:xfrm rot="5400000">
            <a:off x="8544687" y="3038476"/>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5" name="TextBox 4">
            <a:extLst>
              <a:ext uri="{FF2B5EF4-FFF2-40B4-BE49-F238E27FC236}">
                <a16:creationId xmlns:a16="http://schemas.microsoft.com/office/drawing/2014/main" id="{C78D2593-25BA-0BFD-ECFC-F9D3988B710A}"/>
              </a:ext>
            </a:extLst>
          </p:cNvPr>
          <p:cNvSpPr txBox="1"/>
          <p:nvPr/>
        </p:nvSpPr>
        <p:spPr>
          <a:xfrm rot="16200000">
            <a:off x="9278819" y="2832759"/>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8" name="TextBox 7">
            <a:extLst>
              <a:ext uri="{FF2B5EF4-FFF2-40B4-BE49-F238E27FC236}">
                <a16:creationId xmlns:a16="http://schemas.microsoft.com/office/drawing/2014/main" id="{6E828A1E-243A-8A19-1E50-9AE0C05DC209}"/>
              </a:ext>
            </a:extLst>
          </p:cNvPr>
          <p:cNvSpPr txBox="1"/>
          <p:nvPr/>
        </p:nvSpPr>
        <p:spPr>
          <a:xfrm rot="5400000">
            <a:off x="10459233" y="3038476"/>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9" name="TextBox 8">
            <a:extLst>
              <a:ext uri="{FF2B5EF4-FFF2-40B4-BE49-F238E27FC236}">
                <a16:creationId xmlns:a16="http://schemas.microsoft.com/office/drawing/2014/main" id="{5BC088F3-6D0A-E382-C6D6-3E637CCB940D}"/>
              </a:ext>
            </a:extLst>
          </p:cNvPr>
          <p:cNvSpPr txBox="1"/>
          <p:nvPr/>
        </p:nvSpPr>
        <p:spPr>
          <a:xfrm rot="16200000">
            <a:off x="8836046" y="1528906"/>
            <a:ext cx="599264" cy="369332"/>
          </a:xfrm>
          <a:prstGeom prst="rect">
            <a:avLst/>
          </a:prstGeom>
          <a:noFill/>
        </p:spPr>
        <p:txBody>
          <a:bodyPr wrap="square" rtlCol="0">
            <a:spAutoFit/>
          </a:bodyPr>
          <a:lstStyle/>
          <a:p>
            <a:r>
              <a:rPr lang="en-US" dirty="0">
                <a:solidFill>
                  <a:srgbClr val="00B050"/>
                </a:solidFill>
                <a:sym typeface="Wingdings" pitchFamily="2" charset="2"/>
              </a:rPr>
              <a:t></a:t>
            </a:r>
            <a:endParaRPr lang="en-US" dirty="0">
              <a:solidFill>
                <a:srgbClr val="00B050"/>
              </a:solidFill>
            </a:endParaRPr>
          </a:p>
        </p:txBody>
      </p:sp>
      <p:sp>
        <p:nvSpPr>
          <p:cNvPr id="11" name="TextBox 10">
            <a:extLst>
              <a:ext uri="{FF2B5EF4-FFF2-40B4-BE49-F238E27FC236}">
                <a16:creationId xmlns:a16="http://schemas.microsoft.com/office/drawing/2014/main" id="{A89A1090-8AC4-97BF-21E8-295AD32DC030}"/>
              </a:ext>
            </a:extLst>
          </p:cNvPr>
          <p:cNvSpPr txBox="1"/>
          <p:nvPr/>
        </p:nvSpPr>
        <p:spPr>
          <a:xfrm rot="5400000">
            <a:off x="8836044" y="2067310"/>
            <a:ext cx="599268" cy="369332"/>
          </a:xfrm>
          <a:prstGeom prst="rect">
            <a:avLst/>
          </a:prstGeom>
          <a:noFill/>
        </p:spPr>
        <p:txBody>
          <a:bodyPr wrap="square" rtlCol="0">
            <a:spAutoFit/>
          </a:bodyPr>
          <a:lstStyle/>
          <a:p>
            <a:r>
              <a:rPr lang="en-US" dirty="0">
                <a:solidFill>
                  <a:srgbClr val="FF0000"/>
                </a:solidFill>
                <a:sym typeface="Wingdings" pitchFamily="2" charset="2"/>
              </a:rPr>
              <a:t></a:t>
            </a:r>
            <a:endParaRPr lang="en-US" dirty="0">
              <a:solidFill>
                <a:srgbClr val="FF0000"/>
              </a:solidFill>
            </a:endParaRPr>
          </a:p>
        </p:txBody>
      </p:sp>
      <p:sp>
        <p:nvSpPr>
          <p:cNvPr id="13" name="TextBox 12">
            <a:extLst>
              <a:ext uri="{FF2B5EF4-FFF2-40B4-BE49-F238E27FC236}">
                <a16:creationId xmlns:a16="http://schemas.microsoft.com/office/drawing/2014/main" id="{D004E798-324A-8390-390A-0C66AC138122}"/>
              </a:ext>
            </a:extLst>
          </p:cNvPr>
          <p:cNvSpPr txBox="1"/>
          <p:nvPr/>
        </p:nvSpPr>
        <p:spPr>
          <a:xfrm>
            <a:off x="9166280" y="1620817"/>
            <a:ext cx="2507083" cy="369332"/>
          </a:xfrm>
          <a:prstGeom prst="rect">
            <a:avLst/>
          </a:prstGeom>
          <a:noFill/>
        </p:spPr>
        <p:txBody>
          <a:bodyPr wrap="square" rtlCol="0">
            <a:spAutoFit/>
          </a:bodyPr>
          <a:lstStyle/>
          <a:p>
            <a:r>
              <a:rPr lang="en-US" dirty="0"/>
              <a:t>: up in their analysis</a:t>
            </a:r>
          </a:p>
        </p:txBody>
      </p:sp>
      <p:sp>
        <p:nvSpPr>
          <p:cNvPr id="14" name="TextBox 13">
            <a:extLst>
              <a:ext uri="{FF2B5EF4-FFF2-40B4-BE49-F238E27FC236}">
                <a16:creationId xmlns:a16="http://schemas.microsoft.com/office/drawing/2014/main" id="{CF008D7C-1D66-0E75-7294-B48BE3A3725C}"/>
              </a:ext>
            </a:extLst>
          </p:cNvPr>
          <p:cNvSpPr txBox="1"/>
          <p:nvPr/>
        </p:nvSpPr>
        <p:spPr>
          <a:xfrm>
            <a:off x="9177431" y="1973516"/>
            <a:ext cx="2507083" cy="369332"/>
          </a:xfrm>
          <a:prstGeom prst="rect">
            <a:avLst/>
          </a:prstGeom>
          <a:noFill/>
        </p:spPr>
        <p:txBody>
          <a:bodyPr wrap="square" rtlCol="0">
            <a:spAutoFit/>
          </a:bodyPr>
          <a:lstStyle/>
          <a:p>
            <a:r>
              <a:rPr lang="en-US" dirty="0"/>
              <a:t>: down in their analysis</a:t>
            </a:r>
          </a:p>
        </p:txBody>
      </p:sp>
      <p:sp>
        <p:nvSpPr>
          <p:cNvPr id="18" name="TextBox 17">
            <a:extLst>
              <a:ext uri="{FF2B5EF4-FFF2-40B4-BE49-F238E27FC236}">
                <a16:creationId xmlns:a16="http://schemas.microsoft.com/office/drawing/2014/main" id="{663E0D6D-EAC4-0895-568A-EC9CD943E6EE}"/>
              </a:ext>
            </a:extLst>
          </p:cNvPr>
          <p:cNvSpPr txBox="1"/>
          <p:nvPr/>
        </p:nvSpPr>
        <p:spPr>
          <a:xfrm>
            <a:off x="451624" y="2342634"/>
            <a:ext cx="6099716" cy="369332"/>
          </a:xfrm>
          <a:prstGeom prst="rect">
            <a:avLst/>
          </a:prstGeom>
          <a:noFill/>
        </p:spPr>
        <p:txBody>
          <a:bodyPr wrap="square">
            <a:spAutoFit/>
          </a:bodyPr>
          <a:lstStyle/>
          <a:p>
            <a:r>
              <a:rPr lang="en-US" dirty="0"/>
              <a:t>PBMC myocarditis-focused dataset (mostly PD-1 blockade)</a:t>
            </a:r>
          </a:p>
        </p:txBody>
      </p:sp>
      <p:sp>
        <p:nvSpPr>
          <p:cNvPr id="19" name="TextBox 18">
            <a:extLst>
              <a:ext uri="{FF2B5EF4-FFF2-40B4-BE49-F238E27FC236}">
                <a16:creationId xmlns:a16="http://schemas.microsoft.com/office/drawing/2014/main" id="{26BC5934-D365-EF72-4B74-EDD803F3E5FE}"/>
              </a:ext>
            </a:extLst>
          </p:cNvPr>
          <p:cNvSpPr txBox="1"/>
          <p:nvPr/>
        </p:nvSpPr>
        <p:spPr>
          <a:xfrm>
            <a:off x="6551340" y="2342634"/>
            <a:ext cx="6099716" cy="369332"/>
          </a:xfrm>
          <a:prstGeom prst="rect">
            <a:avLst/>
          </a:prstGeom>
          <a:noFill/>
        </p:spPr>
        <p:txBody>
          <a:bodyPr wrap="square">
            <a:spAutoFit/>
          </a:bodyPr>
          <a:lstStyle/>
          <a:p>
            <a:r>
              <a:rPr lang="en-US" dirty="0" err="1"/>
              <a:t>Luoma</a:t>
            </a:r>
            <a:r>
              <a:rPr lang="en-US" dirty="0"/>
              <a:t> (2020), </a:t>
            </a:r>
            <a:r>
              <a:rPr lang="en-US" i="1" dirty="0"/>
              <a:t>Cell</a:t>
            </a:r>
            <a:r>
              <a:rPr lang="en-US" dirty="0"/>
              <a:t> colitis dataset (CTLA-4/combo blockade)</a:t>
            </a:r>
          </a:p>
        </p:txBody>
      </p:sp>
      <p:pic>
        <p:nvPicPr>
          <p:cNvPr id="16" name="Picture 15">
            <a:extLst>
              <a:ext uri="{FF2B5EF4-FFF2-40B4-BE49-F238E27FC236}">
                <a16:creationId xmlns:a16="http://schemas.microsoft.com/office/drawing/2014/main" id="{20C4D9FC-B91E-6109-C13D-33216DCBD879}"/>
              </a:ext>
            </a:extLst>
          </p:cNvPr>
          <p:cNvPicPr>
            <a:picLocks noChangeAspect="1"/>
          </p:cNvPicPr>
          <p:nvPr/>
        </p:nvPicPr>
        <p:blipFill>
          <a:blip r:embed="rId4"/>
          <a:stretch>
            <a:fillRect/>
          </a:stretch>
        </p:blipFill>
        <p:spPr>
          <a:xfrm>
            <a:off x="26276" y="2780566"/>
            <a:ext cx="5834830" cy="3661567"/>
          </a:xfrm>
          <a:prstGeom prst="rect">
            <a:avLst/>
          </a:prstGeom>
        </p:spPr>
      </p:pic>
    </p:spTree>
    <p:extLst>
      <p:ext uri="{BB962C8B-B14F-4D97-AF65-F5344CB8AC3E}">
        <p14:creationId xmlns:p14="http://schemas.microsoft.com/office/powerpoint/2010/main" val="340286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sz="3600" dirty="0"/>
              <a:t>CD8s from </a:t>
            </a:r>
            <a:r>
              <a:rPr lang="en-US" dirty="0" err="1"/>
              <a:t>Luoma</a:t>
            </a:r>
            <a:r>
              <a:rPr lang="en-US" dirty="0"/>
              <a:t> (2020), </a:t>
            </a:r>
            <a:r>
              <a:rPr lang="en-US" i="1" dirty="0"/>
              <a:t>Cell </a:t>
            </a:r>
            <a:r>
              <a:rPr lang="en-US" dirty="0"/>
              <a:t>colitis dataset</a:t>
            </a:r>
          </a:p>
        </p:txBody>
      </p:sp>
      <p:pic>
        <p:nvPicPr>
          <p:cNvPr id="3" name="Picture 2">
            <a:extLst>
              <a:ext uri="{FF2B5EF4-FFF2-40B4-BE49-F238E27FC236}">
                <a16:creationId xmlns:a16="http://schemas.microsoft.com/office/drawing/2014/main" id="{47D48636-FADC-8C61-1E6D-13306E97FA63}"/>
              </a:ext>
            </a:extLst>
          </p:cNvPr>
          <p:cNvPicPr>
            <a:picLocks noChangeAspect="1"/>
          </p:cNvPicPr>
          <p:nvPr/>
        </p:nvPicPr>
        <p:blipFill>
          <a:blip r:embed="rId3"/>
          <a:stretch>
            <a:fillRect/>
          </a:stretch>
        </p:blipFill>
        <p:spPr>
          <a:xfrm>
            <a:off x="1481958" y="1726227"/>
            <a:ext cx="8355725" cy="5056162"/>
          </a:xfrm>
          <a:prstGeom prst="rect">
            <a:avLst/>
          </a:prstGeom>
        </p:spPr>
      </p:pic>
      <p:sp>
        <p:nvSpPr>
          <p:cNvPr id="4" name="TextBox 3">
            <a:extLst>
              <a:ext uri="{FF2B5EF4-FFF2-40B4-BE49-F238E27FC236}">
                <a16:creationId xmlns:a16="http://schemas.microsoft.com/office/drawing/2014/main" id="{602AF89D-5E92-63E7-1432-BB1EDF90EA32}"/>
              </a:ext>
            </a:extLst>
          </p:cNvPr>
          <p:cNvSpPr txBox="1"/>
          <p:nvPr/>
        </p:nvSpPr>
        <p:spPr>
          <a:xfrm>
            <a:off x="4431791" y="6413057"/>
            <a:ext cx="2746201" cy="369332"/>
          </a:xfrm>
          <a:prstGeom prst="rect">
            <a:avLst/>
          </a:prstGeom>
          <a:noFill/>
        </p:spPr>
        <p:txBody>
          <a:bodyPr wrap="none" rtlCol="0">
            <a:spAutoFit/>
          </a:bodyPr>
          <a:lstStyle/>
          <a:p>
            <a:r>
              <a:rPr lang="en-US" dirty="0" err="1"/>
              <a:t>padj</a:t>
            </a:r>
            <a:r>
              <a:rPr lang="en-US" dirty="0"/>
              <a:t> ~= 0.05 for all of these</a:t>
            </a:r>
          </a:p>
        </p:txBody>
      </p:sp>
    </p:spTree>
    <p:extLst>
      <p:ext uri="{BB962C8B-B14F-4D97-AF65-F5344CB8AC3E}">
        <p14:creationId xmlns:p14="http://schemas.microsoft.com/office/powerpoint/2010/main" val="3275102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612120" cy="4623402"/>
          </a:xfrm>
        </p:spPr>
        <p:txBody>
          <a:bodyPr>
            <a:normAutofit/>
          </a:bodyPr>
          <a:lstStyle/>
          <a:p>
            <a:r>
              <a:rPr lang="en-US" dirty="0"/>
              <a:t>Colitis cohort differences &amp; combining datasets</a:t>
            </a:r>
          </a:p>
        </p:txBody>
      </p:sp>
    </p:spTree>
    <p:extLst>
      <p:ext uri="{BB962C8B-B14F-4D97-AF65-F5344CB8AC3E}">
        <p14:creationId xmlns:p14="http://schemas.microsoft.com/office/powerpoint/2010/main" val="18648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F7684-791E-B930-0E9E-23D609120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D722A-1701-7CC5-C2C2-A329E53392BC}"/>
              </a:ext>
            </a:extLst>
          </p:cNvPr>
          <p:cNvSpPr>
            <a:spLocks noGrp="1"/>
          </p:cNvSpPr>
          <p:nvPr>
            <p:ph type="title"/>
          </p:nvPr>
        </p:nvSpPr>
        <p:spPr>
          <a:xfrm>
            <a:off x="838200" y="593725"/>
            <a:ext cx="10376338" cy="1325563"/>
          </a:xfrm>
        </p:spPr>
        <p:txBody>
          <a:bodyPr>
            <a:normAutofit/>
          </a:bodyPr>
          <a:lstStyle/>
          <a:p>
            <a:r>
              <a:rPr lang="en-US" dirty="0"/>
              <a:t>Observe batch effects in integration, cohorts differ most in ICB drug and cancer type</a:t>
            </a:r>
          </a:p>
        </p:txBody>
      </p:sp>
      <p:pic>
        <p:nvPicPr>
          <p:cNvPr id="4" name="Picture 3">
            <a:extLst>
              <a:ext uri="{FF2B5EF4-FFF2-40B4-BE49-F238E27FC236}">
                <a16:creationId xmlns:a16="http://schemas.microsoft.com/office/drawing/2014/main" id="{F398E5DD-ECFA-67AD-B8F1-6B751178783A}"/>
              </a:ext>
            </a:extLst>
          </p:cNvPr>
          <p:cNvPicPr>
            <a:picLocks noChangeAspect="1"/>
          </p:cNvPicPr>
          <p:nvPr/>
        </p:nvPicPr>
        <p:blipFill>
          <a:blip r:embed="rId3"/>
          <a:stretch>
            <a:fillRect/>
          </a:stretch>
        </p:blipFill>
        <p:spPr>
          <a:xfrm>
            <a:off x="364595" y="2134156"/>
            <a:ext cx="7327103" cy="4501223"/>
          </a:xfrm>
          <a:prstGeom prst="rect">
            <a:avLst/>
          </a:prstGeom>
        </p:spPr>
      </p:pic>
      <p:pic>
        <p:nvPicPr>
          <p:cNvPr id="3" name="Picture 2">
            <a:extLst>
              <a:ext uri="{FF2B5EF4-FFF2-40B4-BE49-F238E27FC236}">
                <a16:creationId xmlns:a16="http://schemas.microsoft.com/office/drawing/2014/main" id="{7CC8BF47-09A0-7456-51CE-F0DC9E7B5CA5}"/>
              </a:ext>
            </a:extLst>
          </p:cNvPr>
          <p:cNvPicPr>
            <a:picLocks noChangeAspect="1"/>
          </p:cNvPicPr>
          <p:nvPr/>
        </p:nvPicPr>
        <p:blipFill>
          <a:blip r:embed="rId4"/>
          <a:stretch>
            <a:fillRect/>
          </a:stretch>
        </p:blipFill>
        <p:spPr>
          <a:xfrm>
            <a:off x="7857370" y="4938713"/>
            <a:ext cx="3476941" cy="1839310"/>
          </a:xfrm>
          <a:prstGeom prst="rect">
            <a:avLst/>
          </a:prstGeom>
        </p:spPr>
      </p:pic>
      <p:sp>
        <p:nvSpPr>
          <p:cNvPr id="5" name="TextBox 4">
            <a:extLst>
              <a:ext uri="{FF2B5EF4-FFF2-40B4-BE49-F238E27FC236}">
                <a16:creationId xmlns:a16="http://schemas.microsoft.com/office/drawing/2014/main" id="{E4DE9B91-CAA3-5049-237E-17330374770B}"/>
              </a:ext>
            </a:extLst>
          </p:cNvPr>
          <p:cNvSpPr txBox="1"/>
          <p:nvPr/>
        </p:nvSpPr>
        <p:spPr>
          <a:xfrm>
            <a:off x="8529682" y="4592109"/>
            <a:ext cx="2132315" cy="369332"/>
          </a:xfrm>
          <a:prstGeom prst="rect">
            <a:avLst/>
          </a:prstGeom>
          <a:noFill/>
        </p:spPr>
        <p:txBody>
          <a:bodyPr wrap="none" rtlCol="0">
            <a:spAutoFit/>
          </a:bodyPr>
          <a:lstStyle/>
          <a:p>
            <a:r>
              <a:rPr lang="en-US" dirty="0"/>
              <a:t>2021 </a:t>
            </a:r>
            <a:r>
              <a:rPr lang="en-US" dirty="0" err="1"/>
              <a:t>biorxiv</a:t>
            </a:r>
            <a:r>
              <a:rPr lang="en-US" dirty="0"/>
              <a:t> Thomas</a:t>
            </a:r>
          </a:p>
        </p:txBody>
      </p:sp>
      <p:pic>
        <p:nvPicPr>
          <p:cNvPr id="6" name="Picture 5">
            <a:extLst>
              <a:ext uri="{FF2B5EF4-FFF2-40B4-BE49-F238E27FC236}">
                <a16:creationId xmlns:a16="http://schemas.microsoft.com/office/drawing/2014/main" id="{26FEA0B0-A8DA-62D9-FC01-43D662D24F63}"/>
              </a:ext>
            </a:extLst>
          </p:cNvPr>
          <p:cNvPicPr>
            <a:picLocks noChangeAspect="1"/>
          </p:cNvPicPr>
          <p:nvPr/>
        </p:nvPicPr>
        <p:blipFill>
          <a:blip r:embed="rId5"/>
          <a:stretch>
            <a:fillRect/>
          </a:stretch>
        </p:blipFill>
        <p:spPr>
          <a:xfrm>
            <a:off x="8198338" y="2140001"/>
            <a:ext cx="2806262" cy="2465223"/>
          </a:xfrm>
          <a:prstGeom prst="rect">
            <a:avLst/>
          </a:prstGeom>
        </p:spPr>
      </p:pic>
      <p:sp>
        <p:nvSpPr>
          <p:cNvPr id="7" name="TextBox 6">
            <a:extLst>
              <a:ext uri="{FF2B5EF4-FFF2-40B4-BE49-F238E27FC236}">
                <a16:creationId xmlns:a16="http://schemas.microsoft.com/office/drawing/2014/main" id="{0F5FA06A-72BF-BC40-8119-748B4AD099EC}"/>
              </a:ext>
            </a:extLst>
          </p:cNvPr>
          <p:cNvSpPr txBox="1"/>
          <p:nvPr/>
        </p:nvSpPr>
        <p:spPr>
          <a:xfrm>
            <a:off x="8635054" y="1764824"/>
            <a:ext cx="1713931" cy="369332"/>
          </a:xfrm>
          <a:prstGeom prst="rect">
            <a:avLst/>
          </a:prstGeom>
          <a:noFill/>
        </p:spPr>
        <p:txBody>
          <a:bodyPr wrap="none" rtlCol="0">
            <a:spAutoFit/>
          </a:bodyPr>
          <a:lstStyle/>
          <a:p>
            <a:r>
              <a:rPr lang="en-US" dirty="0"/>
              <a:t>2020 cell </a:t>
            </a:r>
            <a:r>
              <a:rPr lang="en-US" dirty="0" err="1"/>
              <a:t>Luoma</a:t>
            </a:r>
            <a:endParaRPr lang="en-US" dirty="0"/>
          </a:p>
        </p:txBody>
      </p:sp>
      <p:sp>
        <p:nvSpPr>
          <p:cNvPr id="8" name="TextBox 7">
            <a:extLst>
              <a:ext uri="{FF2B5EF4-FFF2-40B4-BE49-F238E27FC236}">
                <a16:creationId xmlns:a16="http://schemas.microsoft.com/office/drawing/2014/main" id="{EB3D78AB-92B5-89C6-EFB8-B84197AA1F8E}"/>
              </a:ext>
            </a:extLst>
          </p:cNvPr>
          <p:cNvSpPr txBox="1"/>
          <p:nvPr/>
        </p:nvSpPr>
        <p:spPr>
          <a:xfrm>
            <a:off x="6315771" y="2627586"/>
            <a:ext cx="1882567" cy="923330"/>
          </a:xfrm>
          <a:prstGeom prst="rect">
            <a:avLst/>
          </a:prstGeom>
          <a:noFill/>
        </p:spPr>
        <p:txBody>
          <a:bodyPr wrap="none" rtlCol="0">
            <a:spAutoFit/>
          </a:bodyPr>
          <a:lstStyle/>
          <a:p>
            <a:r>
              <a:rPr lang="en-US" dirty="0"/>
              <a:t>100% melanoma</a:t>
            </a:r>
          </a:p>
          <a:p>
            <a:endParaRPr lang="en-US" dirty="0"/>
          </a:p>
          <a:p>
            <a:r>
              <a:rPr lang="en-US" dirty="0"/>
              <a:t>Mostly combo ICB</a:t>
            </a:r>
          </a:p>
        </p:txBody>
      </p:sp>
      <p:sp>
        <p:nvSpPr>
          <p:cNvPr id="9" name="TextBox 8">
            <a:extLst>
              <a:ext uri="{FF2B5EF4-FFF2-40B4-BE49-F238E27FC236}">
                <a16:creationId xmlns:a16="http://schemas.microsoft.com/office/drawing/2014/main" id="{C6932A08-C9D9-01A2-94BC-D40C73A975FB}"/>
              </a:ext>
            </a:extLst>
          </p:cNvPr>
          <p:cNvSpPr txBox="1"/>
          <p:nvPr/>
        </p:nvSpPr>
        <p:spPr>
          <a:xfrm>
            <a:off x="5649888" y="5340945"/>
            <a:ext cx="2460802" cy="923330"/>
          </a:xfrm>
          <a:prstGeom prst="rect">
            <a:avLst/>
          </a:prstGeom>
          <a:noFill/>
        </p:spPr>
        <p:txBody>
          <a:bodyPr wrap="none" rtlCol="0">
            <a:spAutoFit/>
          </a:bodyPr>
          <a:lstStyle/>
          <a:p>
            <a:r>
              <a:rPr lang="en-US" dirty="0"/>
              <a:t>~50% melanoma/skin</a:t>
            </a:r>
          </a:p>
          <a:p>
            <a:endParaRPr lang="en-US" dirty="0"/>
          </a:p>
          <a:p>
            <a:r>
              <a:rPr lang="en-US" dirty="0"/>
              <a:t>Mostly PD-(L)1 blockade</a:t>
            </a:r>
          </a:p>
        </p:txBody>
      </p:sp>
    </p:spTree>
    <p:extLst>
      <p:ext uri="{BB962C8B-B14F-4D97-AF65-F5344CB8AC3E}">
        <p14:creationId xmlns:p14="http://schemas.microsoft.com/office/powerpoint/2010/main" val="64457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pic>
        <p:nvPicPr>
          <p:cNvPr id="30" name="Picture 29">
            <a:extLst>
              <a:ext uri="{FF2B5EF4-FFF2-40B4-BE49-F238E27FC236}">
                <a16:creationId xmlns:a16="http://schemas.microsoft.com/office/drawing/2014/main" id="{CE52532A-E474-A401-A605-2763A7D0DB65}"/>
              </a:ext>
            </a:extLst>
          </p:cNvPr>
          <p:cNvPicPr>
            <a:picLocks noChangeAspect="1"/>
          </p:cNvPicPr>
          <p:nvPr/>
        </p:nvPicPr>
        <p:blipFill>
          <a:blip r:embed="rId3"/>
          <a:stretch>
            <a:fillRect/>
          </a:stretch>
        </p:blipFill>
        <p:spPr>
          <a:xfrm>
            <a:off x="34808" y="2509914"/>
            <a:ext cx="5904370" cy="3539144"/>
          </a:xfrm>
          <a:prstGeom prst="rect">
            <a:avLst/>
          </a:prstGeom>
        </p:spPr>
      </p:pic>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fontScale="90000"/>
          </a:bodyPr>
          <a:lstStyle/>
          <a:p>
            <a:r>
              <a:rPr lang="en-US" sz="3600" dirty="0"/>
              <a:t>Splitting cell type analysis by CD4/CD8 doesn’t improve similarity between colitis datasets but does pull out more significant differences for </a:t>
            </a:r>
            <a:r>
              <a:rPr lang="en-US" sz="3600" dirty="0" err="1"/>
              <a:t>Luoma</a:t>
            </a:r>
            <a:r>
              <a:rPr lang="en-US" sz="3600" dirty="0"/>
              <a:t> (2020) dataset</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sp>
        <p:nvSpPr>
          <p:cNvPr id="10" name="TextBox 9">
            <a:extLst>
              <a:ext uri="{FF2B5EF4-FFF2-40B4-BE49-F238E27FC236}">
                <a16:creationId xmlns:a16="http://schemas.microsoft.com/office/drawing/2014/main" id="{23096CEA-1857-E533-EA78-7C87F461B183}"/>
              </a:ext>
            </a:extLst>
          </p:cNvPr>
          <p:cNvSpPr txBox="1"/>
          <p:nvPr/>
        </p:nvSpPr>
        <p:spPr>
          <a:xfrm>
            <a:off x="1166648" y="2837791"/>
            <a:ext cx="415498" cy="369332"/>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DF2FE75A-C119-2C87-155F-E2042E0BD0AD}"/>
              </a:ext>
            </a:extLst>
          </p:cNvPr>
          <p:cNvSpPr txBox="1"/>
          <p:nvPr/>
        </p:nvSpPr>
        <p:spPr>
          <a:xfrm>
            <a:off x="1970690" y="2837791"/>
            <a:ext cx="415498" cy="369332"/>
          </a:xfrm>
          <a:prstGeom prst="rect">
            <a:avLst/>
          </a:prstGeom>
          <a:noFill/>
        </p:spPr>
        <p:txBody>
          <a:bodyPr wrap="none" rtlCol="0">
            <a:spAutoFit/>
          </a:bodyPr>
          <a:lstStyle/>
          <a:p>
            <a:r>
              <a:rPr lang="en-US" dirty="0"/>
              <a:t>**</a:t>
            </a:r>
          </a:p>
        </p:txBody>
      </p:sp>
      <p:sp>
        <p:nvSpPr>
          <p:cNvPr id="21" name="TextBox 20">
            <a:extLst>
              <a:ext uri="{FF2B5EF4-FFF2-40B4-BE49-F238E27FC236}">
                <a16:creationId xmlns:a16="http://schemas.microsoft.com/office/drawing/2014/main" id="{A56297F9-5B6D-1DF9-8226-F9F756AE3534}"/>
              </a:ext>
            </a:extLst>
          </p:cNvPr>
          <p:cNvSpPr txBox="1"/>
          <p:nvPr/>
        </p:nvSpPr>
        <p:spPr>
          <a:xfrm>
            <a:off x="2753194" y="2837791"/>
            <a:ext cx="415498"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58D7FA4C-1BA2-CA5C-18C3-A9FDD6A9496B}"/>
              </a:ext>
            </a:extLst>
          </p:cNvPr>
          <p:cNvSpPr txBox="1"/>
          <p:nvPr/>
        </p:nvSpPr>
        <p:spPr>
          <a:xfrm>
            <a:off x="3572302" y="2830193"/>
            <a:ext cx="300082" cy="369332"/>
          </a:xfrm>
          <a:prstGeom prst="rect">
            <a:avLst/>
          </a:prstGeom>
          <a:noFill/>
        </p:spPr>
        <p:txBody>
          <a:bodyPr wrap="none" rtlCol="0">
            <a:spAutoFit/>
          </a:bodyPr>
          <a:lstStyle/>
          <a:p>
            <a:r>
              <a:rPr lang="en-US" dirty="0"/>
              <a:t>*</a:t>
            </a:r>
          </a:p>
        </p:txBody>
      </p:sp>
      <p:pic>
        <p:nvPicPr>
          <p:cNvPr id="25" name="Picture 24">
            <a:extLst>
              <a:ext uri="{FF2B5EF4-FFF2-40B4-BE49-F238E27FC236}">
                <a16:creationId xmlns:a16="http://schemas.microsoft.com/office/drawing/2014/main" id="{FA5A6464-480E-AB81-C780-14851A631972}"/>
              </a:ext>
            </a:extLst>
          </p:cNvPr>
          <p:cNvPicPr>
            <a:picLocks noChangeAspect="1"/>
          </p:cNvPicPr>
          <p:nvPr/>
        </p:nvPicPr>
        <p:blipFill>
          <a:blip r:embed="rId4"/>
          <a:stretch>
            <a:fillRect/>
          </a:stretch>
        </p:blipFill>
        <p:spPr>
          <a:xfrm>
            <a:off x="6252824" y="2513717"/>
            <a:ext cx="5711577" cy="3535341"/>
          </a:xfrm>
          <a:prstGeom prst="rect">
            <a:avLst/>
          </a:prstGeom>
        </p:spPr>
      </p:pic>
      <p:sp>
        <p:nvSpPr>
          <p:cNvPr id="26" name="TextBox 25">
            <a:extLst>
              <a:ext uri="{FF2B5EF4-FFF2-40B4-BE49-F238E27FC236}">
                <a16:creationId xmlns:a16="http://schemas.microsoft.com/office/drawing/2014/main" id="{AD162BF3-1DC6-9A43-3DBE-A64E42405C6C}"/>
              </a:ext>
            </a:extLst>
          </p:cNvPr>
          <p:cNvSpPr txBox="1"/>
          <p:nvPr/>
        </p:nvSpPr>
        <p:spPr>
          <a:xfrm>
            <a:off x="1784018" y="2165548"/>
            <a:ext cx="1938351" cy="369332"/>
          </a:xfrm>
          <a:prstGeom prst="rect">
            <a:avLst/>
          </a:prstGeom>
          <a:noFill/>
        </p:spPr>
        <p:txBody>
          <a:bodyPr wrap="none" rtlCol="0">
            <a:spAutoFit/>
          </a:bodyPr>
          <a:lstStyle/>
          <a:p>
            <a:r>
              <a:rPr lang="en-US" dirty="0" err="1"/>
              <a:t>Luoma</a:t>
            </a:r>
            <a:r>
              <a:rPr lang="en-US" dirty="0"/>
              <a:t> (2020), </a:t>
            </a:r>
            <a:r>
              <a:rPr lang="en-US" i="1" dirty="0"/>
              <a:t>Cell</a:t>
            </a:r>
          </a:p>
        </p:txBody>
      </p:sp>
      <p:sp>
        <p:nvSpPr>
          <p:cNvPr id="27" name="TextBox 26">
            <a:extLst>
              <a:ext uri="{FF2B5EF4-FFF2-40B4-BE49-F238E27FC236}">
                <a16:creationId xmlns:a16="http://schemas.microsoft.com/office/drawing/2014/main" id="{BE276596-A50D-0961-A6B8-AFC4E8931CA0}"/>
              </a:ext>
            </a:extLst>
          </p:cNvPr>
          <p:cNvSpPr txBox="1"/>
          <p:nvPr/>
        </p:nvSpPr>
        <p:spPr>
          <a:xfrm>
            <a:off x="8028286" y="2206674"/>
            <a:ext cx="2375971" cy="369332"/>
          </a:xfrm>
          <a:prstGeom prst="rect">
            <a:avLst/>
          </a:prstGeom>
          <a:noFill/>
        </p:spPr>
        <p:txBody>
          <a:bodyPr wrap="none" rtlCol="0">
            <a:spAutoFit/>
          </a:bodyPr>
          <a:lstStyle/>
          <a:p>
            <a:r>
              <a:rPr lang="en-US" dirty="0"/>
              <a:t>Thomas (2021), </a:t>
            </a:r>
            <a:r>
              <a:rPr lang="en-US" i="1" dirty="0" err="1"/>
              <a:t>bioRxiv</a:t>
            </a:r>
            <a:endParaRPr lang="en-US" i="1" dirty="0"/>
          </a:p>
        </p:txBody>
      </p:sp>
      <p:sp>
        <p:nvSpPr>
          <p:cNvPr id="28" name="TextBox 27">
            <a:extLst>
              <a:ext uri="{FF2B5EF4-FFF2-40B4-BE49-F238E27FC236}">
                <a16:creationId xmlns:a16="http://schemas.microsoft.com/office/drawing/2014/main" id="{A31914C6-0EF4-06D4-9BE4-D328DD2AAE05}"/>
              </a:ext>
            </a:extLst>
          </p:cNvPr>
          <p:cNvSpPr txBox="1"/>
          <p:nvPr/>
        </p:nvSpPr>
        <p:spPr>
          <a:xfrm>
            <a:off x="10216054" y="2830193"/>
            <a:ext cx="415498" cy="369332"/>
          </a:xfrm>
          <a:prstGeom prst="rect">
            <a:avLst/>
          </a:prstGeom>
          <a:noFill/>
        </p:spPr>
        <p:txBody>
          <a:bodyPr wrap="none" rtlCol="0">
            <a:spAutoFit/>
          </a:bodyPr>
          <a:lstStyle/>
          <a:p>
            <a:r>
              <a:rPr lang="en-US" dirty="0"/>
              <a:t>**</a:t>
            </a:r>
          </a:p>
        </p:txBody>
      </p:sp>
      <p:sp>
        <p:nvSpPr>
          <p:cNvPr id="29" name="TextBox 28">
            <a:extLst>
              <a:ext uri="{FF2B5EF4-FFF2-40B4-BE49-F238E27FC236}">
                <a16:creationId xmlns:a16="http://schemas.microsoft.com/office/drawing/2014/main" id="{59F02D33-9D1E-6B7E-E5C2-0D2DD6D2C681}"/>
              </a:ext>
            </a:extLst>
          </p:cNvPr>
          <p:cNvSpPr txBox="1"/>
          <p:nvPr/>
        </p:nvSpPr>
        <p:spPr>
          <a:xfrm>
            <a:off x="8710556" y="2717116"/>
            <a:ext cx="593432" cy="646331"/>
          </a:xfrm>
          <a:prstGeom prst="rect">
            <a:avLst/>
          </a:prstGeom>
          <a:noFill/>
        </p:spPr>
        <p:txBody>
          <a:bodyPr wrap="none" rtlCol="0">
            <a:spAutoFit/>
          </a:bodyPr>
          <a:lstStyle/>
          <a:p>
            <a:r>
              <a:rPr lang="en-US" dirty="0"/>
              <a:t>p =</a:t>
            </a:r>
          </a:p>
          <a:p>
            <a:r>
              <a:rPr lang="en-US" dirty="0"/>
              <a:t>0.07</a:t>
            </a:r>
          </a:p>
        </p:txBody>
      </p:sp>
      <p:sp>
        <p:nvSpPr>
          <p:cNvPr id="3" name="TextBox 2">
            <a:extLst>
              <a:ext uri="{FF2B5EF4-FFF2-40B4-BE49-F238E27FC236}">
                <a16:creationId xmlns:a16="http://schemas.microsoft.com/office/drawing/2014/main" id="{3EF86FA6-0AB5-BDEF-1FB8-BF55931C6334}"/>
              </a:ext>
            </a:extLst>
          </p:cNvPr>
          <p:cNvSpPr txBox="1"/>
          <p:nvPr/>
        </p:nvSpPr>
        <p:spPr>
          <a:xfrm rot="16200000">
            <a:off x="4153809" y="5397727"/>
            <a:ext cx="599264" cy="923330"/>
          </a:xfrm>
          <a:prstGeom prst="rect">
            <a:avLst/>
          </a:prstGeom>
          <a:noFill/>
        </p:spPr>
        <p:txBody>
          <a:bodyPr wrap="square" rtlCol="0">
            <a:spAutoFit/>
          </a:bodyPr>
          <a:lstStyle/>
          <a:p>
            <a:r>
              <a:rPr lang="en-US" dirty="0">
                <a:solidFill>
                  <a:srgbClr val="006400"/>
                </a:solidFill>
                <a:sym typeface="Wingdings" pitchFamily="2" charset="2"/>
              </a:rPr>
              <a:t></a:t>
            </a:r>
            <a:r>
              <a:rPr lang="en-US" dirty="0">
                <a:solidFill>
                  <a:srgbClr val="92D050"/>
                </a:solidFill>
                <a:sym typeface="Wingdings" pitchFamily="2" charset="2"/>
              </a:rPr>
              <a:t></a:t>
            </a:r>
            <a:endParaRPr lang="en-US" dirty="0">
              <a:solidFill>
                <a:srgbClr val="92D050"/>
              </a:solidFill>
            </a:endParaRPr>
          </a:p>
          <a:p>
            <a:endParaRPr lang="en-US" dirty="0">
              <a:solidFill>
                <a:srgbClr val="00B050"/>
              </a:solidFill>
            </a:endParaRPr>
          </a:p>
        </p:txBody>
      </p:sp>
      <p:sp>
        <p:nvSpPr>
          <p:cNvPr id="4" name="TextBox 3">
            <a:extLst>
              <a:ext uri="{FF2B5EF4-FFF2-40B4-BE49-F238E27FC236}">
                <a16:creationId xmlns:a16="http://schemas.microsoft.com/office/drawing/2014/main" id="{F67EBB2B-268A-6833-2A4D-D85BE91B30B0}"/>
              </a:ext>
            </a:extLst>
          </p:cNvPr>
          <p:cNvSpPr txBox="1"/>
          <p:nvPr/>
        </p:nvSpPr>
        <p:spPr>
          <a:xfrm rot="5400000">
            <a:off x="3870031" y="5936131"/>
            <a:ext cx="599268" cy="923330"/>
          </a:xfrm>
          <a:prstGeom prst="rect">
            <a:avLst/>
          </a:prstGeom>
          <a:noFill/>
        </p:spPr>
        <p:txBody>
          <a:bodyPr wrap="square" rtlCol="0">
            <a:spAutoFit/>
          </a:bodyPr>
          <a:lstStyle/>
          <a:p>
            <a:r>
              <a:rPr lang="en-US" dirty="0">
                <a:solidFill>
                  <a:srgbClr val="F8766D"/>
                </a:solidFill>
                <a:sym typeface="Wingdings" pitchFamily="2" charset="2"/>
              </a:rPr>
              <a:t></a:t>
            </a:r>
            <a:r>
              <a:rPr lang="en-US" dirty="0">
                <a:solidFill>
                  <a:srgbClr val="C00000"/>
                </a:solidFill>
                <a:sym typeface="Wingdings" pitchFamily="2" charset="2"/>
              </a:rPr>
              <a:t></a:t>
            </a:r>
            <a:endParaRPr lang="en-US" dirty="0">
              <a:solidFill>
                <a:srgbClr val="C00000"/>
              </a:solidFill>
            </a:endParaRPr>
          </a:p>
          <a:p>
            <a:endParaRPr lang="en-US" dirty="0">
              <a:solidFill>
                <a:srgbClr val="FF0000"/>
              </a:solidFill>
            </a:endParaRPr>
          </a:p>
        </p:txBody>
      </p:sp>
      <p:sp>
        <p:nvSpPr>
          <p:cNvPr id="5" name="TextBox 4">
            <a:extLst>
              <a:ext uri="{FF2B5EF4-FFF2-40B4-BE49-F238E27FC236}">
                <a16:creationId xmlns:a16="http://schemas.microsoft.com/office/drawing/2014/main" id="{F2AF1BDD-1E3C-3D97-A944-6B4CA8D12C82}"/>
              </a:ext>
            </a:extLst>
          </p:cNvPr>
          <p:cNvSpPr txBox="1"/>
          <p:nvPr/>
        </p:nvSpPr>
        <p:spPr>
          <a:xfrm>
            <a:off x="4452514" y="5766637"/>
            <a:ext cx="3491119" cy="369332"/>
          </a:xfrm>
          <a:prstGeom prst="rect">
            <a:avLst/>
          </a:prstGeom>
          <a:noFill/>
        </p:spPr>
        <p:txBody>
          <a:bodyPr wrap="square" rtlCol="0">
            <a:spAutoFit/>
          </a:bodyPr>
          <a:lstStyle/>
          <a:p>
            <a:r>
              <a:rPr lang="en-US" dirty="0"/>
              <a:t>: clearly, kind of up in their analysis</a:t>
            </a:r>
          </a:p>
        </p:txBody>
      </p:sp>
      <p:sp>
        <p:nvSpPr>
          <p:cNvPr id="6" name="TextBox 5">
            <a:extLst>
              <a:ext uri="{FF2B5EF4-FFF2-40B4-BE49-F238E27FC236}">
                <a16:creationId xmlns:a16="http://schemas.microsoft.com/office/drawing/2014/main" id="{7BFAD6CA-699B-5138-C42D-3A65A48495FB}"/>
              </a:ext>
            </a:extLst>
          </p:cNvPr>
          <p:cNvSpPr txBox="1"/>
          <p:nvPr/>
        </p:nvSpPr>
        <p:spPr>
          <a:xfrm>
            <a:off x="4463665" y="6119336"/>
            <a:ext cx="3974632" cy="369332"/>
          </a:xfrm>
          <a:prstGeom prst="rect">
            <a:avLst/>
          </a:prstGeom>
          <a:noFill/>
        </p:spPr>
        <p:txBody>
          <a:bodyPr wrap="square" rtlCol="0">
            <a:spAutoFit/>
          </a:bodyPr>
          <a:lstStyle/>
          <a:p>
            <a:r>
              <a:rPr lang="en-US" dirty="0"/>
              <a:t>: clearly, kind of down in their analysis</a:t>
            </a:r>
          </a:p>
        </p:txBody>
      </p:sp>
      <p:sp>
        <p:nvSpPr>
          <p:cNvPr id="7" name="TextBox 6">
            <a:extLst>
              <a:ext uri="{FF2B5EF4-FFF2-40B4-BE49-F238E27FC236}">
                <a16:creationId xmlns:a16="http://schemas.microsoft.com/office/drawing/2014/main" id="{06BBDEC7-2AA0-68D6-2C68-0F073AD51A54}"/>
              </a:ext>
            </a:extLst>
          </p:cNvPr>
          <p:cNvSpPr txBox="1"/>
          <p:nvPr/>
        </p:nvSpPr>
        <p:spPr>
          <a:xfrm rot="16200000">
            <a:off x="1070005" y="3325212"/>
            <a:ext cx="599264" cy="369332"/>
          </a:xfrm>
          <a:prstGeom prst="rect">
            <a:avLst/>
          </a:prstGeom>
          <a:noFill/>
        </p:spPr>
        <p:txBody>
          <a:bodyPr wrap="square" rtlCol="0">
            <a:spAutoFit/>
          </a:bodyPr>
          <a:lstStyle/>
          <a:p>
            <a:r>
              <a:rPr lang="en-US" dirty="0">
                <a:solidFill>
                  <a:srgbClr val="006400"/>
                </a:solidFill>
                <a:sym typeface="Wingdings" pitchFamily="2" charset="2"/>
              </a:rPr>
              <a:t></a:t>
            </a:r>
            <a:endParaRPr lang="en-US" dirty="0">
              <a:solidFill>
                <a:srgbClr val="006400"/>
              </a:solidFill>
            </a:endParaRPr>
          </a:p>
        </p:txBody>
      </p:sp>
      <p:sp>
        <p:nvSpPr>
          <p:cNvPr id="8" name="TextBox 7">
            <a:extLst>
              <a:ext uri="{FF2B5EF4-FFF2-40B4-BE49-F238E27FC236}">
                <a16:creationId xmlns:a16="http://schemas.microsoft.com/office/drawing/2014/main" id="{4F6C9DC4-EF85-8726-98C8-30E3E1B48E7E}"/>
              </a:ext>
            </a:extLst>
          </p:cNvPr>
          <p:cNvSpPr txBox="1"/>
          <p:nvPr/>
        </p:nvSpPr>
        <p:spPr>
          <a:xfrm rot="5400000">
            <a:off x="3425058" y="3522866"/>
            <a:ext cx="599268" cy="369332"/>
          </a:xfrm>
          <a:prstGeom prst="rect">
            <a:avLst/>
          </a:prstGeom>
          <a:noFill/>
        </p:spPr>
        <p:txBody>
          <a:bodyPr wrap="square" rtlCol="0">
            <a:spAutoFit/>
          </a:bodyPr>
          <a:lstStyle/>
          <a:p>
            <a:r>
              <a:rPr lang="en-US" dirty="0">
                <a:solidFill>
                  <a:srgbClr val="C00000"/>
                </a:solidFill>
                <a:sym typeface="Wingdings" pitchFamily="2" charset="2"/>
              </a:rPr>
              <a:t></a:t>
            </a:r>
            <a:endParaRPr lang="en-US" dirty="0">
              <a:solidFill>
                <a:srgbClr val="C00000"/>
              </a:solidFill>
            </a:endParaRPr>
          </a:p>
        </p:txBody>
      </p:sp>
      <p:sp>
        <p:nvSpPr>
          <p:cNvPr id="13" name="TextBox 12">
            <a:extLst>
              <a:ext uri="{FF2B5EF4-FFF2-40B4-BE49-F238E27FC236}">
                <a16:creationId xmlns:a16="http://schemas.microsoft.com/office/drawing/2014/main" id="{D960E28D-B5D7-286B-99F0-ACB291405E11}"/>
              </a:ext>
            </a:extLst>
          </p:cNvPr>
          <p:cNvSpPr txBox="1"/>
          <p:nvPr/>
        </p:nvSpPr>
        <p:spPr>
          <a:xfrm rot="16200000">
            <a:off x="4073629" y="3320304"/>
            <a:ext cx="599264" cy="369332"/>
          </a:xfrm>
          <a:prstGeom prst="rect">
            <a:avLst/>
          </a:prstGeom>
          <a:noFill/>
        </p:spPr>
        <p:txBody>
          <a:bodyPr wrap="square" rtlCol="0">
            <a:spAutoFit/>
          </a:bodyPr>
          <a:lstStyle/>
          <a:p>
            <a:r>
              <a:rPr lang="en-US" dirty="0">
                <a:solidFill>
                  <a:srgbClr val="92D050"/>
                </a:solidFill>
                <a:sym typeface="Wingdings" pitchFamily="2" charset="2"/>
              </a:rPr>
              <a:t></a:t>
            </a:r>
            <a:endParaRPr lang="en-US" dirty="0">
              <a:solidFill>
                <a:srgbClr val="92D050"/>
              </a:solidFill>
            </a:endParaRPr>
          </a:p>
        </p:txBody>
      </p:sp>
      <p:sp>
        <p:nvSpPr>
          <p:cNvPr id="14" name="TextBox 13">
            <a:extLst>
              <a:ext uri="{FF2B5EF4-FFF2-40B4-BE49-F238E27FC236}">
                <a16:creationId xmlns:a16="http://schemas.microsoft.com/office/drawing/2014/main" id="{2CE7EFE6-9D53-59A5-BC7D-A6EF517F34FC}"/>
              </a:ext>
            </a:extLst>
          </p:cNvPr>
          <p:cNvSpPr txBox="1"/>
          <p:nvPr/>
        </p:nvSpPr>
        <p:spPr>
          <a:xfrm rot="5400000">
            <a:off x="1877718" y="3517958"/>
            <a:ext cx="599268" cy="369332"/>
          </a:xfrm>
          <a:prstGeom prst="rect">
            <a:avLst/>
          </a:prstGeom>
          <a:noFill/>
        </p:spPr>
        <p:txBody>
          <a:bodyPr wrap="square" rtlCol="0">
            <a:spAutoFit/>
          </a:bodyPr>
          <a:lstStyle/>
          <a:p>
            <a:r>
              <a:rPr lang="en-US" dirty="0">
                <a:solidFill>
                  <a:srgbClr val="F8766D"/>
                </a:solidFill>
                <a:sym typeface="Wingdings" pitchFamily="2" charset="2"/>
              </a:rPr>
              <a:t></a:t>
            </a:r>
            <a:endParaRPr lang="en-US" dirty="0">
              <a:solidFill>
                <a:srgbClr val="F8766D"/>
              </a:solidFill>
            </a:endParaRPr>
          </a:p>
        </p:txBody>
      </p:sp>
      <p:sp>
        <p:nvSpPr>
          <p:cNvPr id="15" name="TextBox 14">
            <a:extLst>
              <a:ext uri="{FF2B5EF4-FFF2-40B4-BE49-F238E27FC236}">
                <a16:creationId xmlns:a16="http://schemas.microsoft.com/office/drawing/2014/main" id="{4E34018F-2E0F-CCD4-FA73-EE3EA0A8524B}"/>
              </a:ext>
            </a:extLst>
          </p:cNvPr>
          <p:cNvSpPr txBox="1"/>
          <p:nvPr/>
        </p:nvSpPr>
        <p:spPr>
          <a:xfrm rot="16200000">
            <a:off x="10127456" y="3322101"/>
            <a:ext cx="599264" cy="369332"/>
          </a:xfrm>
          <a:prstGeom prst="rect">
            <a:avLst/>
          </a:prstGeom>
          <a:noFill/>
        </p:spPr>
        <p:txBody>
          <a:bodyPr wrap="square" rtlCol="0">
            <a:spAutoFit/>
          </a:bodyPr>
          <a:lstStyle/>
          <a:p>
            <a:r>
              <a:rPr lang="en-US" dirty="0">
                <a:solidFill>
                  <a:srgbClr val="006400"/>
                </a:solidFill>
                <a:sym typeface="Wingdings" pitchFamily="2" charset="2"/>
              </a:rPr>
              <a:t></a:t>
            </a:r>
            <a:endParaRPr lang="en-US" dirty="0">
              <a:solidFill>
                <a:srgbClr val="006400"/>
              </a:solidFill>
            </a:endParaRPr>
          </a:p>
        </p:txBody>
      </p:sp>
    </p:spTree>
    <p:extLst>
      <p:ext uri="{BB962C8B-B14F-4D97-AF65-F5344CB8AC3E}">
        <p14:creationId xmlns:p14="http://schemas.microsoft.com/office/powerpoint/2010/main" val="745259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a:bodyPr>
          <a:lstStyle/>
          <a:p>
            <a:r>
              <a:rPr lang="en-US" sz="3600" dirty="0"/>
              <a:t>Combining colitis datasets for CD4 cell type abundance analysis</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pic>
        <p:nvPicPr>
          <p:cNvPr id="3" name="Picture 2">
            <a:extLst>
              <a:ext uri="{FF2B5EF4-FFF2-40B4-BE49-F238E27FC236}">
                <a16:creationId xmlns:a16="http://schemas.microsoft.com/office/drawing/2014/main" id="{72F792B7-5692-47C9-1B6E-A0154722A727}"/>
              </a:ext>
            </a:extLst>
          </p:cNvPr>
          <p:cNvPicPr>
            <a:picLocks noChangeAspect="1"/>
          </p:cNvPicPr>
          <p:nvPr/>
        </p:nvPicPr>
        <p:blipFill>
          <a:blip r:embed="rId3"/>
          <a:stretch>
            <a:fillRect/>
          </a:stretch>
        </p:blipFill>
        <p:spPr>
          <a:xfrm>
            <a:off x="2073165" y="1885705"/>
            <a:ext cx="7772400" cy="4602963"/>
          </a:xfrm>
          <a:prstGeom prst="rect">
            <a:avLst/>
          </a:prstGeom>
        </p:spPr>
      </p:pic>
      <p:sp>
        <p:nvSpPr>
          <p:cNvPr id="4" name="TextBox 3">
            <a:extLst>
              <a:ext uri="{FF2B5EF4-FFF2-40B4-BE49-F238E27FC236}">
                <a16:creationId xmlns:a16="http://schemas.microsoft.com/office/drawing/2014/main" id="{B312F083-E242-F4B5-3069-3C9DAA3F095E}"/>
              </a:ext>
            </a:extLst>
          </p:cNvPr>
          <p:cNvSpPr txBox="1"/>
          <p:nvPr/>
        </p:nvSpPr>
        <p:spPr>
          <a:xfrm>
            <a:off x="3957145" y="2364825"/>
            <a:ext cx="415498" cy="369332"/>
          </a:xfrm>
          <a:prstGeom prst="rect">
            <a:avLst/>
          </a:prstGeom>
          <a:noFill/>
        </p:spPr>
        <p:txBody>
          <a:bodyPr wrap="none" rtlCol="0">
            <a:spAutoFit/>
          </a:bodyPr>
          <a:lstStyle/>
          <a:p>
            <a:r>
              <a:rPr lang="en-US" dirty="0"/>
              <a:t>**</a:t>
            </a:r>
          </a:p>
        </p:txBody>
      </p:sp>
      <p:sp>
        <p:nvSpPr>
          <p:cNvPr id="5" name="TextBox 4">
            <a:extLst>
              <a:ext uri="{FF2B5EF4-FFF2-40B4-BE49-F238E27FC236}">
                <a16:creationId xmlns:a16="http://schemas.microsoft.com/office/drawing/2014/main" id="{CE1B77B8-9B93-9B25-ED03-862072C6057D}"/>
              </a:ext>
            </a:extLst>
          </p:cNvPr>
          <p:cNvSpPr txBox="1"/>
          <p:nvPr/>
        </p:nvSpPr>
        <p:spPr>
          <a:xfrm>
            <a:off x="7167374" y="2357227"/>
            <a:ext cx="415498" cy="369332"/>
          </a:xfrm>
          <a:prstGeom prst="rect">
            <a:avLst/>
          </a:prstGeom>
          <a:noFill/>
        </p:spPr>
        <p:txBody>
          <a:bodyPr wrap="none" rtlCol="0">
            <a:spAutoFit/>
          </a:bodyPr>
          <a:lstStyle/>
          <a:p>
            <a:r>
              <a:rPr lang="en-US" dirty="0"/>
              <a:t>**</a:t>
            </a:r>
          </a:p>
        </p:txBody>
      </p:sp>
      <p:sp>
        <p:nvSpPr>
          <p:cNvPr id="6" name="TextBox 5">
            <a:extLst>
              <a:ext uri="{FF2B5EF4-FFF2-40B4-BE49-F238E27FC236}">
                <a16:creationId xmlns:a16="http://schemas.microsoft.com/office/drawing/2014/main" id="{51197609-37AB-DEAC-C1CF-392013010745}"/>
              </a:ext>
            </a:extLst>
          </p:cNvPr>
          <p:cNvSpPr txBox="1"/>
          <p:nvPr/>
        </p:nvSpPr>
        <p:spPr>
          <a:xfrm>
            <a:off x="5590287" y="2357227"/>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2920680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5"/>
            <a:ext cx="10515600" cy="1325563"/>
          </a:xfrm>
        </p:spPr>
        <p:txBody>
          <a:bodyPr>
            <a:normAutofit fontScale="90000"/>
          </a:bodyPr>
          <a:lstStyle/>
          <a:p>
            <a:r>
              <a:rPr lang="en-US" sz="3600" dirty="0"/>
              <a:t>Combining colitis datasets for TCR feature analysis: highly expanded CD8 </a:t>
            </a:r>
            <a:r>
              <a:rPr lang="en-US" sz="3600" dirty="0" err="1"/>
              <a:t>Trm</a:t>
            </a:r>
            <a:r>
              <a:rPr lang="en-US" sz="3600" dirty="0"/>
              <a:t> TRA </a:t>
            </a:r>
            <a:r>
              <a:rPr lang="en-US" sz="3600" dirty="0" err="1"/>
              <a:t>pgen</a:t>
            </a:r>
            <a:r>
              <a:rPr lang="en-US" sz="3600" dirty="0"/>
              <a:t> scores different between </a:t>
            </a:r>
            <a:r>
              <a:rPr lang="en-US" sz="3600" dirty="0" err="1"/>
              <a:t>irAE</a:t>
            </a:r>
            <a:r>
              <a:rPr lang="en-US" sz="3600" dirty="0"/>
              <a:t> groups (what was seen in old colitis dataset)</a:t>
            </a:r>
            <a:endParaRPr lang="en-US" dirty="0"/>
          </a:p>
        </p:txBody>
      </p:sp>
      <p:sp>
        <p:nvSpPr>
          <p:cNvPr id="12" name="TextBox 11">
            <a:extLst>
              <a:ext uri="{FF2B5EF4-FFF2-40B4-BE49-F238E27FC236}">
                <a16:creationId xmlns:a16="http://schemas.microsoft.com/office/drawing/2014/main" id="{11FF9590-465C-3BB2-95C2-B8FA92061E19}"/>
              </a:ext>
            </a:extLst>
          </p:cNvPr>
          <p:cNvSpPr txBox="1"/>
          <p:nvPr/>
        </p:nvSpPr>
        <p:spPr>
          <a:xfrm>
            <a:off x="3708000" y="6488668"/>
            <a:ext cx="3741730"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pic>
        <p:nvPicPr>
          <p:cNvPr id="3" name="Picture 2">
            <a:extLst>
              <a:ext uri="{FF2B5EF4-FFF2-40B4-BE49-F238E27FC236}">
                <a16:creationId xmlns:a16="http://schemas.microsoft.com/office/drawing/2014/main" id="{12CCEECE-C040-7646-43B5-786318FFE543}"/>
              </a:ext>
            </a:extLst>
          </p:cNvPr>
          <p:cNvPicPr>
            <a:picLocks noChangeAspect="1"/>
          </p:cNvPicPr>
          <p:nvPr/>
        </p:nvPicPr>
        <p:blipFill>
          <a:blip r:embed="rId3"/>
          <a:stretch>
            <a:fillRect/>
          </a:stretch>
        </p:blipFill>
        <p:spPr>
          <a:xfrm>
            <a:off x="2264091" y="2131596"/>
            <a:ext cx="6692462" cy="4144763"/>
          </a:xfrm>
          <a:prstGeom prst="rect">
            <a:avLst/>
          </a:prstGeom>
        </p:spPr>
      </p:pic>
    </p:spTree>
    <p:extLst>
      <p:ext uri="{BB962C8B-B14F-4D97-AF65-F5344CB8AC3E}">
        <p14:creationId xmlns:p14="http://schemas.microsoft.com/office/powerpoint/2010/main" val="208833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4292-DD99-A9DF-44C1-EDBF74A65A40}"/>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F330BEA7-0A35-60A6-4FC2-A2AA1E0C33AD}"/>
              </a:ext>
            </a:extLst>
          </p:cNvPr>
          <p:cNvPicPr>
            <a:picLocks noChangeAspect="1"/>
          </p:cNvPicPr>
          <p:nvPr/>
        </p:nvPicPr>
        <p:blipFill>
          <a:blip r:embed="rId3"/>
          <a:stretch>
            <a:fillRect/>
          </a:stretch>
        </p:blipFill>
        <p:spPr>
          <a:xfrm>
            <a:off x="4055241" y="1"/>
            <a:ext cx="8136759" cy="6858000"/>
          </a:xfrm>
          <a:prstGeom prst="rect">
            <a:avLst/>
          </a:prstGeom>
        </p:spPr>
      </p:pic>
      <p:sp>
        <p:nvSpPr>
          <p:cNvPr id="2" name="Title 1">
            <a:extLst>
              <a:ext uri="{FF2B5EF4-FFF2-40B4-BE49-F238E27FC236}">
                <a16:creationId xmlns:a16="http://schemas.microsoft.com/office/drawing/2014/main" id="{31DFD031-292A-A7C7-7247-67B95C775691}"/>
              </a:ext>
            </a:extLst>
          </p:cNvPr>
          <p:cNvSpPr>
            <a:spLocks noGrp="1"/>
          </p:cNvSpPr>
          <p:nvPr>
            <p:ph type="title"/>
          </p:nvPr>
        </p:nvSpPr>
        <p:spPr>
          <a:xfrm>
            <a:off x="838200" y="593726"/>
            <a:ext cx="3145221" cy="1897226"/>
          </a:xfrm>
        </p:spPr>
        <p:txBody>
          <a:bodyPr>
            <a:normAutofit fontScale="90000"/>
          </a:bodyPr>
          <a:lstStyle/>
          <a:p>
            <a:r>
              <a:rPr lang="en-US" sz="3600" dirty="0"/>
              <a:t>CD8 </a:t>
            </a:r>
            <a:r>
              <a:rPr lang="en-US" sz="3600" dirty="0" err="1"/>
              <a:t>Trm</a:t>
            </a:r>
            <a:r>
              <a:rPr lang="en-US" sz="3600" dirty="0"/>
              <a:t> TRA </a:t>
            </a:r>
            <a:r>
              <a:rPr lang="en-US" sz="3600" dirty="0" err="1"/>
              <a:t>pgen</a:t>
            </a:r>
            <a:r>
              <a:rPr lang="en-US" sz="3600" dirty="0"/>
              <a:t> analysis at combined colitis dataset level</a:t>
            </a:r>
            <a:endParaRPr lang="en-US" dirty="0"/>
          </a:p>
        </p:txBody>
      </p:sp>
      <p:sp>
        <p:nvSpPr>
          <p:cNvPr id="5" name="TextBox 4">
            <a:extLst>
              <a:ext uri="{FF2B5EF4-FFF2-40B4-BE49-F238E27FC236}">
                <a16:creationId xmlns:a16="http://schemas.microsoft.com/office/drawing/2014/main" id="{63A7F191-89A9-6F6F-E9EC-FB727BF4778E}"/>
              </a:ext>
            </a:extLst>
          </p:cNvPr>
          <p:cNvSpPr txBox="1"/>
          <p:nvPr/>
        </p:nvSpPr>
        <p:spPr>
          <a:xfrm rot="16200000">
            <a:off x="3049557" y="2516378"/>
            <a:ext cx="1068779" cy="369332"/>
          </a:xfrm>
          <a:prstGeom prst="rect">
            <a:avLst/>
          </a:prstGeom>
          <a:noFill/>
        </p:spPr>
        <p:txBody>
          <a:bodyPr wrap="square" rtlCol="0">
            <a:spAutoFit/>
          </a:bodyPr>
          <a:lstStyle/>
          <a:p>
            <a:r>
              <a:rPr lang="en-US" dirty="0">
                <a:sym typeface="Wingdings" pitchFamily="2" charset="2"/>
              </a:rPr>
              <a:t></a:t>
            </a:r>
            <a:endParaRPr lang="en-US" dirty="0"/>
          </a:p>
        </p:txBody>
      </p:sp>
      <p:sp>
        <p:nvSpPr>
          <p:cNvPr id="6" name="TextBox 5">
            <a:extLst>
              <a:ext uri="{FF2B5EF4-FFF2-40B4-BE49-F238E27FC236}">
                <a16:creationId xmlns:a16="http://schemas.microsoft.com/office/drawing/2014/main" id="{B1F445CA-D062-A2BD-2207-A8193A77292D}"/>
              </a:ext>
            </a:extLst>
          </p:cNvPr>
          <p:cNvSpPr txBox="1"/>
          <p:nvPr/>
        </p:nvSpPr>
        <p:spPr>
          <a:xfrm>
            <a:off x="2015766" y="3205147"/>
            <a:ext cx="1967655" cy="369332"/>
          </a:xfrm>
          <a:prstGeom prst="rect">
            <a:avLst/>
          </a:prstGeom>
          <a:noFill/>
        </p:spPr>
        <p:txBody>
          <a:bodyPr wrap="none" rtlCol="0">
            <a:spAutoFit/>
          </a:bodyPr>
          <a:lstStyle/>
          <a:p>
            <a:r>
              <a:rPr lang="en-US" dirty="0"/>
              <a:t>More germline-like</a:t>
            </a:r>
          </a:p>
        </p:txBody>
      </p:sp>
      <p:sp>
        <p:nvSpPr>
          <p:cNvPr id="7" name="TextBox 6">
            <a:extLst>
              <a:ext uri="{FF2B5EF4-FFF2-40B4-BE49-F238E27FC236}">
                <a16:creationId xmlns:a16="http://schemas.microsoft.com/office/drawing/2014/main" id="{5722BBAA-1E7C-81D2-F38C-5AC79A0A55E6}"/>
              </a:ext>
            </a:extLst>
          </p:cNvPr>
          <p:cNvSpPr txBox="1"/>
          <p:nvPr/>
        </p:nvSpPr>
        <p:spPr>
          <a:xfrm rot="5400000">
            <a:off x="3029236" y="4325961"/>
            <a:ext cx="1068779" cy="369332"/>
          </a:xfrm>
          <a:prstGeom prst="rect">
            <a:avLst/>
          </a:prstGeom>
          <a:noFill/>
        </p:spPr>
        <p:txBody>
          <a:bodyPr wrap="square" rtlCol="0">
            <a:spAutoFit/>
          </a:bodyPr>
          <a:lstStyle/>
          <a:p>
            <a:r>
              <a:rPr lang="en-US" dirty="0">
                <a:sym typeface="Wingdings" pitchFamily="2" charset="2"/>
              </a:rPr>
              <a:t></a:t>
            </a:r>
            <a:endParaRPr lang="en-US" dirty="0"/>
          </a:p>
        </p:txBody>
      </p:sp>
      <p:sp>
        <p:nvSpPr>
          <p:cNvPr id="9" name="TextBox 8">
            <a:extLst>
              <a:ext uri="{FF2B5EF4-FFF2-40B4-BE49-F238E27FC236}">
                <a16:creationId xmlns:a16="http://schemas.microsoft.com/office/drawing/2014/main" id="{4BE0279D-2D66-A4BE-9AEE-625F0509FAD5}"/>
              </a:ext>
            </a:extLst>
          </p:cNvPr>
          <p:cNvSpPr txBox="1"/>
          <p:nvPr/>
        </p:nvSpPr>
        <p:spPr>
          <a:xfrm>
            <a:off x="2134582" y="3637192"/>
            <a:ext cx="1848839" cy="369332"/>
          </a:xfrm>
          <a:prstGeom prst="rect">
            <a:avLst/>
          </a:prstGeom>
          <a:noFill/>
        </p:spPr>
        <p:txBody>
          <a:bodyPr wrap="none" rtlCol="0">
            <a:spAutoFit/>
          </a:bodyPr>
          <a:lstStyle/>
          <a:p>
            <a:r>
              <a:rPr lang="en-US" dirty="0"/>
              <a:t>Less germline-like</a:t>
            </a:r>
          </a:p>
        </p:txBody>
      </p:sp>
      <p:sp>
        <p:nvSpPr>
          <p:cNvPr id="4" name="TextBox 3">
            <a:extLst>
              <a:ext uri="{FF2B5EF4-FFF2-40B4-BE49-F238E27FC236}">
                <a16:creationId xmlns:a16="http://schemas.microsoft.com/office/drawing/2014/main" id="{C5AB02AE-5C9C-5BCE-83C0-209AF1734B88}"/>
              </a:ext>
            </a:extLst>
          </p:cNvPr>
          <p:cNvSpPr txBox="1"/>
          <p:nvPr/>
        </p:nvSpPr>
        <p:spPr>
          <a:xfrm>
            <a:off x="0" y="6488668"/>
            <a:ext cx="5248553" cy="369332"/>
          </a:xfrm>
          <a:prstGeom prst="rect">
            <a:avLst/>
          </a:prstGeom>
          <a:noFill/>
        </p:spPr>
        <p:txBody>
          <a:bodyPr wrap="none" rtlCol="0">
            <a:spAutoFit/>
          </a:bodyPr>
          <a:lstStyle/>
          <a:p>
            <a:r>
              <a:rPr lang="en-US" dirty="0"/>
              <a:t>Wilcoxon rank sum test.</a:t>
            </a:r>
            <a:r>
              <a:rPr lang="en-US" dirty="0">
                <a:latin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1e-2;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padj</a:t>
            </a:r>
            <a:r>
              <a:rPr lang="en-US" sz="1800" dirty="0">
                <a:effectLst/>
                <a:latin typeface="Calibri" panose="020F0502020204030204" pitchFamily="34" charset="0"/>
                <a:ea typeface="Calibri" panose="020F0502020204030204" pitchFamily="34" charset="0"/>
                <a:cs typeface="Times New Roman" panose="02020603050405020304" pitchFamily="18" charset="0"/>
              </a:rPr>
              <a:t> &lt; 0.05</a:t>
            </a:r>
            <a:endParaRPr lang="en-US" b="0" i="0" u="none" strike="noStrike" dirty="0">
              <a:solidFill>
                <a:srgbClr val="212121"/>
              </a:solidFill>
              <a:effectLst/>
              <a:latin typeface="Cambria" panose="02040503050406030204" pitchFamily="18" charset="0"/>
            </a:endParaRPr>
          </a:p>
        </p:txBody>
      </p:sp>
      <p:sp>
        <p:nvSpPr>
          <p:cNvPr id="15" name="TextBox 14">
            <a:extLst>
              <a:ext uri="{FF2B5EF4-FFF2-40B4-BE49-F238E27FC236}">
                <a16:creationId xmlns:a16="http://schemas.microsoft.com/office/drawing/2014/main" id="{179EC95E-CCF9-3170-0C28-F6F620396CFC}"/>
              </a:ext>
            </a:extLst>
          </p:cNvPr>
          <p:cNvSpPr txBox="1"/>
          <p:nvPr/>
        </p:nvSpPr>
        <p:spPr>
          <a:xfrm>
            <a:off x="5398465" y="2999460"/>
            <a:ext cx="300082"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9D217EC-6E71-8ABA-068B-5F518E773834}"/>
              </a:ext>
            </a:extLst>
          </p:cNvPr>
          <p:cNvSpPr txBox="1"/>
          <p:nvPr/>
        </p:nvSpPr>
        <p:spPr>
          <a:xfrm>
            <a:off x="5886985" y="2999460"/>
            <a:ext cx="300082"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4FCF9D64-24C5-2763-E666-60CD98166890}"/>
              </a:ext>
            </a:extLst>
          </p:cNvPr>
          <p:cNvSpPr txBox="1"/>
          <p:nvPr/>
        </p:nvSpPr>
        <p:spPr>
          <a:xfrm>
            <a:off x="6356950" y="2991577"/>
            <a:ext cx="300082"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FACE0D90-8D6E-A79A-F130-3838056EE452}"/>
              </a:ext>
            </a:extLst>
          </p:cNvPr>
          <p:cNvSpPr txBox="1"/>
          <p:nvPr/>
        </p:nvSpPr>
        <p:spPr>
          <a:xfrm>
            <a:off x="6989221" y="2994205"/>
            <a:ext cx="415498"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ECCCDC58-775E-DF14-A1A4-5B1A39514AD1}"/>
              </a:ext>
            </a:extLst>
          </p:cNvPr>
          <p:cNvSpPr txBox="1"/>
          <p:nvPr/>
        </p:nvSpPr>
        <p:spPr>
          <a:xfrm>
            <a:off x="7530291" y="2994205"/>
            <a:ext cx="300082" cy="369332"/>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7B619FBC-AA36-7EB2-A3BC-DFC64CE4F273}"/>
              </a:ext>
            </a:extLst>
          </p:cNvPr>
          <p:cNvSpPr txBox="1"/>
          <p:nvPr/>
        </p:nvSpPr>
        <p:spPr>
          <a:xfrm>
            <a:off x="8000256" y="2986322"/>
            <a:ext cx="300082" cy="369332"/>
          </a:xfrm>
          <a:prstGeom prst="rect">
            <a:avLst/>
          </a:prstGeom>
          <a:noFill/>
        </p:spPr>
        <p:txBody>
          <a:bodyPr wrap="none" rtlCol="0">
            <a:spAutoFit/>
          </a:bodyPr>
          <a:lstStyle/>
          <a:p>
            <a:r>
              <a:rPr lang="en-US" dirty="0"/>
              <a:t>*</a:t>
            </a:r>
          </a:p>
        </p:txBody>
      </p:sp>
      <p:sp>
        <p:nvSpPr>
          <p:cNvPr id="21" name="TextBox 20">
            <a:extLst>
              <a:ext uri="{FF2B5EF4-FFF2-40B4-BE49-F238E27FC236}">
                <a16:creationId xmlns:a16="http://schemas.microsoft.com/office/drawing/2014/main" id="{74140891-100C-4953-80E1-7125061D41D9}"/>
              </a:ext>
            </a:extLst>
          </p:cNvPr>
          <p:cNvSpPr txBox="1"/>
          <p:nvPr/>
        </p:nvSpPr>
        <p:spPr>
          <a:xfrm>
            <a:off x="6356950" y="5045017"/>
            <a:ext cx="300082" cy="369332"/>
          </a:xfrm>
          <a:prstGeom prst="rect">
            <a:avLst/>
          </a:prstGeom>
          <a:noFill/>
        </p:spPr>
        <p:txBody>
          <a:bodyPr wrap="none" rtlCol="0">
            <a:spAutoFit/>
          </a:bodyPr>
          <a:lstStyle/>
          <a:p>
            <a:r>
              <a:rPr lang="en-US" dirty="0"/>
              <a:t>*</a:t>
            </a:r>
          </a:p>
        </p:txBody>
      </p:sp>
      <p:sp>
        <p:nvSpPr>
          <p:cNvPr id="22" name="TextBox 21">
            <a:extLst>
              <a:ext uri="{FF2B5EF4-FFF2-40B4-BE49-F238E27FC236}">
                <a16:creationId xmlns:a16="http://schemas.microsoft.com/office/drawing/2014/main" id="{40AA03FB-0EF2-9E94-31E3-9BA8EB111D3B}"/>
              </a:ext>
            </a:extLst>
          </p:cNvPr>
          <p:cNvSpPr txBox="1"/>
          <p:nvPr/>
        </p:nvSpPr>
        <p:spPr>
          <a:xfrm>
            <a:off x="4863974" y="5045017"/>
            <a:ext cx="41549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058569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F45DB-D64D-9355-7CD2-66B994D6E22E}"/>
              </a:ext>
            </a:extLst>
          </p:cNvPr>
          <p:cNvSpPr>
            <a:spLocks noGrp="1"/>
          </p:cNvSpPr>
          <p:nvPr>
            <p:ph type="title"/>
          </p:nvPr>
        </p:nvSpPr>
        <p:spPr>
          <a:xfrm>
            <a:off x="838200" y="593725"/>
            <a:ext cx="3561080" cy="1325563"/>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28955BE2-D76F-6F20-59F9-5AB74A7BB43C}"/>
              </a:ext>
            </a:extLst>
          </p:cNvPr>
          <p:cNvSpPr>
            <a:spLocks noGrp="1"/>
          </p:cNvSpPr>
          <p:nvPr>
            <p:ph idx="1"/>
          </p:nvPr>
        </p:nvSpPr>
        <p:spPr>
          <a:xfrm>
            <a:off x="838200" y="1919289"/>
            <a:ext cx="10460421" cy="4623402"/>
          </a:xfrm>
        </p:spPr>
        <p:txBody>
          <a:bodyPr>
            <a:normAutofit fontScale="92500" lnSpcReduction="10000"/>
          </a:bodyPr>
          <a:lstStyle/>
          <a:p>
            <a:pPr marL="514350" indent="-514350">
              <a:buFont typeface="+mj-lt"/>
              <a:buAutoNum type="arabicPeriod"/>
            </a:pPr>
            <a:r>
              <a:rPr lang="en-US" dirty="0"/>
              <a:t>No positive results when re-looking into cell type abundances or TCR feature differences among different cell types, chains in baseline pre-ICB PBMC dataset (data not shown)</a:t>
            </a:r>
          </a:p>
          <a:p>
            <a:pPr marL="514350" indent="-514350">
              <a:buFont typeface="+mj-lt"/>
              <a:buAutoNum type="arabicPeriod"/>
            </a:pPr>
            <a:r>
              <a:rPr lang="en-US" dirty="0"/>
              <a:t>In </a:t>
            </a:r>
            <a:r>
              <a:rPr lang="en-US" dirty="0" err="1"/>
              <a:t>Luoma</a:t>
            </a:r>
            <a:r>
              <a:rPr lang="en-US" dirty="0"/>
              <a:t> (2020), </a:t>
            </a:r>
            <a:r>
              <a:rPr lang="en-US" i="1" dirty="0"/>
              <a:t>Cell</a:t>
            </a:r>
            <a:r>
              <a:rPr lang="en-US" dirty="0"/>
              <a:t> dataset, no differences in TCR features between </a:t>
            </a:r>
            <a:r>
              <a:rPr lang="en-US" dirty="0" err="1"/>
              <a:t>irAE</a:t>
            </a:r>
            <a:r>
              <a:rPr lang="en-US" dirty="0"/>
              <a:t> groups in different clusters (data not shown)</a:t>
            </a:r>
          </a:p>
          <a:p>
            <a:pPr marL="514350" indent="-514350">
              <a:buFont typeface="+mj-lt"/>
              <a:buAutoNum type="arabicPeriod"/>
            </a:pPr>
            <a:r>
              <a:rPr lang="en-US" dirty="0"/>
              <a:t>Results across both colitis datasets</a:t>
            </a:r>
          </a:p>
          <a:p>
            <a:pPr marL="971550" lvl="1" indent="-514350">
              <a:buFont typeface="+mj-lt"/>
              <a:buAutoNum type="alphaLcParenR"/>
            </a:pPr>
            <a:r>
              <a:rPr lang="en-US" dirty="0"/>
              <a:t>Solid results</a:t>
            </a:r>
          </a:p>
          <a:p>
            <a:pPr marL="1428750" lvl="2" indent="-514350">
              <a:buFont typeface="+mj-lt"/>
              <a:buAutoNum type="romanLcPeriod"/>
            </a:pPr>
            <a:r>
              <a:rPr lang="en-US" dirty="0"/>
              <a:t>CD4 TEMs less abundant in colitis tissue</a:t>
            </a:r>
          </a:p>
          <a:p>
            <a:pPr marL="1428750" lvl="2" indent="-514350">
              <a:buFont typeface="+mj-lt"/>
              <a:buAutoNum type="romanLcPeriod"/>
            </a:pPr>
            <a:r>
              <a:rPr lang="en-US" dirty="0"/>
              <a:t>CD4 proliferating T cells more abundant in colitis tissue</a:t>
            </a:r>
          </a:p>
          <a:p>
            <a:pPr marL="971550" lvl="1" indent="-514350">
              <a:buFont typeface="+mj-lt"/>
              <a:buAutoNum type="alphaLcParenR"/>
            </a:pPr>
            <a:r>
              <a:rPr lang="en-US" dirty="0"/>
              <a:t>Less solid results</a:t>
            </a:r>
          </a:p>
          <a:p>
            <a:pPr marL="1428750" lvl="2" indent="-514350">
              <a:buFont typeface="+mj-lt"/>
              <a:buAutoNum type="romanLcPeriod"/>
            </a:pPr>
            <a:r>
              <a:rPr lang="en-US" dirty="0"/>
              <a:t>CD4 TCMs slightly more abundant in colitis tissue (this disagrees with </a:t>
            </a:r>
            <a:r>
              <a:rPr lang="en-US" dirty="0" err="1"/>
              <a:t>Luoma</a:t>
            </a:r>
            <a:r>
              <a:rPr lang="en-US" dirty="0"/>
              <a:t> (2020), </a:t>
            </a:r>
            <a:r>
              <a:rPr lang="en-US" i="1" dirty="0"/>
              <a:t>Cell </a:t>
            </a:r>
            <a:r>
              <a:rPr lang="en-US" dirty="0"/>
              <a:t>analysis)</a:t>
            </a:r>
          </a:p>
          <a:p>
            <a:pPr marL="1428750" lvl="2" indent="-514350">
              <a:buFont typeface="+mj-lt"/>
              <a:buAutoNum type="romanLcPeriod"/>
            </a:pPr>
            <a:r>
              <a:rPr lang="en-US" dirty="0"/>
              <a:t>Highly expanded CD8 </a:t>
            </a:r>
            <a:r>
              <a:rPr lang="en-US" dirty="0" err="1"/>
              <a:t>Trm</a:t>
            </a:r>
            <a:r>
              <a:rPr lang="en-US" dirty="0"/>
              <a:t> TRAs may be more germline-like in colitis tissue</a:t>
            </a:r>
          </a:p>
        </p:txBody>
      </p:sp>
    </p:spTree>
    <p:extLst>
      <p:ext uri="{BB962C8B-B14F-4D97-AF65-F5344CB8AC3E}">
        <p14:creationId xmlns:p14="http://schemas.microsoft.com/office/powerpoint/2010/main" val="3841913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3F271-7169-1115-1EF3-CE3BF4778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F45DB-D64D-9355-7CD2-66B994D6E22E}"/>
              </a:ext>
            </a:extLst>
          </p:cNvPr>
          <p:cNvSpPr>
            <a:spLocks noGrp="1"/>
          </p:cNvSpPr>
          <p:nvPr>
            <p:ph type="title"/>
          </p:nvPr>
        </p:nvSpPr>
        <p:spPr>
          <a:xfrm>
            <a:off x="838200" y="593725"/>
            <a:ext cx="3561080" cy="1325563"/>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28955BE2-D76F-6F20-59F9-5AB74A7BB43C}"/>
              </a:ext>
            </a:extLst>
          </p:cNvPr>
          <p:cNvSpPr>
            <a:spLocks noGrp="1"/>
          </p:cNvSpPr>
          <p:nvPr>
            <p:ph idx="1"/>
          </p:nvPr>
        </p:nvSpPr>
        <p:spPr>
          <a:xfrm>
            <a:off x="838201" y="1919289"/>
            <a:ext cx="9798268" cy="4623402"/>
          </a:xfrm>
        </p:spPr>
        <p:txBody>
          <a:bodyPr>
            <a:normAutofit/>
          </a:bodyPr>
          <a:lstStyle/>
          <a:p>
            <a:pPr marL="514350" indent="-514350">
              <a:buFont typeface="+mj-lt"/>
              <a:buAutoNum type="arabicPeriod"/>
            </a:pPr>
            <a:r>
              <a:rPr lang="en-US" dirty="0"/>
              <a:t>New datasets for cell type abundance comparisons? Would need non-PBMC data to hope to see </a:t>
            </a:r>
            <a:r>
              <a:rPr lang="en-US" dirty="0" err="1"/>
              <a:t>Trm</a:t>
            </a:r>
            <a:r>
              <a:rPr lang="en-US" dirty="0"/>
              <a:t> result again…</a:t>
            </a:r>
          </a:p>
          <a:p>
            <a:pPr marL="971550" lvl="1" indent="-514350">
              <a:buFont typeface="+mj-lt"/>
              <a:buAutoNum type="alphaLcPeriod"/>
            </a:pPr>
            <a:r>
              <a:rPr lang="en-US" dirty="0"/>
              <a:t>Best lead so far is a skin biopsy dataset (TCR and RNA, but issue is low n just 2-3 per </a:t>
            </a:r>
            <a:r>
              <a:rPr lang="en-US" dirty="0" err="1"/>
              <a:t>irAE</a:t>
            </a:r>
            <a:r>
              <a:rPr lang="en-US" dirty="0"/>
              <a:t> group…)</a:t>
            </a:r>
          </a:p>
        </p:txBody>
      </p:sp>
    </p:spTree>
    <p:extLst>
      <p:ext uri="{BB962C8B-B14F-4D97-AF65-F5344CB8AC3E}">
        <p14:creationId xmlns:p14="http://schemas.microsoft.com/office/powerpoint/2010/main" val="3267213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30764</TotalTime>
  <Words>599</Words>
  <Application>Microsoft Macintosh PowerPoint</Application>
  <PresentationFormat>Widescreen</PresentationFormat>
  <Paragraphs>110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Cambria</vt:lpstr>
      <vt:lpstr>Menlo</vt:lpstr>
      <vt:lpstr>Wingdings</vt:lpstr>
      <vt:lpstr>Office Theme</vt:lpstr>
      <vt:lpstr>Weekly meeting</vt:lpstr>
      <vt:lpstr>Outline</vt:lpstr>
      <vt:lpstr>Observe batch effects in integration, cohorts differ most in ICB drug and cancer type</vt:lpstr>
      <vt:lpstr>Splitting cell type analysis by CD4/CD8 doesn’t improve similarity between colitis datasets but does pull out more significant differences for Luoma (2020) dataset</vt:lpstr>
      <vt:lpstr>Combining colitis datasets for CD4 cell type abundance analysis</vt:lpstr>
      <vt:lpstr>Combining colitis datasets for TCR feature analysis: highly expanded CD8 Trm TRA pgen scores different between irAE groups (what was seen in old colitis dataset)</vt:lpstr>
      <vt:lpstr>CD8 Trm TRA pgen analysis at combined colitis dataset level</vt:lpstr>
      <vt:lpstr>Conclusions</vt:lpstr>
      <vt:lpstr>Next steps</vt:lpstr>
      <vt:lpstr>Old cell type abundance analysis</vt:lpstr>
      <vt:lpstr>CD8s from Luoma (2020), Cell colitis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5215</cp:revision>
  <dcterms:created xsi:type="dcterms:W3CDTF">2023-09-15T17:40:02Z</dcterms:created>
  <dcterms:modified xsi:type="dcterms:W3CDTF">2024-02-29T20:41:11Z</dcterms:modified>
</cp:coreProperties>
</file>