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477" r:id="rId2"/>
    <p:sldId id="499" r:id="rId3"/>
    <p:sldId id="595" r:id="rId4"/>
    <p:sldId id="596" r:id="rId5"/>
    <p:sldId id="597" r:id="rId6"/>
    <p:sldId id="548" r:id="rId7"/>
    <p:sldId id="598" r:id="rId8"/>
    <p:sldId id="58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400"/>
    <a:srgbClr val="F664E3"/>
    <a:srgbClr val="629CFF"/>
    <a:srgbClr val="06BFC4"/>
    <a:srgbClr val="03BB38"/>
    <a:srgbClr val="B79F00"/>
    <a:srgbClr val="F8766D"/>
    <a:srgbClr val="010083"/>
    <a:srgbClr val="FF1918"/>
    <a:srgbClr val="1E26C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701"/>
    <p:restoredTop sz="85353" autoAdjust="0"/>
  </p:normalViewPr>
  <p:slideViewPr>
    <p:cSldViewPr snapToGrid="0" showGuides="1">
      <p:cViewPr varScale="1">
        <p:scale>
          <a:sx n="142" d="100"/>
          <a:sy n="142" d="100"/>
        </p:scale>
        <p:origin x="1368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3A773-0DCE-3544-BB67-D5FA58DF903C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1BAA8C-FDC6-D345-B4E0-3B02449209F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0015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4427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43414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5139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C10orf128: human homolog of mouse cell surface protein unique to CD8 gamma 13 T cells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119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9CF0A4-89BE-440E-07EB-666A96F6E1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8072BA-DEFE-DBBB-99A4-7F06F3DBEC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89EBE-22A2-E8F9-0B5E-00B34ED7701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8DF2F-359D-75F9-6B29-C6819C5ACB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3141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dplyr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::filter(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closestGene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%in% c("B3GAT1", "NCR1", "NCAM1", "KIR2DL3", "KIR3DL2", "KLRF1"))</a:t>
            </a:r>
          </a:p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  <a:p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# 9 </a:t>
            </a:r>
            <a:r>
              <a:rPr lang="en-US" b="0" dirty="0" err="1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instancs</a:t>
            </a:r>
            <a:r>
              <a:rPr lang="en-US" b="0" dirty="0">
                <a:solidFill>
                  <a:srgbClr val="CCCCCC"/>
                </a:solidFill>
                <a:effectLst/>
                <a:latin typeface="Menlo" panose="020B0609030804020204" pitchFamily="49" charset="0"/>
              </a:rPr>
              <a:t> of these genes in 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765502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53437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15C166-0F50-E043-8950-9F266C4565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497E09-6D11-D0BA-D2D1-5B08FB997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36C4A5-58A4-D062-54A6-1D67A978E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>
              <a:solidFill>
                <a:srgbClr val="CCCCCC"/>
              </a:solidFill>
              <a:effectLst/>
              <a:latin typeface="Menlo" panose="020B06090308040202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FD3E1-ECA8-7789-76B9-A150DB6276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1BAA8C-FDC6-D345-B4E0-3B02449209F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2386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A0F7D-5E7F-36F4-9F81-EF599E3514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ED1C0-FB6E-DBC2-BB7B-A07A8B8C6EA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1248A5-ED33-A395-C545-863D48908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43415C-01E8-47C5-572D-4511E69EA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A6B2E-FEFC-BE4D-184F-95A8F6202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4663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1A8C1-9166-7DEA-3D13-364B26032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E891F6-3DD4-9F59-F743-141E6B34C2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2D971C-42DE-4D59-B5E8-CB9F8BDA8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63F9F1-DE9A-F9DE-EAFD-B0DFFE41D5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231984-6BB3-B8D1-B86C-A5F5D111F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052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B23516-DDDD-3784-0552-177E497A06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F697A8E-2FDE-2B20-22F2-4D8FEC2535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F9A34-1E50-8AA9-2B91-F89D7D9AD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838F2E-F3E3-41D2-928E-A5A5C5A9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051A6-42D7-6FD1-A39C-1A9D872605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0431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0D417-C050-FC78-7FA1-8F4FEBDAD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6D99-F150-E151-9944-EC18F88D5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5B6A25-9951-8888-987C-428D29B4F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F9CFE-9F4D-528A-7686-0A2246036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73BFF-54D4-048B-EE52-7763A173C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62455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60DFAE-AE61-986E-EB48-20ABE234DC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3BE9-938E-A674-EA2C-FF6D5D38CA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39E9E-D557-CC11-64C0-D157AF760E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7E4CE7-D734-F13F-D984-659B982EDF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1CBBA3-424C-85A5-38AF-F225EA0AB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81515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789D-121E-B661-3E95-72AE4B6AF9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5543FC-ECEC-2DDE-0104-106A3A492E5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C5FD3F-C10F-8AA1-70B7-401B1B23B2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7FD7327-0686-96B1-9475-2555F8CC9C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34DDF-D8E7-3F6C-CB8F-FDF6E7090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288B5A-00ED-82FA-1738-C85CB6180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02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78C69-B515-DF53-BCFA-D550EC94B3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94B141-38A1-BE22-A013-A82CC67060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834C5C-0EE0-3A42-5D11-435E37A5F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3B2EF9-C19C-EDC6-8B3D-580FBC45C7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1659E9-2F87-CFC4-B465-08D2316CBA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C4E6FC-2E10-A26A-D4C3-794777D19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A50073-47FA-8CFF-0617-48785954C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3760F9F-3E51-C58C-0BF6-C86FF2980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2073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61D032-26A5-7A2D-F678-56393EC3D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98E989-75F8-BB02-B82D-11FAC5E17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09B5C66-E958-649A-5675-A662F06A0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54FA4-DFC4-646F-60E5-DECF271B3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58481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104E65-08BD-6907-1F8C-723793CBF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61CC75-33DA-B1F6-96AF-CBB148059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4C4FFB-D0D0-31DD-44BD-B3E7ED184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6000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9C42D8-1021-2C9E-5F09-32FDF65E2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0913F2-059D-752E-A400-647BBF8303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021D53-A503-B148-BD5E-C4D870B455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A35AFC-61BE-1793-693C-F41CB363D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7AF21D-5FB2-4C84-EB29-6F451F34E4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9A1F816-AD91-E8D2-EBCE-8DA1C28AED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6751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80EA5-70CB-2324-481C-69CB3F6168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61C042-20F1-9842-172C-4C7DD2B9BC5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37864F1-02BA-BDF6-6C2A-9632A1AEA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9DEC45-E803-35C8-EB66-A31C5C60D9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A919A-3F80-FD6A-344C-529C0DA691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0F0D72-1C3C-A33E-99F8-116B63BA4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5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D30EAE4-2EA3-240E-FA0D-88C1D97D8B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875C67-A2AC-C558-C959-8951B3D76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EED394-34D6-0BC7-0954-31A6D6795BF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FC6068-BAFB-FC44-B9D8-F4B3BB105DE6}" type="datetimeFigureOut">
              <a:rPr lang="en-US" smtClean="0"/>
              <a:t>4/11/24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19F240-BF3F-ED66-6361-3871855837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1740C0-6F4C-5793-2DBF-B20945C2C9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DF6216-3A53-0949-804D-38F3812E90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738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98DB-DE2C-07D3-123C-E9582F8589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Weekly meeting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22C488F-513A-E9AC-F871-02135EAB1B7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4 11 2024</a:t>
            </a:r>
          </a:p>
          <a:p>
            <a:r>
              <a:rPr lang="en-US" dirty="0"/>
              <a:t>Ty Bottorff</a:t>
            </a:r>
          </a:p>
        </p:txBody>
      </p:sp>
    </p:spTree>
    <p:extLst>
      <p:ext uri="{BB962C8B-B14F-4D97-AF65-F5344CB8AC3E}">
        <p14:creationId xmlns:p14="http://schemas.microsoft.com/office/powerpoint/2010/main" val="27408406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4C97D-8F21-3D3B-6A90-EA7145324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93725"/>
            <a:ext cx="10515600" cy="1325563"/>
          </a:xfrm>
        </p:spPr>
        <p:txBody>
          <a:bodyPr>
            <a:normAutofit/>
          </a:bodyPr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01834-7B32-1ACA-4358-B630FB8EEC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612120" cy="4623402"/>
          </a:xfrm>
        </p:spPr>
        <p:txBody>
          <a:bodyPr>
            <a:normAutofit/>
          </a:bodyPr>
          <a:lstStyle/>
          <a:p>
            <a:r>
              <a:rPr lang="en-US" dirty="0"/>
              <a:t>QC on merged data &amp; preliminary conclusions from P576-1 </a:t>
            </a:r>
            <a:r>
              <a:rPr lang="en-US" dirty="0" err="1"/>
              <a:t>ATACseq</a:t>
            </a:r>
            <a:r>
              <a:rPr lang="en-US" dirty="0"/>
              <a:t> data</a:t>
            </a:r>
          </a:p>
          <a:p>
            <a:r>
              <a:rPr lang="en-US" dirty="0"/>
              <a:t>Another look at Erin’s </a:t>
            </a:r>
            <a:r>
              <a:rPr lang="en-US" dirty="0" err="1"/>
              <a:t>ATACseq</a:t>
            </a:r>
            <a:r>
              <a:rPr lang="en-US" dirty="0"/>
              <a:t> data</a:t>
            </a:r>
          </a:p>
        </p:txBody>
      </p:sp>
    </p:spTree>
    <p:extLst>
      <p:ext uri="{BB962C8B-B14F-4D97-AF65-F5344CB8AC3E}">
        <p14:creationId xmlns:p14="http://schemas.microsoft.com/office/powerpoint/2010/main" val="18648308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P576-1 </a:t>
            </a:r>
            <a:r>
              <a:rPr lang="en-US" dirty="0" err="1"/>
              <a:t>ATACseq</a:t>
            </a:r>
            <a:r>
              <a:rPr lang="en-US" dirty="0"/>
              <a:t> QC after merging files looks decent (</a:t>
            </a:r>
            <a:r>
              <a:rPr lang="en-US" dirty="0" err="1"/>
              <a:t>FRiPs</a:t>
            </a:r>
            <a:r>
              <a:rPr lang="en-US" dirty="0"/>
              <a:t> higher than before, peak counts still lower than expected but similar to Erin’s merged QC)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4D3CB1A-E3DF-65F8-738C-66247AB43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902" y="2081048"/>
            <a:ext cx="5218345" cy="458034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EF0D875-4182-6F85-4CF0-E48B26DCF2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85188" y="2611904"/>
            <a:ext cx="5716189" cy="3652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36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 fontScale="90000"/>
          </a:bodyPr>
          <a:lstStyle/>
          <a:p>
            <a:r>
              <a:rPr lang="en-US" dirty="0"/>
              <a:t>P576-1 </a:t>
            </a:r>
            <a:r>
              <a:rPr lang="en-US" dirty="0" err="1"/>
              <a:t>ATACseq</a:t>
            </a:r>
            <a:r>
              <a:rPr lang="en-US" dirty="0"/>
              <a:t>: not many differentially accessible regions between responders (yes) &amp; non-responders (no) regardless of cell sort (tried 3/5 so far)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1446C5C-8713-CF9B-4DFD-D5773C18C6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1946" y="2106198"/>
            <a:ext cx="6461234" cy="46151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BCC194A4-960C-6A77-528C-2B4DA3EA82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80385" y="2195347"/>
            <a:ext cx="6211615" cy="4436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04E5F5B-D43C-DA62-A7D6-ADD3514CA6E9}"/>
              </a:ext>
            </a:extLst>
          </p:cNvPr>
          <p:cNvSpPr txBox="1"/>
          <p:nvPr/>
        </p:nvSpPr>
        <p:spPr>
          <a:xfrm>
            <a:off x="4069976" y="6523854"/>
            <a:ext cx="68400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did TIGIT_pos_KLRG1_pos_CD57_neg_CD127_pos (similar results)</a:t>
            </a:r>
          </a:p>
        </p:txBody>
      </p:sp>
    </p:spTree>
    <p:extLst>
      <p:ext uri="{BB962C8B-B14F-4D97-AF65-F5344CB8AC3E}">
        <p14:creationId xmlns:p14="http://schemas.microsoft.com/office/powerpoint/2010/main" val="36660734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EBB653-4350-C80D-242B-7831E70B3F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312D7593-2E1E-F959-D988-8539EB9E3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224911" cy="1384977"/>
          </a:xfrm>
        </p:spPr>
        <p:txBody>
          <a:bodyPr>
            <a:normAutofit/>
          </a:bodyPr>
          <a:lstStyle/>
          <a:p>
            <a:r>
              <a:rPr lang="en-US" dirty="0"/>
              <a:t>Erin’s </a:t>
            </a:r>
            <a:r>
              <a:rPr lang="en-US" dirty="0" err="1"/>
              <a:t>ATACseq</a:t>
            </a:r>
            <a:r>
              <a:rPr lang="en-US" dirty="0"/>
              <a:t> QC looks similar to P576-1 </a:t>
            </a:r>
            <a:r>
              <a:rPr lang="en-US" dirty="0" err="1"/>
              <a:t>ATACseq</a:t>
            </a:r>
            <a:r>
              <a:rPr lang="en-US" dirty="0"/>
              <a:t> QC, more reads though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E539B67-AEA4-F6A7-9AF7-EE84C83D23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45021" y="1764301"/>
            <a:ext cx="8092966" cy="5043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67169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519" y="618010"/>
            <a:ext cx="2268795" cy="2296620"/>
          </a:xfrm>
        </p:spPr>
        <p:txBody>
          <a:bodyPr>
            <a:normAutofit fontScale="90000"/>
          </a:bodyPr>
          <a:lstStyle/>
          <a:p>
            <a:r>
              <a:rPr lang="en-US" dirty="0"/>
              <a:t>Similar results from newer/older </a:t>
            </a:r>
            <a:r>
              <a:rPr lang="en-US" dirty="0" err="1"/>
              <a:t>ATACseq</a:t>
            </a:r>
            <a:br>
              <a:rPr lang="en-US" dirty="0"/>
            </a:br>
            <a:r>
              <a:rPr lang="en-US" dirty="0"/>
              <a:t>differential analysis methods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8DF454D-5CAF-6002-EDCE-E86C605F920B}"/>
              </a:ext>
            </a:extLst>
          </p:cNvPr>
          <p:cNvGrpSpPr/>
          <p:nvPr/>
        </p:nvGrpSpPr>
        <p:grpSpPr>
          <a:xfrm>
            <a:off x="2814060" y="420414"/>
            <a:ext cx="6358758" cy="6287718"/>
            <a:chOff x="0" y="593725"/>
            <a:chExt cx="7404893" cy="664058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07A5DB1-5FB7-39A5-53DC-3854727C8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593725"/>
              <a:ext cx="4101008" cy="4130565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1159AE07-2732-66F8-2731-BE010761A96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4101008" y="593725"/>
              <a:ext cx="3298350" cy="203656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49CC71B-F0E7-83CC-DCF6-E222231785A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101009" y="2668817"/>
              <a:ext cx="3303884" cy="2036565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32B0320-683D-E877-836E-BC0C41C95E6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101008" y="4917609"/>
              <a:ext cx="3296240" cy="2036565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87C9C06-EB1A-7565-E5D2-C8ED66EADCD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5103" y="4762817"/>
              <a:ext cx="3995905" cy="2471492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B61639D-D2BD-EEA3-F68E-513A4647951F}"/>
              </a:ext>
            </a:extLst>
          </p:cNvPr>
          <p:cNvSpPr txBox="1"/>
          <p:nvPr/>
        </p:nvSpPr>
        <p:spPr>
          <a:xfrm>
            <a:off x="6796946" y="0"/>
            <a:ext cx="2010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Ty’s (older method)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60858B-AD84-351D-BF28-4537F09FC379}"/>
              </a:ext>
            </a:extLst>
          </p:cNvPr>
          <p:cNvSpPr txBox="1"/>
          <p:nvPr/>
        </p:nvSpPr>
        <p:spPr>
          <a:xfrm>
            <a:off x="4308265" y="0"/>
            <a:ext cx="21650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Erin’s (older method)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52492D64-BF7C-4793-2FAB-D7855683C4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166253" y="4792717"/>
            <a:ext cx="3111904" cy="1805813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160FB38-0494-F24C-50DD-FE53DA964722}"/>
              </a:ext>
            </a:extLst>
          </p:cNvPr>
          <p:cNvSpPr txBox="1"/>
          <p:nvPr/>
        </p:nvSpPr>
        <p:spPr>
          <a:xfrm>
            <a:off x="9699696" y="4146386"/>
            <a:ext cx="2575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9 instances of highlighted</a:t>
            </a:r>
          </a:p>
          <a:p>
            <a:r>
              <a:rPr lang="en-US" dirty="0">
                <a:solidFill>
                  <a:srgbClr val="006400"/>
                </a:solidFill>
              </a:rPr>
              <a:t>genes</a:t>
            </a:r>
            <a:r>
              <a:rPr lang="en-US" dirty="0"/>
              <a:t> in </a:t>
            </a:r>
            <a:r>
              <a:rPr lang="en-US" dirty="0">
                <a:solidFill>
                  <a:srgbClr val="FF0000"/>
                </a:solidFill>
              </a:rPr>
              <a:t>up</a:t>
            </a:r>
            <a:r>
              <a:rPr lang="en-US" dirty="0"/>
              <a:t> here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9596DF7-6B50-38F2-B8B9-A426B9018CE0}"/>
              </a:ext>
            </a:extLst>
          </p:cNvPr>
          <p:cNvSpPr txBox="1"/>
          <p:nvPr/>
        </p:nvSpPr>
        <p:spPr>
          <a:xfrm>
            <a:off x="9982209" y="2914630"/>
            <a:ext cx="21135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Ty’s (newer method)</a:t>
            </a:r>
          </a:p>
        </p:txBody>
      </p:sp>
    </p:spTree>
    <p:extLst>
      <p:ext uri="{BB962C8B-B14F-4D97-AF65-F5344CB8AC3E}">
        <p14:creationId xmlns:p14="http://schemas.microsoft.com/office/powerpoint/2010/main" val="337058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Conclusions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623402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ATACseq</a:t>
            </a:r>
            <a:endParaRPr lang="en-US" dirty="0"/>
          </a:p>
          <a:p>
            <a:pPr lvl="1"/>
            <a:r>
              <a:rPr lang="en-US" dirty="0"/>
              <a:t>Not many differentially accessible regions for P576-1 b/w R/NR, for now interpreting this as biologically not many epigenetic differences b/w R/NR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TCR graphs by </a:t>
            </a:r>
            <a:r>
              <a:rPr lang="en-US" dirty="0" err="1"/>
              <a:t>irAE</a:t>
            </a:r>
            <a:r>
              <a:rPr lang="en-US" dirty="0"/>
              <a:t> group (data not shown): looking at different top expanded cutoffs or random TCRs generally does still show slightly higher connectivity in </a:t>
            </a:r>
            <a:r>
              <a:rPr lang="en-US" dirty="0" err="1"/>
              <a:t>irAE</a:t>
            </a:r>
            <a:r>
              <a:rPr lang="en-US" dirty="0"/>
              <a:t> group (effect size varies), convergence frequency doesn’t seem to vary as a function of connectivity</a:t>
            </a:r>
          </a:p>
        </p:txBody>
      </p:sp>
    </p:spTree>
    <p:extLst>
      <p:ext uri="{BB962C8B-B14F-4D97-AF65-F5344CB8AC3E}">
        <p14:creationId xmlns:p14="http://schemas.microsoft.com/office/powerpoint/2010/main" val="32886532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63F271-7169-1115-1EF3-CE3BF4778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6F45DB-D64D-9355-7CD2-66B994D6E2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593725"/>
            <a:ext cx="10533994" cy="1325563"/>
          </a:xfrm>
        </p:spPr>
        <p:txBody>
          <a:bodyPr>
            <a:normAutofit/>
          </a:bodyPr>
          <a:lstStyle/>
          <a:p>
            <a:r>
              <a:rPr lang="en-US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955BE2-D76F-6F20-59F9-5AB74A7BB4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19289"/>
            <a:ext cx="10460421" cy="4187221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P576-1: differential analysis</a:t>
            </a:r>
          </a:p>
          <a:p>
            <a:pPr lvl="1"/>
            <a:r>
              <a:rPr lang="en-US" dirty="0"/>
              <a:t>Between cell sorts: can expect similar results from Erin’s baseline </a:t>
            </a:r>
            <a:r>
              <a:rPr lang="en-US" dirty="0" err="1"/>
              <a:t>ATACseq</a:t>
            </a:r>
            <a:r>
              <a:rPr lang="en-US" dirty="0"/>
              <a:t> comparisons between DN, DP-PD-1</a:t>
            </a:r>
            <a:r>
              <a:rPr lang="en-US" baseline="30000" dirty="0"/>
              <a:t>high</a:t>
            </a:r>
            <a:r>
              <a:rPr lang="en-US" dirty="0"/>
              <a:t>, and DP-CD57</a:t>
            </a:r>
            <a:r>
              <a:rPr lang="en-US" baseline="30000" dirty="0"/>
              <a:t>+</a:t>
            </a:r>
            <a:r>
              <a:rPr lang="en-US" dirty="0"/>
              <a:t> populations? Main difference would be teplizumab treatment in P576-1</a:t>
            </a:r>
          </a:p>
          <a:p>
            <a:pPr lvl="1"/>
            <a:r>
              <a:rPr lang="en-US" dirty="0"/>
              <a:t>Between R/NR for last 2/5 cell sorts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TCR graph result is true (higher connectivity in </a:t>
            </a:r>
            <a:r>
              <a:rPr lang="en-US" dirty="0" err="1"/>
              <a:t>irAE</a:t>
            </a:r>
            <a:r>
              <a:rPr lang="en-US" dirty="0"/>
              <a:t> group), what does it mean?</a:t>
            </a:r>
          </a:p>
          <a:p>
            <a:pPr lvl="1"/>
            <a:r>
              <a:rPr lang="en-US" dirty="0"/>
              <a:t>Doesn’t seem to be due to diversity, as I’d expect lower diversity to lead to higher connectivity (diversity of CDR3s trends higher in </a:t>
            </a:r>
            <a:r>
              <a:rPr lang="en-US" dirty="0" err="1"/>
              <a:t>irAE</a:t>
            </a:r>
            <a:r>
              <a:rPr lang="en-US" dirty="0"/>
              <a:t> group)</a:t>
            </a:r>
          </a:p>
        </p:txBody>
      </p:sp>
    </p:spTree>
    <p:extLst>
      <p:ext uri="{BB962C8B-B14F-4D97-AF65-F5344CB8AC3E}">
        <p14:creationId xmlns:p14="http://schemas.microsoft.com/office/powerpoint/2010/main" val="40095778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36545</TotalTime>
  <Words>376</Words>
  <Application>Microsoft Macintosh PowerPoint</Application>
  <PresentationFormat>Widescreen</PresentationFormat>
  <Paragraphs>38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Menlo</vt:lpstr>
      <vt:lpstr>Office Theme</vt:lpstr>
      <vt:lpstr>Weekly meeting</vt:lpstr>
      <vt:lpstr>Outline</vt:lpstr>
      <vt:lpstr>P576-1 ATACseq QC after merging files looks decent (FRiPs higher than before, peak counts still lower than expected but similar to Erin’s merged QC)</vt:lpstr>
      <vt:lpstr>P576-1 ATACseq: not many differentially accessible regions between responders (yes) &amp; non-responders (no) regardless of cell sort (tried 3/5 so far)</vt:lpstr>
      <vt:lpstr>Erin’s ATACseq QC looks similar to P576-1 ATACseq QC, more reads though</vt:lpstr>
      <vt:lpstr>Similar results from newer/older ATACseq differential analysis methods</vt:lpstr>
      <vt:lpstr>Conclusions</vt:lpstr>
      <vt:lpstr>Next steps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NCI grant meeting with Ty and Nidhi</dc:title>
  <dc:creator>Peter Linsley</dc:creator>
  <cp:lastModifiedBy>Ty Bottorff</cp:lastModifiedBy>
  <cp:revision>5789</cp:revision>
  <dcterms:created xsi:type="dcterms:W3CDTF">2023-09-15T17:40:02Z</dcterms:created>
  <dcterms:modified xsi:type="dcterms:W3CDTF">2024-04-11T21:46:49Z</dcterms:modified>
</cp:coreProperties>
</file>