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754" r:id="rId3"/>
    <p:sldId id="810" r:id="rId4"/>
    <p:sldId id="809" r:id="rId5"/>
    <p:sldId id="806" r:id="rId6"/>
    <p:sldId id="807" r:id="rId7"/>
    <p:sldId id="8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2297" autoAdjust="0"/>
  </p:normalViewPr>
  <p:slideViewPr>
    <p:cSldViewPr snapToGrid="0" showGuides="1">
      <p:cViewPr>
        <p:scale>
          <a:sx n="148" d="100"/>
          <a:sy n="148" d="100"/>
        </p:scale>
        <p:origin x="116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78C0-9C1D-0B46-EBC8-ED81AE1FC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F6A00-800E-F23A-FD51-D23CD2B77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FA67B-19AC-E7C6-D29B-7C64A66F0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CD56bright vs. dim NKs: </a:t>
            </a:r>
            <a:r>
              <a:rPr lang="en-US" dirty="0"/>
              <a:t>hypothesize that CD56bright NKs are promoting </a:t>
            </a:r>
            <a:r>
              <a:rPr lang="en-US" dirty="0" err="1"/>
              <a:t>irAE</a:t>
            </a:r>
            <a:r>
              <a:rPr lang="en-US" dirty="0"/>
              <a:t> development, expect to see more cytokine in CD56bright NKs (based on literature) but cytotoxicity may vary depending on activation status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This is  ~pending IMPACD results (would want to see how anything I find there fits in before spending $ here)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Analogous to sample choices from </a:t>
            </a:r>
            <a:r>
              <a:rPr lang="en-US" b="0" dirty="0" err="1"/>
              <a:t>AbATE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If doing </a:t>
            </a:r>
            <a:r>
              <a:rPr lang="en-US" b="0" dirty="0" err="1"/>
              <a:t>TCRseq</a:t>
            </a:r>
            <a:r>
              <a:rPr lang="en-US" b="0" dirty="0"/>
              <a:t>, would maybe want to use baseline SCM </a:t>
            </a:r>
            <a:r>
              <a:rPr lang="en-US" b="0" dirty="0" err="1"/>
              <a:t>freqs</a:t>
            </a:r>
            <a:r>
              <a:rPr lang="en-US" b="0" dirty="0"/>
              <a:t> </a:t>
            </a:r>
            <a:r>
              <a:rPr lang="en-US" b="0" dirty="0" err="1"/>
              <a:t>instea</a:t>
            </a:r>
            <a:r>
              <a:rPr lang="en-US" b="0" dirty="0"/>
              <a:t> to choose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7ED9-6F44-9A40-76D1-1DF4D9ECF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35C9-4D9F-4082-DFB9-D827B0D4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556D7-8246-91FA-BD75-4985A93D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88E82-EA8C-B9A0-B57A-7DEFC69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dirty="0"/>
              <a:t>Level 1: 1 gate at a time on top of root subset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Batches 10-14 = some additional NCI samples mixed w/ DS, HC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DECB-15AC-5551-D249-69368920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Significant differences b/w top/bot at non-baseline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same as what they saw w/ flow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A651-8EFF-7764-97BB-125578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94C26-14D7-3E7A-4CF0-29FA16FB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F74C-3DFE-D8B5-2C7D-71C3F703D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2C3D-7023-FAEA-F7CB-F20D734D9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7009-EDB0-BB83-C250-02520718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792C-6BA6-9504-4E0B-BED5F1C1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98690-5FA9-2ADB-7F14-277BBE1A8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Stratification same across timepoints apparently for MAIT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7553-215A-8C74-A376-C8A19C4E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1 30 2025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-seq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IMPACD progress for NCI </a:t>
            </a: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CD8 analysis from Kevan Herold </a:t>
            </a:r>
            <a:r>
              <a:rPr lang="en-US" dirty="0" err="1"/>
              <a:t>scRNAseq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F67D-92D6-3A22-B63B-4CC4D679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44950E-0D03-5756-6FBC-88E129C4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scRNAseq</a:t>
            </a:r>
            <a:r>
              <a:rPr lang="en-US" dirty="0"/>
              <a:t> follow up experiment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E1303A-DA29-8E80-E8EF-68A11F7E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6887789" cy="4499440"/>
          </a:xfrm>
        </p:spPr>
        <p:txBody>
          <a:bodyPr>
            <a:normAutofit/>
          </a:bodyPr>
          <a:lstStyle/>
          <a:p>
            <a:r>
              <a:rPr lang="en-US" dirty="0"/>
              <a:t>n = 4/group (</a:t>
            </a:r>
            <a:r>
              <a:rPr lang="en-US" dirty="0" err="1"/>
              <a:t>irAE</a:t>
            </a:r>
            <a:r>
              <a:rPr lang="en-US" dirty="0"/>
              <a:t>, no </a:t>
            </a:r>
            <a:r>
              <a:rPr lang="en-US" dirty="0" err="1"/>
              <a:t>irAE</a:t>
            </a:r>
            <a:r>
              <a:rPr lang="en-US" dirty="0"/>
              <a:t>, HC), baseline &amp; 1 post-ICI for cancer samples, 20 samples total</a:t>
            </a:r>
          </a:p>
          <a:p>
            <a:r>
              <a:rPr lang="en-US" dirty="0"/>
              <a:t>Sample choices</a:t>
            </a:r>
          </a:p>
          <a:p>
            <a:pPr lvl="1"/>
            <a:r>
              <a:rPr lang="en-US" dirty="0"/>
              <a:t>Choose cancer samples based on baseline CD56</a:t>
            </a:r>
            <a:r>
              <a:rPr lang="en-US" baseline="30000" dirty="0"/>
              <a:t>bright</a:t>
            </a:r>
            <a:r>
              <a:rPr lang="en-US" dirty="0"/>
              <a:t> NK </a:t>
            </a:r>
            <a:r>
              <a:rPr lang="en-US" dirty="0" err="1"/>
              <a:t>freqs</a:t>
            </a:r>
            <a:r>
              <a:rPr lang="en-US" dirty="0"/>
              <a:t> changes w/ ICI</a:t>
            </a:r>
          </a:p>
          <a:p>
            <a:pPr lvl="1"/>
            <a:r>
              <a:rPr lang="en-US" dirty="0"/>
              <a:t>Choose HCs w/ high range in </a:t>
            </a:r>
            <a:r>
              <a:rPr lang="en-US" dirty="0" err="1"/>
              <a:t>freq</a:t>
            </a:r>
            <a:endParaRPr lang="en-US" dirty="0"/>
          </a:p>
          <a:p>
            <a:r>
              <a:rPr lang="en-US" dirty="0"/>
              <a:t>Look for phenotypic differences..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b/w CD56</a:t>
            </a:r>
            <a:r>
              <a:rPr lang="en-US" baseline="30000" dirty="0"/>
              <a:t>bright</a:t>
            </a:r>
            <a:r>
              <a:rPr lang="en-US" dirty="0"/>
              <a:t> and dim NKs (</a:t>
            </a:r>
            <a:r>
              <a:rPr lang="en-US" dirty="0" err="1"/>
              <a:t>CITEseq</a:t>
            </a:r>
            <a:r>
              <a:rPr lang="en-US" dirty="0"/>
              <a:t>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b/w </a:t>
            </a:r>
            <a:r>
              <a:rPr lang="en-US" dirty="0" err="1"/>
              <a:t>irAE</a:t>
            </a:r>
            <a:r>
              <a:rPr lang="en-US" dirty="0"/>
              <a:t> &amp; no </a:t>
            </a:r>
            <a:r>
              <a:rPr lang="en-US" dirty="0" err="1"/>
              <a:t>irAE</a:t>
            </a:r>
            <a:r>
              <a:rPr lang="en-US" dirty="0"/>
              <a:t> at baseline/over ICI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13D18-9C7A-7FD5-9DFE-D002B665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84" y="2379307"/>
            <a:ext cx="3195434" cy="3573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22451C-BEEE-E7A1-4413-30A54852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884" y="3493699"/>
            <a:ext cx="1390116" cy="8916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EEC34-816C-E764-3953-6D9A19134C5A}"/>
              </a:ext>
            </a:extLst>
          </p:cNvPr>
          <p:cNvCxnSpPr/>
          <p:nvPr/>
        </p:nvCxnSpPr>
        <p:spPr>
          <a:xfrm>
            <a:off x="8817151" y="2379307"/>
            <a:ext cx="233463" cy="98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1E3F-2B90-A169-FD9D-8D2C06CAF9F8}"/>
              </a:ext>
            </a:extLst>
          </p:cNvPr>
          <p:cNvCxnSpPr>
            <a:cxnSpLocks/>
          </p:cNvCxnSpPr>
          <p:nvPr/>
        </p:nvCxnSpPr>
        <p:spPr>
          <a:xfrm flipV="1">
            <a:off x="8834660" y="4513634"/>
            <a:ext cx="198444" cy="856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CE80EA-D8A7-0A4E-E512-3A56651783FD}"/>
              </a:ext>
            </a:extLst>
          </p:cNvPr>
          <p:cNvSpPr txBox="1"/>
          <p:nvPr/>
        </p:nvSpPr>
        <p:spPr>
          <a:xfrm>
            <a:off x="8519391" y="1785599"/>
            <a:ext cx="297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from </a:t>
            </a:r>
            <a:r>
              <a:rPr lang="en-US" dirty="0" err="1"/>
              <a:t>irAE</a:t>
            </a:r>
            <a:r>
              <a:rPr lang="en-US" dirty="0"/>
              <a:t> group (with steep decline in </a:t>
            </a:r>
            <a:r>
              <a:rPr lang="en-US" dirty="0" err="1"/>
              <a:t>freq</a:t>
            </a:r>
            <a:r>
              <a:rPr lang="en-US" dirty="0"/>
              <a:t> over ICI)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AD0DE-A864-B69E-3B88-4459DCCEEC51}"/>
              </a:ext>
            </a:extLst>
          </p:cNvPr>
          <p:cNvSpPr txBox="1"/>
          <p:nvPr/>
        </p:nvSpPr>
        <p:spPr>
          <a:xfrm>
            <a:off x="7384189" y="5369668"/>
            <a:ext cx="215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from no-</a:t>
            </a:r>
            <a:r>
              <a:rPr lang="en-US" dirty="0" err="1"/>
              <a:t>irAE</a:t>
            </a:r>
            <a:r>
              <a:rPr lang="en-US" dirty="0"/>
              <a:t> group (with low baseline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62F464-526B-FB26-0A88-B30A5142853A}"/>
              </a:ext>
            </a:extLst>
          </p:cNvPr>
          <p:cNvCxnSpPr>
            <a:cxnSpLocks/>
          </p:cNvCxnSpPr>
          <p:nvPr/>
        </p:nvCxnSpPr>
        <p:spPr>
          <a:xfrm flipH="1">
            <a:off x="9540815" y="3114136"/>
            <a:ext cx="1576840" cy="868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00A5DE-4C80-36B7-7208-23879177D252}"/>
              </a:ext>
            </a:extLst>
          </p:cNvPr>
          <p:cNvSpPr txBox="1"/>
          <p:nvPr/>
        </p:nvSpPr>
        <p:spPr>
          <a:xfrm>
            <a:off x="10850941" y="2484554"/>
            <a:ext cx="11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post-ICI timepoint</a:t>
            </a:r>
          </a:p>
        </p:txBody>
      </p:sp>
    </p:spTree>
    <p:extLst>
      <p:ext uri="{BB962C8B-B14F-4D97-AF65-F5344CB8AC3E}">
        <p14:creationId xmlns:p14="http://schemas.microsoft.com/office/powerpoint/2010/main" val="38549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2B87-4110-602E-3A6B-C27252C8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514C6-65BA-FCC4-ABDC-2A8C8903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progress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936921-B091-9395-991B-30908A86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r>
              <a:rPr lang="en-US" dirty="0"/>
              <a:t>Can run level 1 &amp; level 2 (modifier) analyses on any parent subset of interest</a:t>
            </a:r>
          </a:p>
          <a:p>
            <a:r>
              <a:rPr lang="en-US" dirty="0"/>
              <a:t>No baseline combined </a:t>
            </a:r>
            <a:r>
              <a:rPr lang="en-US" dirty="0" err="1"/>
              <a:t>irAE</a:t>
            </a:r>
            <a:r>
              <a:rPr lang="en-US" dirty="0"/>
              <a:t> group differences (FDR &lt; 0.1) so far</a:t>
            </a:r>
          </a:p>
          <a:p>
            <a:r>
              <a:rPr lang="en-US" dirty="0"/>
              <a:t>Next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Choose relevant markers to examine subsets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Look at specific </a:t>
            </a:r>
            <a:r>
              <a:rPr lang="en-US" dirty="0" err="1"/>
              <a:t>irAEs</a:t>
            </a:r>
            <a:r>
              <a:rPr lang="en-US" dirty="0"/>
              <a:t> &amp; changes over ICI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in 4 additional batches of samples into workflows</a:t>
            </a:r>
          </a:p>
        </p:txBody>
      </p:sp>
    </p:spTree>
    <p:extLst>
      <p:ext uri="{BB962C8B-B14F-4D97-AF65-F5344CB8AC3E}">
        <p14:creationId xmlns:p14="http://schemas.microsoft.com/office/powerpoint/2010/main" val="1115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CD127 levels at non-baseline timepoints have shorter T1D-free intervals (Kevan Herold </a:t>
            </a:r>
            <a:r>
              <a:rPr lang="en-US" dirty="0" err="1"/>
              <a:t>scRNAseq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CD3B3-01A3-DB1E-FC45-3DBC7EB8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24" y="2034073"/>
            <a:ext cx="5346029" cy="4823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23995-B31D-1158-EAEE-6EA83C5F03FC}"/>
              </a:ext>
            </a:extLst>
          </p:cNvPr>
          <p:cNvSpPr txBox="1"/>
          <p:nvPr/>
        </p:nvSpPr>
        <p:spPr>
          <a:xfrm>
            <a:off x="0" y="4667251"/>
            <a:ext cx="25752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caveat: no event occurrence info provided, so just called them all 1 (T1D occurred, non-NA time to T1D events)</a:t>
            </a:r>
          </a:p>
        </p:txBody>
      </p:sp>
    </p:spTree>
    <p:extLst>
      <p:ext uri="{BB962C8B-B14F-4D97-AF65-F5344CB8AC3E}">
        <p14:creationId xmlns:p14="http://schemas.microsoft.com/office/powerpoint/2010/main" val="77142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F0C3-B37C-BAB4-6A67-8CCC8FCC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1A7E3-8F6B-910E-BC18-14931ED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EOMES module levels at 3 months may have longer T1D-free intervals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1008-5B45-98C2-71AD-D9410704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98" y="2006082"/>
            <a:ext cx="5314355" cy="4851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E492F-5DB4-14CE-1676-53B4C37DE76E}"/>
              </a:ext>
            </a:extLst>
          </p:cNvPr>
          <p:cNvSpPr txBox="1"/>
          <p:nvPr/>
        </p:nvSpPr>
        <p:spPr>
          <a:xfrm>
            <a:off x="7417837" y="2864497"/>
            <a:ext cx="33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0.15 (top vs. bot @ 3 months)</a:t>
            </a:r>
          </a:p>
        </p:txBody>
      </p:sp>
    </p:spTree>
    <p:extLst>
      <p:ext uri="{BB962C8B-B14F-4D97-AF65-F5344CB8AC3E}">
        <p14:creationId xmlns:p14="http://schemas.microsoft.com/office/powerpoint/2010/main" val="351246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D8AB-BECC-A7FB-A256-DF41E3F1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B9395-294C-32AC-8EE9-07D78D9A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Expression of cluster markers, MAIT module, IL7 module in CD8s don’t seem to relate as expected to T1D-free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9D29-8AF4-1A0B-9C3A-D0E6D34E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0" y="3174349"/>
            <a:ext cx="3830673" cy="3487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FF834-33F2-BCFC-5204-FCF620BA05D0}"/>
              </a:ext>
            </a:extLst>
          </p:cNvPr>
          <p:cNvSpPr txBox="1"/>
          <p:nvPr/>
        </p:nvSpPr>
        <p:spPr>
          <a:xfrm>
            <a:off x="0" y="2616601"/>
            <a:ext cx="458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(T1D/HC cluster) markers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401BC-FCB7-DEC2-BB17-374D3246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42" y="3174349"/>
            <a:ext cx="3830674" cy="351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8298D-F451-AFF2-9FB8-1EFF6EAEF51C}"/>
              </a:ext>
            </a:extLst>
          </p:cNvPr>
          <p:cNvSpPr txBox="1"/>
          <p:nvPr/>
        </p:nvSpPr>
        <p:spPr>
          <a:xfrm>
            <a:off x="5763058" y="261660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5505F-D81D-B527-83C9-1F196EB01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325" y="3139965"/>
            <a:ext cx="3830673" cy="3522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90A75B-CC72-10A3-01D0-1B6CE2F595E0}"/>
              </a:ext>
            </a:extLst>
          </p:cNvPr>
          <p:cNvSpPr txBox="1"/>
          <p:nvPr/>
        </p:nvSpPr>
        <p:spPr>
          <a:xfrm>
            <a:off x="9661807" y="26166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IL7 module</a:t>
            </a:r>
          </a:p>
        </p:txBody>
      </p:sp>
    </p:spTree>
    <p:extLst>
      <p:ext uri="{BB962C8B-B14F-4D97-AF65-F5344CB8AC3E}">
        <p14:creationId xmlns:p14="http://schemas.microsoft.com/office/powerpoint/2010/main" val="370571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70987</TotalTime>
  <Words>540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Proposed scRNAseq follow up experiment</vt:lpstr>
      <vt:lpstr>IMPACD progress</vt:lpstr>
      <vt:lpstr>Patients with higher CD8 CD127 levels at non-baseline timepoints have shorter T1D-free intervals (Kevan Herold scRNAseq)</vt:lpstr>
      <vt:lpstr>Patients with higher CD8 EOMES module levels at 3 months may have longer T1D-free intervals</vt:lpstr>
      <vt:lpstr>Expression of cluster markers, MAIT module, IL7 module in CD8s don’t seem to relate as expected to T1D-free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10639</cp:revision>
  <dcterms:created xsi:type="dcterms:W3CDTF">2023-09-15T17:40:02Z</dcterms:created>
  <dcterms:modified xsi:type="dcterms:W3CDTF">2025-01-30T04:56:43Z</dcterms:modified>
</cp:coreProperties>
</file>