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77" r:id="rId2"/>
    <p:sldId id="754" r:id="rId3"/>
    <p:sldId id="791" r:id="rId4"/>
    <p:sldId id="793" r:id="rId5"/>
    <p:sldId id="794" r:id="rId6"/>
    <p:sldId id="795" r:id="rId7"/>
    <p:sldId id="792" r:id="rId8"/>
    <p:sldId id="787" r:id="rId9"/>
    <p:sldId id="786" r:id="rId10"/>
    <p:sldId id="7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4C949-174B-9A83-DB91-FBE8E1476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E33A0F-22B7-C6CD-7A6A-E2B45C96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B2E483-7888-42BE-F4F2-4F287CDC4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dirty="0"/>
              <a:t>Thyroid comparison coming from all features, other 2 from top features do basically overlap (general just has a 13</a:t>
            </a:r>
            <a:r>
              <a:rPr lang="en-US" b="0" baseline="30000" dirty="0"/>
              <a:t>th</a:t>
            </a:r>
            <a:r>
              <a:rPr lang="en-US" b="0" dirty="0"/>
              <a:t> feature that skin doesn’t)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FF9F-F569-DD9A-E341-1BE7E9A77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EBDA-BAD1-0DED-8518-8A5CA8224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10751-EEB5-C1BB-6D22-5CB7E8A91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7BF79-AD8C-9AE5-86E9-5363BF8C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Top 13 features here chosen from stats of batch-corrected logit transformed z-scored data unadjusted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pval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&lt; 0.1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Directionality in PC space is arbitrary, so refer to mean module slide (next slide) for directionality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8D1F1-5E91-19BB-C61F-5A910FE7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40D7E-E690-A261-33EA-A68871894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F8FB8-D4CD-D815-D510-977367386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AA2CE-D3C3-E2F5-9A11-B1AB76454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Top 13 features here chosen from stats of batch-corrected logit transformed z-scored data unadjusted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pval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&lt; 0.1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8E7F8-A92A-4334-FAE2-D4876B688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1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FB4AE-6E33-1407-DAED-94D432F00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C983B2-3744-D686-DB3C-781A22EA0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17D44-6159-1D68-2682-B09354A6E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Top features here chosen from stats of batch-corrected logit transformed z-scored data unadjusted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pval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&lt; 0.1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0D8DA-B275-ED19-39D4-F1C19261F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29811-5192-428F-9B03-1A018D20C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CADB0F-BFBC-BB8A-6F30-6C53F07B1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8A7A0-066A-89CA-75D3-6FBFEB438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ALL features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D1C2-BCCF-3AFF-6C11-740743415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4655-27CF-75FD-5A64-9F652780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4420E3-F576-3B02-27AC-5A59C8C99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C49D1-7A1C-1E26-A920-CF6C872EF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C3516-180B-BAF1-FB0B-311C2C762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A472-7C6D-1D0D-8166-7DEE2D7E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3287-124F-3C48-EFD6-A54B705A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CBFB9-D3BD-0989-5862-F9B24D11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8B0-5836-C834-58B4-BE6969D9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11 14 2024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9E16A-B76C-2B8D-1D37-86ED6593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1EBB0-7CD6-59BD-D343-DC6AE5B43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673" y="1611508"/>
            <a:ext cx="8660364" cy="52494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356CE81-9AC2-DF49-D955-15E8410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contributing to PC1s in 3 baseline </a:t>
            </a:r>
            <a:r>
              <a:rPr lang="en-US" dirty="0" err="1"/>
              <a:t>irAE</a:t>
            </a:r>
            <a:r>
              <a:rPr lang="en-US" dirty="0"/>
              <a:t> comparisons</a:t>
            </a:r>
          </a:p>
        </p:txBody>
      </p:sp>
    </p:spTree>
    <p:extLst>
      <p:ext uri="{BB962C8B-B14F-4D97-AF65-F5344CB8AC3E}">
        <p14:creationId xmlns:p14="http://schemas.microsoft.com/office/powerpoint/2010/main" val="40613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 follow ups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A3C4-AD2F-2113-E3CC-34E62C87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6F27575-621A-840F-E2A6-07E54440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immunotypes do differ between </a:t>
            </a:r>
            <a:r>
              <a:rPr lang="en-US" dirty="0" err="1"/>
              <a:t>irAE</a:t>
            </a:r>
            <a:r>
              <a:rPr lang="en-US" dirty="0"/>
              <a:t> groups in PC1 of PCA using top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B9D10C-7971-E79B-3BDE-A8EE57BA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844" y="2369974"/>
            <a:ext cx="2751156" cy="23979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744CE4-D7EB-C08D-4748-D98B857C1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780" y="2036274"/>
            <a:ext cx="5094454" cy="328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B1C110-2AE3-2A48-C6D8-A90EA9E15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6" y="2036274"/>
            <a:ext cx="3848464" cy="42898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81C3F5-7F40-FAAA-1CC1-51B18E537B6D}"/>
              </a:ext>
            </a:extLst>
          </p:cNvPr>
          <p:cNvSpPr txBox="1"/>
          <p:nvPr/>
        </p:nvSpPr>
        <p:spPr>
          <a:xfrm>
            <a:off x="74209" y="583163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PC1: p = 0.001</a:t>
            </a:r>
          </a:p>
        </p:txBody>
      </p:sp>
    </p:spTree>
    <p:extLst>
      <p:ext uri="{BB962C8B-B14F-4D97-AF65-F5344CB8AC3E}">
        <p14:creationId xmlns:p14="http://schemas.microsoft.com/office/powerpoint/2010/main" val="319455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0314-12AC-F4A2-8353-7D9F18C9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D91508-63DA-4E10-1733-86B50E60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observe difference in mean module of top features (using more than previously)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BB9DA-85FF-3984-0E41-A0682008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592" y="1690688"/>
            <a:ext cx="7772400" cy="49153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E4872E-459F-0E99-1BA0-69961113EE56}"/>
              </a:ext>
            </a:extLst>
          </p:cNvPr>
          <p:cNvSpPr txBox="1"/>
          <p:nvPr/>
        </p:nvSpPr>
        <p:spPr>
          <a:xfrm>
            <a:off x="4870579" y="628217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0.03</a:t>
            </a:r>
          </a:p>
        </p:txBody>
      </p:sp>
    </p:spTree>
    <p:extLst>
      <p:ext uri="{BB962C8B-B14F-4D97-AF65-F5344CB8AC3E}">
        <p14:creationId xmlns:p14="http://schemas.microsoft.com/office/powerpoint/2010/main" val="269427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2F10-D667-79A5-7E97-568E3353D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4A9575-35F5-F0B7-65A8-988F4063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62" y="2809621"/>
            <a:ext cx="2816336" cy="2375997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B904622A-1D0D-BDDE-0497-7520A225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immunotypes do differ between skin </a:t>
            </a:r>
            <a:r>
              <a:rPr lang="en-US" dirty="0" err="1"/>
              <a:t>irAE</a:t>
            </a:r>
            <a:r>
              <a:rPr lang="en-US" dirty="0"/>
              <a:t> groups in PC1 of PCA using top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1A72-F33E-4BF4-D132-803B00A28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292" y="2528596"/>
            <a:ext cx="4848665" cy="3078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66A8B-F359-57F6-2D83-F5591354A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6" y="2006082"/>
            <a:ext cx="4259240" cy="4851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B5C37-3304-39A6-4A6A-EA7C51076614}"/>
              </a:ext>
            </a:extLst>
          </p:cNvPr>
          <p:cNvSpPr txBox="1"/>
          <p:nvPr/>
        </p:nvSpPr>
        <p:spPr>
          <a:xfrm>
            <a:off x="233265" y="582230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PC1: p = 0.005</a:t>
            </a:r>
          </a:p>
        </p:txBody>
      </p:sp>
    </p:spTree>
    <p:extLst>
      <p:ext uri="{BB962C8B-B14F-4D97-AF65-F5344CB8AC3E}">
        <p14:creationId xmlns:p14="http://schemas.microsoft.com/office/powerpoint/2010/main" val="1700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5BE4A-1613-B4A3-5151-A4CD9527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D6C0D5A-E995-91BA-B4D4-9FD77671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immunotypes slightly differ between thyroid </a:t>
            </a:r>
            <a:r>
              <a:rPr lang="en-US" dirty="0" err="1"/>
              <a:t>irAE</a:t>
            </a:r>
            <a:r>
              <a:rPr lang="en-US" dirty="0"/>
              <a:t> groups in PC1 of PCA using all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23C5C-D81A-3637-19AE-E708F685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02" y="2431331"/>
            <a:ext cx="4810735" cy="2770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46565-F8CE-9AAE-61FB-977202314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9948"/>
            <a:ext cx="3794902" cy="4244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A18D2-3C72-6C41-CB6F-04A9B240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175" y="2431331"/>
            <a:ext cx="3098800" cy="330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84D-7BAB-339C-9235-8A213C20F2CE}"/>
              </a:ext>
            </a:extLst>
          </p:cNvPr>
          <p:cNvSpPr txBox="1"/>
          <p:nvPr/>
        </p:nvSpPr>
        <p:spPr>
          <a:xfrm>
            <a:off x="132718" y="562136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PC1: p = 0.08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95DCA-9733-5EC5-C66A-A6FA09533A3F}"/>
              </a:ext>
            </a:extLst>
          </p:cNvPr>
          <p:cNvSpPr txBox="1"/>
          <p:nvPr/>
        </p:nvSpPr>
        <p:spPr>
          <a:xfrm>
            <a:off x="4334844" y="6414023"/>
            <a:ext cx="352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including OOR, see no differences</a:t>
            </a:r>
          </a:p>
        </p:txBody>
      </p:sp>
    </p:spTree>
    <p:extLst>
      <p:ext uri="{BB962C8B-B14F-4D97-AF65-F5344CB8AC3E}">
        <p14:creationId xmlns:p14="http://schemas.microsoft.com/office/powerpoint/2010/main" val="348168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E391A-C93F-985D-6E1F-47DAD049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E6520D0-7CB3-E1D8-1671-06492B52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swMem</a:t>
            </a:r>
            <a:r>
              <a:rPr lang="en-US" dirty="0"/>
              <a:t> of </a:t>
            </a:r>
            <a:r>
              <a:rPr lang="en-US" dirty="0" err="1"/>
              <a:t>Bcells</a:t>
            </a:r>
            <a:r>
              <a:rPr lang="en-US" dirty="0"/>
              <a:t> weakly correlates with </a:t>
            </a:r>
            <a:r>
              <a:rPr lang="en-US" dirty="0" err="1"/>
              <a:t>irAE</a:t>
            </a:r>
            <a:r>
              <a:rPr lang="en-US" dirty="0"/>
              <a:t> severity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E27FC8-DE36-EE89-FD25-A8B1A6E0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06" y="1579140"/>
            <a:ext cx="8604380" cy="5177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F3B22-FC57-B54D-2844-AC276407BC48}"/>
              </a:ext>
            </a:extLst>
          </p:cNvPr>
          <p:cNvSpPr txBox="1"/>
          <p:nvPr/>
        </p:nvSpPr>
        <p:spPr>
          <a:xfrm>
            <a:off x="7921690" y="540242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0.06</a:t>
            </a:r>
          </a:p>
        </p:txBody>
      </p:sp>
    </p:spTree>
    <p:extLst>
      <p:ext uri="{BB962C8B-B14F-4D97-AF65-F5344CB8AC3E}">
        <p14:creationId xmlns:p14="http://schemas.microsoft.com/office/powerpoint/2010/main" val="55031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E036-3839-DA46-D262-5E5444CC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4A4FC-5006-DE1F-6CE4-C7F9DF7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do observe some immunotype differences at baseline between (skin/thyroid) </a:t>
            </a:r>
            <a:r>
              <a:rPr lang="en-US" dirty="0" err="1"/>
              <a:t>irAE</a:t>
            </a:r>
            <a:r>
              <a:rPr lang="en-US" dirty="0"/>
              <a:t> groups using combinations of features (means, PCs)</a:t>
            </a:r>
          </a:p>
          <a:p>
            <a:r>
              <a:rPr lang="en-US" dirty="0" err="1"/>
              <a:t>swMem</a:t>
            </a:r>
            <a:r>
              <a:rPr lang="en-US" dirty="0"/>
              <a:t> of </a:t>
            </a:r>
            <a:r>
              <a:rPr lang="en-US" dirty="0" err="1"/>
              <a:t>Bcells</a:t>
            </a:r>
            <a:r>
              <a:rPr lang="en-US" dirty="0"/>
              <a:t> weakly correlates with </a:t>
            </a:r>
            <a:r>
              <a:rPr lang="en-US" dirty="0" err="1"/>
              <a:t>irAE</a:t>
            </a:r>
            <a:r>
              <a:rPr lang="en-US" dirty="0"/>
              <a:t> severity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D9E63E8-95CE-34C4-A282-6BB2136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624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markers in NCI panel (like CD57) that weren’t gated for can still be analyzed (i.e. apply CD57</a:t>
            </a:r>
            <a:r>
              <a:rPr lang="en-US" baseline="30000" dirty="0"/>
              <a:t>+</a:t>
            </a:r>
            <a:r>
              <a:rPr lang="en-US" dirty="0"/>
              <a:t> IMPACD gate within DP subset)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66725</TotalTime>
  <Words>329</Words>
  <Application>Microsoft Macintosh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AdvPSA183</vt:lpstr>
      <vt:lpstr>Aptos</vt:lpstr>
      <vt:lpstr>Arial</vt:lpstr>
      <vt:lpstr>Calibri</vt:lpstr>
      <vt:lpstr>Calibri Light</vt:lpstr>
      <vt:lpstr>Cambria</vt:lpstr>
      <vt:lpstr>Office Theme</vt:lpstr>
      <vt:lpstr>Weekly meeting</vt:lpstr>
      <vt:lpstr>Outline</vt:lpstr>
      <vt:lpstr>Baseline immunotypes do differ between irAE groups in PC1 of PCA using top features</vt:lpstr>
      <vt:lpstr>Also observe difference in mean module of top features (using more than previously)</vt:lpstr>
      <vt:lpstr>Baseline immunotypes do differ between skin irAE groups in PC1 of PCA using top features</vt:lpstr>
      <vt:lpstr>Baseline immunotypes slightly differ between thyroid irAE groups in PC1 of PCA using all features</vt:lpstr>
      <vt:lpstr>swMem of Bcells weakly correlates with irAE severity</vt:lpstr>
      <vt:lpstr>Conclusions</vt:lpstr>
      <vt:lpstr>Next steps</vt:lpstr>
      <vt:lpstr>Features contributing to PC1s in 3 baseline irAE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9815</cp:revision>
  <dcterms:created xsi:type="dcterms:W3CDTF">2023-09-15T17:40:02Z</dcterms:created>
  <dcterms:modified xsi:type="dcterms:W3CDTF">2024-11-09T07:29:06Z</dcterms:modified>
</cp:coreProperties>
</file>