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477" r:id="rId2"/>
    <p:sldId id="754" r:id="rId3"/>
    <p:sldId id="808" r:id="rId4"/>
    <p:sldId id="811" r:id="rId5"/>
    <p:sldId id="812" r:id="rId6"/>
    <p:sldId id="806" r:id="rId7"/>
    <p:sldId id="807" r:id="rId8"/>
    <p:sldId id="805" r:id="rId9"/>
    <p:sldId id="786" r:id="rId10"/>
    <p:sldId id="8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82297" autoAdjust="0"/>
  </p:normalViewPr>
  <p:slideViewPr>
    <p:cSldViewPr snapToGrid="0" showGuides="1">
      <p:cViewPr varScale="1">
        <p:scale>
          <a:sx n="137" d="100"/>
          <a:sy n="137" d="100"/>
        </p:scale>
        <p:origin x="1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62829-ADF5-FDA9-8A85-A9DE44119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B3CA9E-1638-3CD4-2E30-FC8D7F9306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5A6F32-05E5-1DCF-765E-E5B7454EC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This is ~all of the manually gated subsets that overlap with level 1 gating of Alice W.’s subsets (i.e. what I can directly test for level 1 gating accuracy)</a:t>
            </a:r>
          </a:p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Unfortunate that the NN CD4 </a:t>
            </a:r>
            <a:r>
              <a:rPr lang="en-US" b="0" dirty="0" err="1"/>
              <a:t>Tconv</a:t>
            </a:r>
            <a:r>
              <a:rPr lang="en-US" b="0" dirty="0"/>
              <a:t>/CCR6+ is not super accurate given that’s what we’ll be using for CD4 Th17…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FD2F1-E76C-A1CF-523F-1A293B6648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80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BCE65-3BC1-66AD-2400-818F19F9E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DDC77-9791-0EA5-E5B2-A2D8F03078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9EF1E8-2F35-DE2C-B82C-BA0E40C76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4ED51-1FF3-A853-CBC7-6F6C0EFC2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971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8AE59-B5FA-E5E9-483C-9EBEFB69B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809415-A006-C831-224E-7B0B7ECA0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124DB2-17BF-FC24-13C4-A3209D4FE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Why? Underpowered… also maybe what I call rheumatoid </a:t>
            </a:r>
            <a:r>
              <a:rPr lang="en-US" b="0" dirty="0" err="1"/>
              <a:t>irAE</a:t>
            </a:r>
            <a:r>
              <a:rPr lang="en-US" b="0" dirty="0"/>
              <a:t> here isn’t always arthritis… (2/3 are arthralgia not arthritis, arthralgia may not have inflammation?)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B168B-C895-2A6F-2BAD-2474087093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14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BB6B6-42B7-2E32-ECF2-389FCD471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AD9FE7-B79E-DA1D-A44C-B35EBFE38A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5BC455-0BF1-29F6-A7BF-7D43B94E4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7AB1E-9BA2-18FD-3225-7AD4D75447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6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AA798-4991-480A-9791-251144B52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45B4D6-606C-5A47-0FAD-ACFB50EFC7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E78F58-14DE-C64C-5DF4-C3185DB9AC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US" b="0" dirty="0"/>
              <a:t>If benchmarking AND including thyroid OOR in thyroid </a:t>
            </a:r>
            <a:r>
              <a:rPr lang="en-US" b="0" dirty="0" err="1"/>
              <a:t>irAE</a:t>
            </a:r>
            <a:r>
              <a:rPr lang="en-US" b="0" dirty="0"/>
              <a:t> no longer see baseline MAIT effect though…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ECA24-CA00-83FE-B8A4-F5A3C23CF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96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AA3DB-6311-1EDA-7D7E-F575DC86A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77B99E-6350-938E-147E-C3924EF13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8DAA7A-CE54-E9A9-0A56-9512F62D3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r>
              <a:rPr lang="en-US" b="0" dirty="0"/>
              <a:t>If benchmarking AND including thyroid OOR in thyroid </a:t>
            </a:r>
            <a:r>
              <a:rPr lang="en-US" b="0" dirty="0" err="1"/>
              <a:t>irAE</a:t>
            </a:r>
            <a:r>
              <a:rPr lang="en-US" b="0" dirty="0"/>
              <a:t> no longer see baseline MAIT effect though…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9CEF6-A12C-4D15-202B-474FC688D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125A2-3117-7F6A-0189-A85CB9561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01ED5-E9DA-B909-4217-7A61B68022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27D4DC-F53D-FB33-5382-1CB572E60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8E571-EE96-1917-A510-CEF9E0D0E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410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4-10-2025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7C35E-7F04-0E1D-A80F-00B214718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578ABB-B691-5AED-7CDE-4CF87925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IMPACD automated gating is usually very accurate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BEF63-F323-B20F-549E-87FF9FC91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93" y="1513019"/>
            <a:ext cx="10753761" cy="534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294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34600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NCI </a:t>
            </a:r>
            <a:r>
              <a:rPr lang="en-US" dirty="0" err="1"/>
              <a:t>irAE</a:t>
            </a:r>
            <a:r>
              <a:rPr lang="en-US" dirty="0"/>
              <a:t> analyses prompted by recent update</a:t>
            </a:r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2C0DA-119D-0015-6653-00A63FB59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F5F29E-86AA-7DDD-8EA3-6BC7D747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Including “new” subsets as % of total instead of % direct parent doesn’t provide new information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55D33-77F4-E435-8E7A-F3A0C3B07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4" y="2515710"/>
            <a:ext cx="5718344" cy="38803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79ED5C-272B-A4DC-DD26-37D148E203B5}"/>
              </a:ext>
            </a:extLst>
          </p:cNvPr>
          <p:cNvSpPr txBox="1"/>
          <p:nvPr/>
        </p:nvSpPr>
        <p:spPr>
          <a:xfrm>
            <a:off x="3054220" y="1929140"/>
            <a:ext cx="3237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 at baseline in subjects who later develop gastrointestinal </a:t>
            </a:r>
            <a:r>
              <a:rPr lang="en-US" sz="1400" dirty="0" err="1"/>
              <a:t>irAEs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6D5D5-B7B6-8E5C-4D10-32FE8D3FB3DC}"/>
              </a:ext>
            </a:extLst>
          </p:cNvPr>
          <p:cNvSpPr txBox="1"/>
          <p:nvPr/>
        </p:nvSpPr>
        <p:spPr>
          <a:xfrm>
            <a:off x="54429" y="1929140"/>
            <a:ext cx="3237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 at baseline in subjects who later develop gastrointestinal </a:t>
            </a:r>
            <a:r>
              <a:rPr lang="en-US" sz="1400" dirty="0" err="1"/>
              <a:t>irAEs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73BC92-2FCB-4D81-73A1-049B0CE61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927" y="2564140"/>
            <a:ext cx="5806319" cy="3783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111244-9C51-8372-DFDE-1183FF17526A}"/>
              </a:ext>
            </a:extLst>
          </p:cNvPr>
          <p:cNvSpPr txBox="1"/>
          <p:nvPr/>
        </p:nvSpPr>
        <p:spPr>
          <a:xfrm>
            <a:off x="9095791" y="1929140"/>
            <a:ext cx="3237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 at baseline in subjects who later develop any </a:t>
            </a:r>
            <a:r>
              <a:rPr lang="en-US" sz="1400" dirty="0" err="1"/>
              <a:t>irAE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7A94D-EC7D-50D9-53A7-D7C3B5F382E3}"/>
              </a:ext>
            </a:extLst>
          </p:cNvPr>
          <p:cNvSpPr txBox="1"/>
          <p:nvPr/>
        </p:nvSpPr>
        <p:spPr>
          <a:xfrm>
            <a:off x="6096000" y="1929140"/>
            <a:ext cx="3237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Down at baseline in subjects who later develop any </a:t>
            </a:r>
            <a:r>
              <a:rPr lang="en-US" sz="1400" dirty="0" err="1"/>
              <a:t>irAE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D90AF1-FB9D-29E1-F59D-6E4B609EA4B3}"/>
              </a:ext>
            </a:extLst>
          </p:cNvPr>
          <p:cNvSpPr txBox="1"/>
          <p:nvPr/>
        </p:nvSpPr>
        <p:spPr>
          <a:xfrm>
            <a:off x="737118" y="6396014"/>
            <a:ext cx="3811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T of </a:t>
            </a:r>
            <a:r>
              <a:rPr lang="en-US" dirty="0" err="1"/>
              <a:t>nonGrans</a:t>
            </a:r>
            <a:r>
              <a:rPr lang="en-US" dirty="0"/>
              <a:t> doesn’t vary by group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50DB8D-0B10-279C-974B-8B5C66ED9403}"/>
              </a:ext>
            </a:extLst>
          </p:cNvPr>
          <p:cNvSpPr txBox="1"/>
          <p:nvPr/>
        </p:nvSpPr>
        <p:spPr>
          <a:xfrm>
            <a:off x="6805126" y="6396014"/>
            <a:ext cx="3567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% B of </a:t>
            </a:r>
            <a:r>
              <a:rPr lang="en-US" dirty="0" err="1"/>
              <a:t>nonGrans</a:t>
            </a:r>
            <a:r>
              <a:rPr lang="en-US" dirty="0"/>
              <a:t> does vary by group</a:t>
            </a:r>
          </a:p>
        </p:txBody>
      </p:sp>
    </p:spTree>
    <p:extLst>
      <p:ext uri="{BB962C8B-B14F-4D97-AF65-F5344CB8AC3E}">
        <p14:creationId xmlns:p14="http://schemas.microsoft.com/office/powerpoint/2010/main" val="3013123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54C34-6406-D8A5-5CD2-D556BB1C7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20654-0C70-E645-3528-6DD6FD7A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Do not see Bukhari, 2023 baseline arthritis result in our data: they observed subjects who later develop arthritis having fewer CD8 TCM at baseline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CEA91-2674-E9EB-C081-AA2B421D5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705" y="2004136"/>
            <a:ext cx="9014927" cy="45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15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D94A5-4A45-9A27-71E8-4481AA9FF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43F2CD-2EC8-1608-164F-387989E4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Over ICI, multi-organ </a:t>
            </a:r>
            <a:r>
              <a:rPr lang="en-US" dirty="0" err="1"/>
              <a:t>irAEs</a:t>
            </a:r>
            <a:r>
              <a:rPr lang="en-US" dirty="0"/>
              <a:t> are associated with lower levels of Helios</a:t>
            </a:r>
            <a:r>
              <a:rPr lang="en-US" baseline="30000" dirty="0"/>
              <a:t>+</a:t>
            </a:r>
            <a:r>
              <a:rPr lang="en-US" dirty="0"/>
              <a:t> NN CD8s and increases in MAITs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643AC7-79ED-4D86-7879-1A6A73B1D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820" y="2033897"/>
            <a:ext cx="8902961" cy="4363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3F63CC-F323-0DEE-5018-84BE0CB678B6}"/>
              </a:ext>
            </a:extLst>
          </p:cNvPr>
          <p:cNvSpPr txBox="1"/>
          <p:nvPr/>
        </p:nvSpPr>
        <p:spPr>
          <a:xfrm>
            <a:off x="3030433" y="4667251"/>
            <a:ext cx="16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(group effect)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A92BF-BEBD-2140-C67B-EFF8DF860A78}"/>
              </a:ext>
            </a:extLst>
          </p:cNvPr>
          <p:cNvSpPr txBox="1"/>
          <p:nvPr/>
        </p:nvSpPr>
        <p:spPr>
          <a:xfrm>
            <a:off x="5485371" y="4667251"/>
            <a:ext cx="2218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** (interaction effect)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F8C369-CF60-60BB-7D2C-077EAEB3DCC3}"/>
              </a:ext>
            </a:extLst>
          </p:cNvPr>
          <p:cNvSpPr txBox="1"/>
          <p:nvPr/>
        </p:nvSpPr>
        <p:spPr>
          <a:xfrm>
            <a:off x="9665378" y="6211669"/>
            <a:ext cx="1686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*: </a:t>
            </a:r>
            <a:r>
              <a:rPr lang="en-US" dirty="0" err="1"/>
              <a:t>padj</a:t>
            </a:r>
            <a:r>
              <a:rPr lang="en-US" dirty="0"/>
              <a:t> &lt; 0.01</a:t>
            </a:r>
          </a:p>
          <a:p>
            <a:r>
              <a:rPr lang="en-US" dirty="0"/>
              <a:t>**: </a:t>
            </a:r>
            <a:r>
              <a:rPr lang="en-US" dirty="0" err="1"/>
              <a:t>padj</a:t>
            </a:r>
            <a:r>
              <a:rPr lang="en-US" dirty="0"/>
              <a:t> &lt; 0.001</a:t>
            </a:r>
          </a:p>
        </p:txBody>
      </p:sp>
    </p:spTree>
    <p:extLst>
      <p:ext uri="{BB962C8B-B14F-4D97-AF65-F5344CB8AC3E}">
        <p14:creationId xmlns:p14="http://schemas.microsoft.com/office/powerpoint/2010/main" val="458661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624CA-A950-571F-DA8A-DA24895CA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D52CD64-26DE-9040-B8AB-A7AA7BA53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Effect of benchmarking </a:t>
            </a:r>
            <a:r>
              <a:rPr lang="en-US" dirty="0" err="1"/>
              <a:t>irAE</a:t>
            </a:r>
            <a:r>
              <a:rPr lang="en-US" dirty="0"/>
              <a:t> development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F23FD6A-7DA7-DDB9-79C9-39895A41E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638453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Changed + </a:t>
            </a:r>
            <a:r>
              <a:rPr lang="en-US" dirty="0" err="1"/>
              <a:t>irAE</a:t>
            </a:r>
            <a:r>
              <a:rPr lang="en-US" dirty="0"/>
              <a:t> grouping to - if first </a:t>
            </a:r>
            <a:r>
              <a:rPr lang="en-US" dirty="0" err="1"/>
              <a:t>irAE</a:t>
            </a:r>
            <a:r>
              <a:rPr lang="en-US" dirty="0"/>
              <a:t> development date was &gt; 90 days from ICI start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Baseline results quite similar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Longitudinal results show some differences</a:t>
            </a:r>
          </a:p>
          <a:p>
            <a:pPr lvl="1"/>
            <a:r>
              <a:rPr lang="en-US" dirty="0"/>
              <a:t>Skin </a:t>
            </a:r>
            <a:r>
              <a:rPr lang="en-US" dirty="0" err="1"/>
              <a:t>irAE</a:t>
            </a:r>
            <a:r>
              <a:rPr lang="en-US" dirty="0"/>
              <a:t> CD4:CD8 changes (driven by late timepoints) no longer apparent</a:t>
            </a:r>
          </a:p>
          <a:p>
            <a:pPr lvl="1"/>
            <a:r>
              <a:rPr lang="en-US" dirty="0"/>
              <a:t>Thyroid </a:t>
            </a:r>
            <a:r>
              <a:rPr lang="en-US" dirty="0" err="1"/>
              <a:t>irAE</a:t>
            </a:r>
            <a:r>
              <a:rPr lang="en-US" dirty="0"/>
              <a:t>: some results now (% CM of CD8 T cells)</a:t>
            </a:r>
          </a:p>
        </p:txBody>
      </p:sp>
    </p:spTree>
    <p:extLst>
      <p:ext uri="{BB962C8B-B14F-4D97-AF65-F5344CB8AC3E}">
        <p14:creationId xmlns:p14="http://schemas.microsoft.com/office/powerpoint/2010/main" val="318870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2ED1D-C7B7-EBD9-0F2C-29132D0E5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B2E1DF-7C4B-98F0-4FF4-7CC46F752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Effect of including thyroid OOR in thyroid </a:t>
            </a:r>
            <a:r>
              <a:rPr lang="en-US" dirty="0" err="1"/>
              <a:t>irAE</a:t>
            </a:r>
            <a:r>
              <a:rPr lang="en-US" dirty="0"/>
              <a:t> category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781540B-0581-A833-2270-04A45D3A6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638453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Still see depletion of MAITs at baseline in subjects who later develop thyroid </a:t>
            </a:r>
            <a:r>
              <a:rPr lang="en-US" dirty="0" err="1"/>
              <a:t>irAE</a:t>
            </a:r>
            <a:r>
              <a:rPr lang="en-US" dirty="0"/>
              <a:t> (including OOR)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Longitudinal results now show some differences</a:t>
            </a:r>
          </a:p>
        </p:txBody>
      </p:sp>
    </p:spTree>
    <p:extLst>
      <p:ext uri="{BB962C8B-B14F-4D97-AF65-F5344CB8AC3E}">
        <p14:creationId xmlns:p14="http://schemas.microsoft.com/office/powerpoint/2010/main" val="21478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3E487-8EEE-4DF8-41F6-6953E8F3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7C2F11-A9D1-E35F-0171-A1AEDE29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CAA778D-BB16-D612-A53E-105917109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638453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Adding “new” % total subsets does not provide new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Testing Bukhari, 2023 results in our cohort</a:t>
            </a:r>
          </a:p>
          <a:p>
            <a:pPr lvl="1"/>
            <a:r>
              <a:rPr lang="en-US" dirty="0"/>
              <a:t>do not see that subjects who later develop arthritis (or arthralgia in our cohort) have fewer CD8 TCM at baseline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 ICI, multi-organ </a:t>
            </a:r>
            <a:r>
              <a:rPr lang="en-US" dirty="0" err="1"/>
              <a:t>irAEs</a:t>
            </a:r>
            <a:r>
              <a:rPr lang="en-US" dirty="0"/>
              <a:t> are associated with lower levels of Helios</a:t>
            </a:r>
            <a:r>
              <a:rPr lang="en-US" baseline="30000" dirty="0"/>
              <a:t>+</a:t>
            </a:r>
            <a:r>
              <a:rPr lang="en-US" dirty="0"/>
              <a:t> NN CD8s and increases in MAITs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Longitudinal results look different with </a:t>
            </a:r>
            <a:r>
              <a:rPr lang="en-US" dirty="0" err="1"/>
              <a:t>irAE</a:t>
            </a:r>
            <a:r>
              <a:rPr lang="en-US" dirty="0"/>
              <a:t> benchmarking, inclusion of thyroid OOR in thyroid </a:t>
            </a:r>
            <a:r>
              <a:rPr lang="en-US" dirty="0" err="1"/>
              <a:t>irAE</a:t>
            </a:r>
            <a:r>
              <a:rPr lang="en-US" dirty="0"/>
              <a:t> category</a:t>
            </a:r>
          </a:p>
        </p:txBody>
      </p:sp>
    </p:spTree>
    <p:extLst>
      <p:ext uri="{BB962C8B-B14F-4D97-AF65-F5344CB8AC3E}">
        <p14:creationId xmlns:p14="http://schemas.microsoft.com/office/powerpoint/2010/main" val="404334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638453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Help write CD127 manuscript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Testing Bukhari, 2023 result in our data: subjects who later develop thyroid </a:t>
            </a:r>
            <a:r>
              <a:rPr lang="en-US" dirty="0" err="1"/>
              <a:t>irAEs</a:t>
            </a:r>
            <a:r>
              <a:rPr lang="en-US" dirty="0"/>
              <a:t> have more CD4 Th17 at baseline</a:t>
            </a:r>
          </a:p>
          <a:p>
            <a:pPr lvl="1"/>
            <a:r>
              <a:rPr lang="en-US" dirty="0"/>
              <a:t>requires &gt; 1 modifier node on top of a subset (can’t do this currently)…</a:t>
            </a:r>
          </a:p>
        </p:txBody>
      </p:sp>
    </p:spTree>
    <p:extLst>
      <p:ext uri="{BB962C8B-B14F-4D97-AF65-F5344CB8AC3E}">
        <p14:creationId xmlns:p14="http://schemas.microsoft.com/office/powerpoint/2010/main" val="36922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71068</TotalTime>
  <Words>504</Words>
  <Application>Microsoft Macintosh PowerPoint</Application>
  <PresentationFormat>Widescreen</PresentationFormat>
  <Paragraphs>53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AdvPSA183</vt:lpstr>
      <vt:lpstr>Aptos</vt:lpstr>
      <vt:lpstr>Arial</vt:lpstr>
      <vt:lpstr>Calibri</vt:lpstr>
      <vt:lpstr>Calibri Light</vt:lpstr>
      <vt:lpstr>Office Theme</vt:lpstr>
      <vt:lpstr>Weekly meeting</vt:lpstr>
      <vt:lpstr>Outline</vt:lpstr>
      <vt:lpstr>Including “new” subsets as % of total instead of % direct parent doesn’t provide new information</vt:lpstr>
      <vt:lpstr>Do not see Bukhari, 2023 baseline arthritis result in our data: they observed subjects who later develop arthritis having fewer CD8 TCM at baseline</vt:lpstr>
      <vt:lpstr>Over ICI, multi-organ irAEs are associated with lower levels of Helios+ NN CD8s and increases in MAITs</vt:lpstr>
      <vt:lpstr>Effect of benchmarking irAE development</vt:lpstr>
      <vt:lpstr>Effect of including thyroid OOR in thyroid irAE category</vt:lpstr>
      <vt:lpstr>Conclusions</vt:lpstr>
      <vt:lpstr>Next steps</vt:lpstr>
      <vt:lpstr>IMPACD automated gating is usually very accurate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10686</cp:revision>
  <dcterms:created xsi:type="dcterms:W3CDTF">2023-09-15T17:40:02Z</dcterms:created>
  <dcterms:modified xsi:type="dcterms:W3CDTF">2025-04-10T17:33:22Z</dcterms:modified>
</cp:coreProperties>
</file>