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406" r:id="rId3"/>
    <p:sldId id="443" r:id="rId4"/>
    <p:sldId id="451" r:id="rId5"/>
    <p:sldId id="444" r:id="rId6"/>
    <p:sldId id="450" r:id="rId7"/>
    <p:sldId id="449" r:id="rId8"/>
    <p:sldId id="445" r:id="rId9"/>
    <p:sldId id="389" r:id="rId10"/>
    <p:sldId id="446" r:id="rId11"/>
    <p:sldId id="452" r:id="rId12"/>
    <p:sldId id="453" r:id="rId13"/>
    <p:sldId id="441" r:id="rId14"/>
    <p:sldId id="44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766D"/>
    <a:srgbClr val="06BFC4"/>
    <a:srgbClr val="FF7970"/>
    <a:srgbClr val="F775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701"/>
    <p:restoredTop sz="75869" autoAdjust="0"/>
  </p:normalViewPr>
  <p:slideViewPr>
    <p:cSldViewPr snapToGrid="0" showGuides="1">
      <p:cViewPr varScale="1">
        <p:scale>
          <a:sx n="125" d="100"/>
          <a:sy n="125" d="100"/>
        </p:scale>
        <p:origin x="2008"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33A773-0DCE-3544-BB67-D5FA58DF903C}" type="datetimeFigureOut">
              <a:rPr lang="en-US" smtClean="0"/>
              <a:t>12/4/23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1BAA8C-FDC6-D345-B4E0-3B02449209FB}" type="slidenum">
              <a:rPr lang="en-US" smtClean="0"/>
              <a:t>‹#›</a:t>
            </a:fld>
            <a:endParaRPr lang="en-US"/>
          </a:p>
        </p:txBody>
      </p:sp>
    </p:spTree>
    <p:extLst>
      <p:ext uri="{BB962C8B-B14F-4D97-AF65-F5344CB8AC3E}">
        <p14:creationId xmlns:p14="http://schemas.microsoft.com/office/powerpoint/2010/main" val="42440015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1BAA8C-FDC6-D345-B4E0-3B02449209FB}" type="slidenum">
              <a:rPr lang="en-US" smtClean="0"/>
              <a:t>1</a:t>
            </a:fld>
            <a:endParaRPr lang="en-US"/>
          </a:p>
        </p:txBody>
      </p:sp>
    </p:spTree>
    <p:extLst>
      <p:ext uri="{BB962C8B-B14F-4D97-AF65-F5344CB8AC3E}">
        <p14:creationId xmlns:p14="http://schemas.microsoft.com/office/powerpoint/2010/main" val="2184427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1BAA8C-FDC6-D345-B4E0-3B02449209FB}" type="slidenum">
              <a:rPr lang="en-US" smtClean="0"/>
              <a:t>10</a:t>
            </a:fld>
            <a:endParaRPr lang="en-US"/>
          </a:p>
        </p:txBody>
      </p:sp>
    </p:spTree>
    <p:extLst>
      <p:ext uri="{BB962C8B-B14F-4D97-AF65-F5344CB8AC3E}">
        <p14:creationId xmlns:p14="http://schemas.microsoft.com/office/powerpoint/2010/main" val="3721583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1BAA8C-FDC6-D345-B4E0-3B02449209FB}" type="slidenum">
              <a:rPr lang="en-US" smtClean="0"/>
              <a:t>11</a:t>
            </a:fld>
            <a:endParaRPr lang="en-US"/>
          </a:p>
        </p:txBody>
      </p:sp>
    </p:spTree>
    <p:extLst>
      <p:ext uri="{BB962C8B-B14F-4D97-AF65-F5344CB8AC3E}">
        <p14:creationId xmlns:p14="http://schemas.microsoft.com/office/powerpoint/2010/main" val="3138416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Menlo" panose="020B0609030804020204" pitchFamily="49" charset="0"/>
              </a:rPr>
              <a:t>only a small portion of an antigen is needed to be recognized by a TCR (8-10 amino acids for MHCI, 14-18 for MHCII, does this mean that CD8</a:t>
            </a:r>
            <a:r>
              <a:rPr lang="en-US" b="1" dirty="0">
                <a:solidFill>
                  <a:srgbClr val="808080"/>
                </a:solidFill>
                <a:effectLst/>
                <a:latin typeface="Menlo" panose="020B0609030804020204" pitchFamily="49" charset="0"/>
              </a:rPr>
              <a:t>&lt;</a:t>
            </a:r>
            <a:r>
              <a:rPr lang="en-US" b="1" dirty="0">
                <a:solidFill>
                  <a:srgbClr val="569CD6"/>
                </a:solidFill>
                <a:effectLst/>
                <a:latin typeface="Menlo" panose="020B0609030804020204" pitchFamily="49" charset="0"/>
              </a:rPr>
              <a:t>sup</a:t>
            </a:r>
            <a:r>
              <a:rPr lang="en-US" b="1" dirty="0">
                <a:solidFill>
                  <a:srgbClr val="808080"/>
                </a:solidFill>
                <a:effectLst/>
                <a:latin typeface="Menlo" panose="020B0609030804020204" pitchFamily="49" charset="0"/>
              </a:rPr>
              <a:t>&gt;</a:t>
            </a:r>
            <a:r>
              <a:rPr lang="en-US" b="1" dirty="0">
                <a:solidFill>
                  <a:srgbClr val="569CD6"/>
                </a:solidFill>
                <a:effectLst/>
                <a:latin typeface="Menlo" panose="020B0609030804020204" pitchFamily="49" charset="0"/>
              </a:rPr>
              <a:t>+</a:t>
            </a:r>
            <a:r>
              <a:rPr lang="en-US" b="1" dirty="0">
                <a:solidFill>
                  <a:srgbClr val="808080"/>
                </a:solidFill>
                <a:effectLst/>
                <a:latin typeface="Menlo" panose="020B0609030804020204" pitchFamily="49" charset="0"/>
              </a:rPr>
              <a:t>&lt;/</a:t>
            </a:r>
            <a:r>
              <a:rPr lang="en-US" b="1" dirty="0">
                <a:solidFill>
                  <a:srgbClr val="569CD6"/>
                </a:solidFill>
                <a:effectLst/>
                <a:latin typeface="Menlo" panose="020B0609030804020204" pitchFamily="49" charset="0"/>
              </a:rPr>
              <a:t>sup</a:t>
            </a:r>
            <a:r>
              <a:rPr lang="en-US" b="1" dirty="0">
                <a:solidFill>
                  <a:srgbClr val="808080"/>
                </a:solidFill>
                <a:effectLst/>
                <a:latin typeface="Menlo" panose="020B0609030804020204" pitchFamily="49" charset="0"/>
              </a:rPr>
              <a:t>&gt;</a:t>
            </a:r>
            <a:r>
              <a:rPr lang="en-US" b="1" dirty="0">
                <a:solidFill>
                  <a:srgbClr val="569CD6"/>
                </a:solidFill>
                <a:effectLst/>
                <a:latin typeface="Menlo" panose="020B0609030804020204" pitchFamily="49" charset="0"/>
              </a:rPr>
              <a:t> T cells might be more cross-reactive?)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solidFill>
                <a:srgbClr val="569CD6"/>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Menlo" panose="020B0609030804020204" pitchFamily="49" charset="0"/>
              </a:rPr>
              <a:t>T cell repertoire analysis and metrics of diversity and clonality</a:t>
            </a: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Menlo" panose="020B0609030804020204" pitchFamily="49" charset="0"/>
              </a:rPr>
              <a:t>CDR1-2 contact MHC and CDR3 contacts peptide is the general rule, but CDR1</a:t>
            </a:r>
            <a:r>
              <a:rPr lang="el-GR" b="1" dirty="0">
                <a:solidFill>
                  <a:srgbClr val="569CD6"/>
                </a:solidFill>
                <a:effectLst/>
                <a:latin typeface="Menlo" panose="020B0609030804020204" pitchFamily="49" charset="0"/>
              </a:rPr>
              <a:t>α </a:t>
            </a:r>
            <a:r>
              <a:rPr lang="en-US" b="1" dirty="0">
                <a:solidFill>
                  <a:srgbClr val="569CD6"/>
                </a:solidFill>
                <a:effectLst/>
                <a:latin typeface="Menlo" panose="020B0609030804020204" pitchFamily="49" charset="0"/>
              </a:rPr>
              <a:t>also contacts peptide and CDR3</a:t>
            </a:r>
            <a:r>
              <a:rPr lang="el-GR" b="1" dirty="0">
                <a:solidFill>
                  <a:srgbClr val="569CD6"/>
                </a:solidFill>
                <a:effectLst/>
                <a:latin typeface="Menlo" panose="020B0609030804020204" pitchFamily="49" charset="0"/>
              </a:rPr>
              <a:t>β </a:t>
            </a:r>
            <a:r>
              <a:rPr lang="en-US" b="1" dirty="0">
                <a:solidFill>
                  <a:srgbClr val="569CD6"/>
                </a:solidFill>
                <a:effectLst/>
                <a:latin typeface="Menlo" panose="020B0609030804020204" pitchFamily="49" charset="0"/>
              </a:rPr>
              <a:t>doesn't contact peptide too much</a:t>
            </a: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Menlo" panose="020B0609030804020204" pitchFamily="49" charset="0"/>
            </a:endParaRPr>
          </a:p>
        </p:txBody>
      </p:sp>
      <p:sp>
        <p:nvSpPr>
          <p:cNvPr id="4" name="Slide Number Placeholder 3"/>
          <p:cNvSpPr>
            <a:spLocks noGrp="1"/>
          </p:cNvSpPr>
          <p:nvPr>
            <p:ph type="sldNum" sz="quarter" idx="5"/>
          </p:nvPr>
        </p:nvSpPr>
        <p:spPr/>
        <p:txBody>
          <a:bodyPr/>
          <a:lstStyle/>
          <a:p>
            <a:fld id="{061BAA8C-FDC6-D345-B4E0-3B02449209FB}" type="slidenum">
              <a:rPr lang="en-US" smtClean="0"/>
              <a:t>12</a:t>
            </a:fld>
            <a:endParaRPr lang="en-US"/>
          </a:p>
        </p:txBody>
      </p:sp>
    </p:spTree>
    <p:extLst>
      <p:ext uri="{BB962C8B-B14F-4D97-AF65-F5344CB8AC3E}">
        <p14:creationId xmlns:p14="http://schemas.microsoft.com/office/powerpoint/2010/main" val="4279739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u="none" strike="noStrike" dirty="0">
              <a:solidFill>
                <a:srgbClr val="212121"/>
              </a:solidFill>
              <a:effectLst/>
              <a:latin typeface="Cambria" panose="02040503050406030204" pitchFamily="18" charset="0"/>
            </a:endParaRPr>
          </a:p>
        </p:txBody>
      </p:sp>
      <p:sp>
        <p:nvSpPr>
          <p:cNvPr id="4" name="Slide Number Placeholder 3"/>
          <p:cNvSpPr>
            <a:spLocks noGrp="1"/>
          </p:cNvSpPr>
          <p:nvPr>
            <p:ph type="sldNum" sz="quarter" idx="5"/>
          </p:nvPr>
        </p:nvSpPr>
        <p:spPr/>
        <p:txBody>
          <a:bodyPr/>
          <a:lstStyle/>
          <a:p>
            <a:fld id="{061BAA8C-FDC6-D345-B4E0-3B02449209FB}" type="slidenum">
              <a:rPr lang="en-US" smtClean="0"/>
              <a:t>13</a:t>
            </a:fld>
            <a:endParaRPr lang="en-US"/>
          </a:p>
        </p:txBody>
      </p:sp>
    </p:spTree>
    <p:extLst>
      <p:ext uri="{BB962C8B-B14F-4D97-AF65-F5344CB8AC3E}">
        <p14:creationId xmlns:p14="http://schemas.microsoft.com/office/powerpoint/2010/main" val="39093154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i="0" u="none" strike="noStrike" dirty="0">
              <a:solidFill>
                <a:srgbClr val="212121"/>
              </a:solidFill>
              <a:effectLst/>
              <a:latin typeface="Cambria" panose="02040503050406030204" pitchFamily="18" charset="0"/>
            </a:endParaRPr>
          </a:p>
        </p:txBody>
      </p:sp>
      <p:sp>
        <p:nvSpPr>
          <p:cNvPr id="4" name="Slide Number Placeholder 3"/>
          <p:cNvSpPr>
            <a:spLocks noGrp="1"/>
          </p:cNvSpPr>
          <p:nvPr>
            <p:ph type="sldNum" sz="quarter" idx="5"/>
          </p:nvPr>
        </p:nvSpPr>
        <p:spPr/>
        <p:txBody>
          <a:bodyPr/>
          <a:lstStyle/>
          <a:p>
            <a:fld id="{061BAA8C-FDC6-D345-B4E0-3B02449209FB}" type="slidenum">
              <a:rPr lang="en-US" smtClean="0"/>
              <a:t>14</a:t>
            </a:fld>
            <a:endParaRPr lang="en-US"/>
          </a:p>
        </p:txBody>
      </p:sp>
    </p:spTree>
    <p:extLst>
      <p:ext uri="{BB962C8B-B14F-4D97-AF65-F5344CB8AC3E}">
        <p14:creationId xmlns:p14="http://schemas.microsoft.com/office/powerpoint/2010/main" val="2252371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1BAA8C-FDC6-D345-B4E0-3B02449209FB}" type="slidenum">
              <a:rPr lang="en-US" smtClean="0"/>
              <a:t>2</a:t>
            </a:fld>
            <a:endParaRPr lang="en-US"/>
          </a:p>
        </p:txBody>
      </p:sp>
    </p:spTree>
    <p:extLst>
      <p:ext uri="{BB962C8B-B14F-4D97-AF65-F5344CB8AC3E}">
        <p14:creationId xmlns:p14="http://schemas.microsoft.com/office/powerpoint/2010/main" val="3149099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Menlo" panose="020B0609030804020204" pitchFamily="49" charset="0"/>
            </a:endParaRPr>
          </a:p>
        </p:txBody>
      </p:sp>
      <p:sp>
        <p:nvSpPr>
          <p:cNvPr id="4" name="Slide Number Placeholder 3"/>
          <p:cNvSpPr>
            <a:spLocks noGrp="1"/>
          </p:cNvSpPr>
          <p:nvPr>
            <p:ph type="sldNum" sz="quarter" idx="5"/>
          </p:nvPr>
        </p:nvSpPr>
        <p:spPr/>
        <p:txBody>
          <a:bodyPr/>
          <a:lstStyle/>
          <a:p>
            <a:fld id="{061BAA8C-FDC6-D345-B4E0-3B02449209FB}" type="slidenum">
              <a:rPr lang="en-US" smtClean="0"/>
              <a:t>3</a:t>
            </a:fld>
            <a:endParaRPr lang="en-US"/>
          </a:p>
        </p:txBody>
      </p:sp>
    </p:spTree>
    <p:extLst>
      <p:ext uri="{BB962C8B-B14F-4D97-AF65-F5344CB8AC3E}">
        <p14:creationId xmlns:p14="http://schemas.microsoft.com/office/powerpoint/2010/main" val="4068785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569CD6"/>
                </a:solidFill>
                <a:effectLst/>
                <a:latin typeface="Menlo" panose="020B0609030804020204" pitchFamily="49" charset="0"/>
              </a:rPr>
              <a:t>Clinical outcome following checkpoint therapy in renal cell carcinoma is associated with a burst of activated CD8 T cells in blood</a:t>
            </a:r>
            <a:r>
              <a:rPr lang="en-US" b="0" dirty="0">
                <a:solidFill>
                  <a:srgbClr val="CCCCCC"/>
                </a:solidFill>
                <a:effectLst/>
                <a:latin typeface="Menlo" panose="020B0609030804020204" pitchFamily="49" charset="0"/>
              </a:rPr>
              <a:t>: </a:t>
            </a:r>
            <a:r>
              <a:rPr lang="en-US" b="0" dirty="0">
                <a:solidFill>
                  <a:srgbClr val="569CD6"/>
                </a:solidFill>
                <a:effectLst/>
                <a:latin typeface="Menlo" panose="020B0609030804020204" pitchFamily="49" charset="0"/>
              </a:rPr>
              <a:t>model: pool of tumor-specific TCF-1</a:t>
            </a:r>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sup</a:t>
            </a:r>
            <a:r>
              <a:rPr lang="en-US" b="0" dirty="0">
                <a:solidFill>
                  <a:srgbClr val="808080"/>
                </a:solidFill>
                <a:effectLst/>
                <a:latin typeface="Menlo" panose="020B0609030804020204" pitchFamily="49" charset="0"/>
              </a:rPr>
              <a:t>&gt;</a:t>
            </a:r>
            <a:r>
              <a:rPr lang="en-US" b="0" dirty="0">
                <a:solidFill>
                  <a:srgbClr val="569CD6"/>
                </a:solidFill>
                <a:effectLst/>
                <a:latin typeface="Menlo" panose="020B0609030804020204" pitchFamily="49" charset="0"/>
              </a:rPr>
              <a:t>+</a:t>
            </a:r>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sup</a:t>
            </a:r>
            <a:r>
              <a:rPr lang="en-US" b="0" dirty="0">
                <a:solidFill>
                  <a:srgbClr val="808080"/>
                </a:solidFill>
                <a:effectLst/>
                <a:latin typeface="Menlo" panose="020B0609030804020204" pitchFamily="49" charset="0"/>
              </a:rPr>
              <a:t>&gt;</a:t>
            </a:r>
            <a:r>
              <a:rPr lang="en-US" b="0" dirty="0">
                <a:solidFill>
                  <a:srgbClr val="569CD6"/>
                </a:solidFill>
                <a:effectLst/>
                <a:latin typeface="Menlo" panose="020B0609030804020204" pitchFamily="49" charset="0"/>
              </a:rPr>
              <a:t> stem-like CD8 T cells that aren't proliferating or generating antitumor effector cells that are a reservoir unleashed by ICB, seen by large burst of HLA-DR</a:t>
            </a:r>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sup</a:t>
            </a:r>
            <a:r>
              <a:rPr lang="en-US" b="0" dirty="0">
                <a:solidFill>
                  <a:srgbClr val="808080"/>
                </a:solidFill>
                <a:effectLst/>
                <a:latin typeface="Menlo" panose="020B0609030804020204" pitchFamily="49" charset="0"/>
              </a:rPr>
              <a:t>&gt;</a:t>
            </a:r>
            <a:r>
              <a:rPr lang="en-US" b="0" dirty="0">
                <a:solidFill>
                  <a:srgbClr val="569CD6"/>
                </a:solidFill>
                <a:effectLst/>
                <a:latin typeface="Menlo" panose="020B0609030804020204" pitchFamily="49" charset="0"/>
              </a:rPr>
              <a:t>+</a:t>
            </a:r>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sup</a:t>
            </a:r>
            <a:r>
              <a:rPr lang="en-US" b="0" dirty="0">
                <a:solidFill>
                  <a:srgbClr val="808080"/>
                </a:solidFill>
                <a:effectLst/>
                <a:latin typeface="Menlo" panose="020B0609030804020204" pitchFamily="49" charset="0"/>
              </a:rPr>
              <a:t>&gt;</a:t>
            </a:r>
            <a:r>
              <a:rPr lang="en-US" b="0" dirty="0">
                <a:solidFill>
                  <a:srgbClr val="569CD6"/>
                </a:solidFill>
                <a:effectLst/>
                <a:latin typeface="Menlo" panose="020B0609030804020204" pitchFamily="49" charset="0"/>
              </a:rPr>
              <a:t> CD38</a:t>
            </a:r>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sup+&lt;/sup</a:t>
            </a:r>
            <a:r>
              <a:rPr lang="en-US" b="0" dirty="0">
                <a:solidFill>
                  <a:srgbClr val="808080"/>
                </a:solidFill>
                <a:effectLst/>
                <a:latin typeface="Menlo" panose="020B0609030804020204" pitchFamily="49" charset="0"/>
              </a:rPr>
              <a:t>&gt;</a:t>
            </a:r>
            <a:r>
              <a:rPr lang="en-US" b="0" dirty="0">
                <a:solidFill>
                  <a:srgbClr val="569CD6"/>
                </a:solidFill>
                <a:effectLst/>
                <a:latin typeface="Menlo" panose="020B0609030804020204" pitchFamily="49" charset="0"/>
              </a:rPr>
              <a:t> CD8 T cells after ICB and new repertoire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569CD6"/>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569CD6"/>
                </a:solidFill>
                <a:effectLst/>
                <a:latin typeface="Menlo" panose="020B0609030804020204" pitchFamily="49" charset="0"/>
              </a:rPr>
              <a:t>Distinct cellular mechanisms underlie anti-CTLA-4 and anti-PD-1 checkpoint blockade</a:t>
            </a:r>
          </a:p>
          <a:p>
            <a:r>
              <a:rPr lang="en-US" b="0" dirty="0">
                <a:solidFill>
                  <a:srgbClr val="569CD6"/>
                </a:solidFill>
                <a:effectLst/>
                <a:latin typeface="Menlo" panose="020B0609030804020204" pitchFamily="49" charset="0"/>
              </a:rPr>
              <a:t>- PD-1 blockade predominantly induces expansion of specific tumor infiltrating exhausted-like CD8</a:t>
            </a:r>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sup</a:t>
            </a:r>
            <a:r>
              <a:rPr lang="en-US" b="0" dirty="0">
                <a:solidFill>
                  <a:srgbClr val="808080"/>
                </a:solidFill>
                <a:effectLst/>
                <a:latin typeface="Menlo" panose="020B0609030804020204" pitchFamily="49" charset="0"/>
              </a:rPr>
              <a:t>&gt;</a:t>
            </a:r>
            <a:r>
              <a:rPr lang="en-US" b="0" dirty="0">
                <a:solidFill>
                  <a:srgbClr val="569CD6"/>
                </a:solidFill>
                <a:effectLst/>
                <a:latin typeface="Menlo" panose="020B0609030804020204" pitchFamily="49" charset="0"/>
              </a:rPr>
              <a:t>+</a:t>
            </a:r>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sup</a:t>
            </a:r>
            <a:r>
              <a:rPr lang="en-US" b="0" dirty="0">
                <a:solidFill>
                  <a:srgbClr val="808080"/>
                </a:solidFill>
                <a:effectLst/>
                <a:latin typeface="Menlo" panose="020B0609030804020204" pitchFamily="49" charset="0"/>
              </a:rPr>
              <a:t>&gt;</a:t>
            </a:r>
            <a:r>
              <a:rPr lang="en-US" b="0" dirty="0">
                <a:solidFill>
                  <a:srgbClr val="569CD6"/>
                </a:solidFill>
                <a:effectLst/>
                <a:latin typeface="Menlo" panose="020B0609030804020204" pitchFamily="49" charset="0"/>
              </a:rPr>
              <a:t> T cell subsets</a:t>
            </a:r>
            <a:endParaRPr lang="en-US" b="0" dirty="0">
              <a:solidFill>
                <a:srgbClr val="CCCCCC"/>
              </a:solidFill>
              <a:effectLst/>
              <a:latin typeface="Menlo" panose="020B0609030804020204" pitchFamily="49" charset="0"/>
            </a:endParaRPr>
          </a:p>
          <a:p>
            <a:r>
              <a:rPr lang="en-US" b="0" dirty="0">
                <a:solidFill>
                  <a:srgbClr val="6796E6"/>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a:solidFill>
                  <a:srgbClr val="569CD6"/>
                </a:solidFill>
                <a:effectLst/>
                <a:latin typeface="Menlo" panose="020B0609030804020204" pitchFamily="49" charset="0"/>
              </a:rPr>
              <a:t>CTLA-4 blockade induces expansion of ICOS</a:t>
            </a:r>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sup</a:t>
            </a:r>
            <a:r>
              <a:rPr lang="en-US" b="0" dirty="0">
                <a:solidFill>
                  <a:srgbClr val="808080"/>
                </a:solidFill>
                <a:effectLst/>
                <a:latin typeface="Menlo" panose="020B0609030804020204" pitchFamily="49" charset="0"/>
              </a:rPr>
              <a:t>&gt;</a:t>
            </a:r>
            <a:r>
              <a:rPr lang="en-US" b="0" dirty="0">
                <a:solidFill>
                  <a:srgbClr val="569CD6"/>
                </a:solidFill>
                <a:effectLst/>
                <a:latin typeface="Menlo" panose="020B0609030804020204" pitchFamily="49" charset="0"/>
              </a:rPr>
              <a:t>+</a:t>
            </a:r>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sup</a:t>
            </a:r>
            <a:r>
              <a:rPr lang="en-US" b="0" dirty="0">
                <a:solidFill>
                  <a:srgbClr val="808080"/>
                </a:solidFill>
                <a:effectLst/>
                <a:latin typeface="Menlo" panose="020B0609030804020204" pitchFamily="49" charset="0"/>
              </a:rPr>
              <a:t>&gt;</a:t>
            </a:r>
            <a:r>
              <a:rPr lang="en-US" b="0" dirty="0">
                <a:solidFill>
                  <a:srgbClr val="569CD6"/>
                </a:solidFill>
                <a:effectLst/>
                <a:latin typeface="Menlo" panose="020B0609030804020204" pitchFamily="49" charset="0"/>
              </a:rPr>
              <a:t> Th1-like CD4</a:t>
            </a:r>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sup</a:t>
            </a:r>
            <a:r>
              <a:rPr lang="en-US" b="0" dirty="0">
                <a:solidFill>
                  <a:srgbClr val="808080"/>
                </a:solidFill>
                <a:effectLst/>
                <a:latin typeface="Menlo" panose="020B0609030804020204" pitchFamily="49" charset="0"/>
              </a:rPr>
              <a:t>&gt;</a:t>
            </a:r>
            <a:r>
              <a:rPr lang="en-US" b="0" dirty="0">
                <a:solidFill>
                  <a:srgbClr val="569CD6"/>
                </a:solidFill>
                <a:effectLst/>
                <a:latin typeface="Menlo" panose="020B0609030804020204" pitchFamily="49" charset="0"/>
              </a:rPr>
              <a:t>+</a:t>
            </a:r>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sup</a:t>
            </a:r>
            <a:r>
              <a:rPr lang="en-US" b="0" dirty="0">
                <a:solidFill>
                  <a:srgbClr val="808080"/>
                </a:solidFill>
                <a:effectLst/>
                <a:latin typeface="Menlo" panose="020B0609030804020204" pitchFamily="49" charset="0"/>
              </a:rPr>
              <a:t>&gt;</a:t>
            </a:r>
            <a:r>
              <a:rPr lang="en-US" b="0" dirty="0">
                <a:solidFill>
                  <a:srgbClr val="569CD6"/>
                </a:solidFill>
                <a:effectLst/>
                <a:latin typeface="Menlo" panose="020B0609030804020204" pitchFamily="49" charset="0"/>
              </a:rPr>
              <a:t> effector T cells, also engages specific subsets of exhausted-like CD8</a:t>
            </a:r>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sup</a:t>
            </a:r>
            <a:r>
              <a:rPr lang="en-US" b="0" dirty="0">
                <a:solidFill>
                  <a:srgbClr val="808080"/>
                </a:solidFill>
                <a:effectLst/>
                <a:latin typeface="Menlo" panose="020B0609030804020204" pitchFamily="49" charset="0"/>
              </a:rPr>
              <a:t>&gt;</a:t>
            </a:r>
            <a:r>
              <a:rPr lang="en-US" b="0" dirty="0">
                <a:solidFill>
                  <a:srgbClr val="569CD6"/>
                </a:solidFill>
                <a:effectLst/>
                <a:latin typeface="Menlo" panose="020B0609030804020204" pitchFamily="49" charset="0"/>
              </a:rPr>
              <a:t>+</a:t>
            </a:r>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sup</a:t>
            </a:r>
            <a:r>
              <a:rPr lang="en-US" b="0" dirty="0">
                <a:solidFill>
                  <a:srgbClr val="808080"/>
                </a:solidFill>
                <a:effectLst/>
                <a:latin typeface="Menlo" panose="020B0609030804020204" pitchFamily="49" charset="0"/>
              </a:rPr>
              <a:t>&gt;</a:t>
            </a:r>
            <a:r>
              <a:rPr lang="en-US" b="0" dirty="0">
                <a:solidFill>
                  <a:srgbClr val="569CD6"/>
                </a:solidFill>
                <a:effectLst/>
                <a:latin typeface="Menlo" panose="020B0609030804020204" pitchFamily="49" charset="0"/>
              </a:rPr>
              <a:t> T cells</a:t>
            </a:r>
          </a:p>
          <a:p>
            <a:endParaRPr lang="en-US" b="0" dirty="0">
              <a:solidFill>
                <a:srgbClr val="569CD6"/>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569CD6"/>
                </a:solidFill>
                <a:effectLst/>
                <a:latin typeface="Menlo" panose="020B0609030804020204" pitchFamily="49" charset="0"/>
              </a:rPr>
              <a:t>Immune-related adverse events in checkpoint blockade: observations from human tissue and therapeutic considerations</a:t>
            </a: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569CD6"/>
                </a:solidFill>
                <a:effectLst/>
                <a:latin typeface="Menlo" panose="020B0609030804020204" pitchFamily="49" charset="0"/>
              </a:rPr>
              <a:t>PD-1 blockade more CD8 effect, CD4 effect more for CTLA-4 blockade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569CD6"/>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Menlo" panose="020B0609030804020204" pitchFamily="49" charset="0"/>
              </a:rPr>
              <a:t>Mechanisms of immune-related adverse events during the treatment of cancer with immune checkpoint inhibitors</a:t>
            </a: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Menlo" panose="020B0609030804020204" pitchFamily="49" charset="0"/>
              </a:rPr>
              <a:t>anti-CTLA-4 and anti-PD-1/PD-L1 antibodies called "immune enhancers" and "immune normalizers" (normalizing T cell immunity in tumor microenvironment), respectively, consistent with PD-1 blockade having less </a:t>
            </a:r>
            <a:r>
              <a:rPr lang="en-US" b="1" dirty="0" err="1">
                <a:solidFill>
                  <a:srgbClr val="569CD6"/>
                </a:solidFill>
                <a:effectLst/>
                <a:latin typeface="Menlo" panose="020B0609030804020204" pitchFamily="49" charset="0"/>
              </a:rPr>
              <a:t>irAEs</a:t>
            </a: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Menlo" panose="020B0609030804020204" pitchFamily="49" charset="0"/>
              </a:rPr>
              <a:t>T cell repertoire diversity: friend or foe for protective antitumor response?</a:t>
            </a: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Menlo" panose="020B0609030804020204" pitchFamily="49" charset="0"/>
              </a:rPr>
              <a:t>high TCR diversity/richness/evenness (all same here, highly polyclonal synonyms) in blood </a:t>
            </a:r>
            <a:r>
              <a:rPr lang="en-US" b="1" dirty="0" err="1">
                <a:solidFill>
                  <a:srgbClr val="569CD6"/>
                </a:solidFill>
                <a:effectLst/>
                <a:latin typeface="Menlo" panose="020B0609030804020204" pitchFamily="49" charset="0"/>
              </a:rPr>
              <a:t>associted</a:t>
            </a:r>
            <a:r>
              <a:rPr lang="en-US" b="1" dirty="0">
                <a:solidFill>
                  <a:srgbClr val="569CD6"/>
                </a:solidFill>
                <a:effectLst/>
                <a:latin typeface="Menlo" panose="020B0609030804020204" pitchFamily="49" charset="0"/>
              </a:rPr>
              <a:t> with good ICB outcome</a:t>
            </a: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Menlo" panose="020B0609030804020204" pitchFamily="49" charset="0"/>
            </a:endParaRPr>
          </a:p>
          <a:p>
            <a:r>
              <a:rPr lang="en-US" b="1" dirty="0">
                <a:solidFill>
                  <a:srgbClr val="569CD6"/>
                </a:solidFill>
                <a:effectLst/>
                <a:latin typeface="Menlo" panose="020B0609030804020204" pitchFamily="49" charset="0"/>
              </a:rPr>
              <a:t>clonal replacement: recruitment of less dysfunctional peripheral T cell clonotypes to tumor that were not detectable in tumor prior to PD-1 blockade, i.e. from tumor draining lymph node, more important in ICI than previously thought**</a:t>
            </a:r>
            <a:endParaRPr lang="en-US" b="0" dirty="0">
              <a:solidFill>
                <a:srgbClr val="CCCCCC"/>
              </a:solidFill>
              <a:effectLst/>
              <a:latin typeface="Menlo" panose="020B0609030804020204" pitchFamily="49" charset="0"/>
            </a:endParaRPr>
          </a:p>
          <a:p>
            <a:r>
              <a:rPr lang="en-US" b="0" dirty="0">
                <a:solidFill>
                  <a:srgbClr val="6796E6"/>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1" dirty="0">
                <a:solidFill>
                  <a:srgbClr val="569CD6"/>
                </a:solidFill>
                <a:effectLst/>
                <a:latin typeface="Menlo" panose="020B0609030804020204" pitchFamily="49" charset="0"/>
              </a:rPr>
              <a:t>**clonal revival: replenishment of highly dysfunctional T cell clones in tumor with new, less dysfunctional T cells (perhaps from periphery, local expansion within tumor) that can be novel clonotypes (i.e. clonal replacement) or clonotypes pre-existing in tumor</a:t>
            </a:r>
          </a:p>
          <a:p>
            <a:endParaRPr lang="en-US" b="1" dirty="0">
              <a:solidFill>
                <a:srgbClr val="569CD6"/>
              </a:solidFill>
              <a:effectLst/>
              <a:latin typeface="Menlo" panose="020B0609030804020204" pitchFamily="49" charset="0"/>
            </a:endParaRPr>
          </a:p>
          <a:p>
            <a:endParaRPr lang="en-US" b="1" dirty="0">
              <a:solidFill>
                <a:srgbClr val="569CD6"/>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Menlo" panose="020B0609030804020204" pitchFamily="49" charset="0"/>
              </a:rPr>
              <a:t>tumor type matters for ICB response: melanoma/NSCLC have higher response rates, colon/endometrium cancers do not respond well to ICB (although those with high microsatellite instability and </a:t>
            </a:r>
            <a:r>
              <a:rPr lang="en-US" b="1" dirty="0" err="1">
                <a:solidFill>
                  <a:srgbClr val="569CD6"/>
                </a:solidFill>
                <a:effectLst/>
                <a:latin typeface="Menlo" panose="020B0609030804020204" pitchFamily="49" charset="0"/>
              </a:rPr>
              <a:t>MMRd</a:t>
            </a:r>
            <a:r>
              <a:rPr lang="en-US" b="1" dirty="0">
                <a:solidFill>
                  <a:srgbClr val="569CD6"/>
                </a:solidFill>
                <a:effectLst/>
                <a:latin typeface="Menlo" panose="020B0609030804020204" pitchFamily="49" charset="0"/>
              </a:rPr>
              <a:t> </a:t>
            </a:r>
            <a:r>
              <a:rPr lang="en-US" b="1" dirty="0" err="1">
                <a:solidFill>
                  <a:srgbClr val="569CD6"/>
                </a:solidFill>
                <a:effectLst/>
                <a:latin typeface="Menlo" panose="020B0609030804020204" pitchFamily="49" charset="0"/>
              </a:rPr>
              <a:t>repsond</a:t>
            </a:r>
            <a:r>
              <a:rPr lang="en-US" b="1" dirty="0">
                <a:solidFill>
                  <a:srgbClr val="569CD6"/>
                </a:solidFill>
                <a:effectLst/>
                <a:latin typeface="Menlo" panose="020B0609030804020204" pitchFamily="49" charset="0"/>
              </a:rPr>
              <a:t> well), tumor burden is a good predictor of ICB response (neoantigen generation to elicit antitumor immunity)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Menlo" panose="020B0609030804020204" pitchFamily="49" charset="0"/>
              </a:rPr>
              <a:t>ovarian cancers ICB resistant, not known why (perhaps TIM-3 checkpoint), despite tumor-infiltrating leukocytes present in most ovarian cancer patients (or perhaps these are bystanders reactive to viruses rather than tumor antigens)</a:t>
            </a: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Menlo" panose="020B0609030804020204" pitchFamily="49" charset="0"/>
            </a:endParaRPr>
          </a:p>
        </p:txBody>
      </p:sp>
      <p:sp>
        <p:nvSpPr>
          <p:cNvPr id="4" name="Slide Number Placeholder 3"/>
          <p:cNvSpPr>
            <a:spLocks noGrp="1"/>
          </p:cNvSpPr>
          <p:nvPr>
            <p:ph type="sldNum" sz="quarter" idx="5"/>
          </p:nvPr>
        </p:nvSpPr>
        <p:spPr/>
        <p:txBody>
          <a:bodyPr/>
          <a:lstStyle/>
          <a:p>
            <a:fld id="{061BAA8C-FDC6-D345-B4E0-3B02449209FB}" type="slidenum">
              <a:rPr lang="en-US" smtClean="0"/>
              <a:t>4</a:t>
            </a:fld>
            <a:endParaRPr lang="en-US"/>
          </a:p>
        </p:txBody>
      </p:sp>
    </p:spTree>
    <p:extLst>
      <p:ext uri="{BB962C8B-B14F-4D97-AF65-F5344CB8AC3E}">
        <p14:creationId xmlns:p14="http://schemas.microsoft.com/office/powerpoint/2010/main" val="1413577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a:solidFill>
                  <a:srgbClr val="212121"/>
                </a:solidFill>
                <a:effectLst/>
                <a:latin typeface="Cambria" panose="02040503050406030204" pitchFamily="18" charset="0"/>
              </a:rPr>
              <a:t>Autoimmune toxicity occurs in up to 60% of patients treated with immune checkpoint inhibitor (ICI) therapy</a:t>
            </a:r>
            <a:endParaRPr lang="en-US" b="0" dirty="0">
              <a:solidFill>
                <a:srgbClr val="CCCCCC"/>
              </a:solidFill>
              <a:effectLst/>
              <a:latin typeface="Menlo" panose="020B0609030804020204" pitchFamily="49" charset="0"/>
            </a:endParaRPr>
          </a:p>
        </p:txBody>
      </p:sp>
      <p:sp>
        <p:nvSpPr>
          <p:cNvPr id="4" name="Slide Number Placeholder 3"/>
          <p:cNvSpPr>
            <a:spLocks noGrp="1"/>
          </p:cNvSpPr>
          <p:nvPr>
            <p:ph type="sldNum" sz="quarter" idx="5"/>
          </p:nvPr>
        </p:nvSpPr>
        <p:spPr/>
        <p:txBody>
          <a:bodyPr/>
          <a:lstStyle/>
          <a:p>
            <a:fld id="{061BAA8C-FDC6-D345-B4E0-3B02449209FB}" type="slidenum">
              <a:rPr lang="en-US" smtClean="0"/>
              <a:t>5</a:t>
            </a:fld>
            <a:endParaRPr lang="en-US"/>
          </a:p>
        </p:txBody>
      </p:sp>
    </p:spTree>
    <p:extLst>
      <p:ext uri="{BB962C8B-B14F-4D97-AF65-F5344CB8AC3E}">
        <p14:creationId xmlns:p14="http://schemas.microsoft.com/office/powerpoint/2010/main" val="6608173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Menlo" panose="020B0609030804020204" pitchFamily="49" charset="0"/>
              </a:rPr>
              <a:t>Perhaps worth trying to make analogy between viral infections </a:t>
            </a:r>
            <a:r>
              <a:rPr lang="en-US" b="0" dirty="0" err="1">
                <a:solidFill>
                  <a:srgbClr val="CCCCCC"/>
                </a:solidFill>
                <a:effectLst/>
                <a:latin typeface="Menlo" panose="020B0609030804020204" pitchFamily="49" charset="0"/>
              </a:rPr>
              <a:t>preceeding</a:t>
            </a:r>
            <a:r>
              <a:rPr lang="en-US" b="0" dirty="0">
                <a:solidFill>
                  <a:srgbClr val="CCCCCC"/>
                </a:solidFill>
                <a:effectLst/>
                <a:latin typeface="Menlo" panose="020B0609030804020204" pitchFamily="49" charset="0"/>
              </a:rPr>
              <a:t> autoimmunity and tumor response </a:t>
            </a:r>
            <a:r>
              <a:rPr lang="en-US" b="0" dirty="0" err="1">
                <a:solidFill>
                  <a:srgbClr val="CCCCCC"/>
                </a:solidFill>
                <a:effectLst/>
                <a:latin typeface="Menlo" panose="020B0609030804020204" pitchFamily="49" charset="0"/>
              </a:rPr>
              <a:t>preceeding</a:t>
            </a:r>
            <a:r>
              <a:rPr lang="en-US" b="0" dirty="0">
                <a:solidFill>
                  <a:srgbClr val="CCCCCC"/>
                </a:solidFill>
                <a:effectLst/>
                <a:latin typeface="Menlo" panose="020B0609030804020204" pitchFamily="49" charset="0"/>
              </a:rPr>
              <a:t> </a:t>
            </a:r>
            <a:r>
              <a:rPr lang="en-US" b="0" dirty="0" err="1">
                <a:solidFill>
                  <a:srgbClr val="CCCCCC"/>
                </a:solidFill>
                <a:effectLst/>
                <a:latin typeface="Menlo" panose="020B0609030804020204" pitchFamily="49" charset="0"/>
              </a:rPr>
              <a:t>irAEs</a:t>
            </a:r>
            <a:r>
              <a:rPr lang="en-US" b="0" dirty="0">
                <a:solidFill>
                  <a:srgbClr val="CCCCCC"/>
                </a:solidFill>
                <a:effectLst/>
                <a:latin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Menlo" panose="020B0609030804020204" pitchFamily="49" charset="0"/>
              </a:rPr>
              <a:t>Immune-related adverse events in various organs caused by checkpoint inhibitors</a:t>
            </a: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solidFill>
                  <a:srgbClr val="569CD6"/>
                </a:solidFill>
                <a:effectLst/>
                <a:latin typeface="Menlo" panose="020B0609030804020204" pitchFamily="49" charset="0"/>
              </a:rPr>
              <a:t>irAEs</a:t>
            </a:r>
            <a:r>
              <a:rPr lang="en-US" b="1" dirty="0">
                <a:solidFill>
                  <a:srgbClr val="569CD6"/>
                </a:solidFill>
                <a:effectLst/>
                <a:latin typeface="Menlo" panose="020B0609030804020204" pitchFamily="49" charset="0"/>
              </a:rPr>
              <a:t> progress more rapidly than autoimmune conditions, also transient often with quick recovery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Menlo" panose="020B0609030804020204" pitchFamily="49" charset="0"/>
              </a:rPr>
              <a:t>CTLA-4 and PD-1 signaling converge on Akt, regulator of T cell activation</a:t>
            </a: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Menlo" panose="020B0609030804020204" pitchFamily="49" charset="0"/>
              </a:rPr>
              <a:t>CTLA-4 blockade induces more diversified T cells (including autoreactive ones), PD-1 blockade induce more clonal TCR repertoire and proliferation of </a:t>
            </a:r>
            <a:r>
              <a:rPr lang="en-US" b="1" dirty="0" err="1">
                <a:solidFill>
                  <a:srgbClr val="569CD6"/>
                </a:solidFill>
                <a:effectLst/>
                <a:latin typeface="Menlo" panose="020B0609030804020204" pitchFamily="49" charset="0"/>
              </a:rPr>
              <a:t>intratumoral</a:t>
            </a:r>
            <a:r>
              <a:rPr lang="en-US" b="1" dirty="0">
                <a:solidFill>
                  <a:srgbClr val="569CD6"/>
                </a:solidFill>
                <a:effectLst/>
                <a:latin typeface="Menlo" panose="020B0609030804020204" pitchFamily="49" charset="0"/>
              </a:rPr>
              <a:t> CD8</a:t>
            </a:r>
            <a:r>
              <a:rPr lang="en-US" b="1" dirty="0">
                <a:solidFill>
                  <a:srgbClr val="808080"/>
                </a:solidFill>
                <a:effectLst/>
                <a:latin typeface="Menlo" panose="020B0609030804020204" pitchFamily="49" charset="0"/>
              </a:rPr>
              <a:t>&lt;</a:t>
            </a:r>
            <a:r>
              <a:rPr lang="en-US" b="1" dirty="0">
                <a:solidFill>
                  <a:srgbClr val="569CD6"/>
                </a:solidFill>
                <a:effectLst/>
                <a:latin typeface="Menlo" panose="020B0609030804020204" pitchFamily="49" charset="0"/>
              </a:rPr>
              <a:t>sup</a:t>
            </a:r>
            <a:r>
              <a:rPr lang="en-US" b="1" dirty="0">
                <a:solidFill>
                  <a:srgbClr val="808080"/>
                </a:solidFill>
                <a:effectLst/>
                <a:latin typeface="Menlo" panose="020B0609030804020204" pitchFamily="49" charset="0"/>
              </a:rPr>
              <a:t>&gt;</a:t>
            </a:r>
            <a:r>
              <a:rPr lang="en-US" b="1" dirty="0">
                <a:solidFill>
                  <a:srgbClr val="569CD6"/>
                </a:solidFill>
                <a:effectLst/>
                <a:latin typeface="Menlo" panose="020B0609030804020204" pitchFamily="49" charset="0"/>
              </a:rPr>
              <a:t>+</a:t>
            </a:r>
            <a:r>
              <a:rPr lang="en-US" b="1" dirty="0">
                <a:solidFill>
                  <a:srgbClr val="808080"/>
                </a:solidFill>
                <a:effectLst/>
                <a:latin typeface="Menlo" panose="020B0609030804020204" pitchFamily="49" charset="0"/>
              </a:rPr>
              <a:t>&lt;/</a:t>
            </a:r>
            <a:r>
              <a:rPr lang="en-US" b="1" dirty="0">
                <a:solidFill>
                  <a:srgbClr val="569CD6"/>
                </a:solidFill>
                <a:effectLst/>
                <a:latin typeface="Menlo" panose="020B0609030804020204" pitchFamily="49" charset="0"/>
              </a:rPr>
              <a:t>sup</a:t>
            </a:r>
            <a:r>
              <a:rPr lang="en-US" b="1" dirty="0">
                <a:solidFill>
                  <a:srgbClr val="808080"/>
                </a:solidFill>
                <a:effectLst/>
                <a:latin typeface="Menlo" panose="020B0609030804020204" pitchFamily="49" charset="0"/>
              </a:rPr>
              <a:t>&gt;</a:t>
            </a:r>
            <a:r>
              <a:rPr lang="en-US" b="1" dirty="0">
                <a:solidFill>
                  <a:srgbClr val="569CD6"/>
                </a:solidFill>
                <a:effectLst/>
                <a:latin typeface="Menlo" panose="020B0609030804020204" pitchFamily="49" charset="0"/>
              </a:rPr>
              <a:t> T cells</a:t>
            </a: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Menlo" panose="020B0609030804020204" pitchFamily="49" charset="0"/>
              </a:rPr>
              <a:t>severe </a:t>
            </a:r>
            <a:r>
              <a:rPr lang="en-US" b="1" dirty="0" err="1">
                <a:solidFill>
                  <a:srgbClr val="569CD6"/>
                </a:solidFill>
                <a:effectLst/>
                <a:latin typeface="Menlo" panose="020B0609030804020204" pitchFamily="49" charset="0"/>
              </a:rPr>
              <a:t>irAEs</a:t>
            </a:r>
            <a:r>
              <a:rPr lang="en-US" b="1" dirty="0">
                <a:solidFill>
                  <a:srgbClr val="569CD6"/>
                </a:solidFill>
                <a:effectLst/>
                <a:latin typeface="Menlo" panose="020B0609030804020204" pitchFamily="49" charset="0"/>
              </a:rPr>
              <a:t> may represent a subclinical or latent autoimmune state that is unmasked upon ICI treatment</a:t>
            </a:r>
            <a:endParaRPr lang="en-US" b="0" dirty="0">
              <a:solidFill>
                <a:srgbClr val="CCCCCC"/>
              </a:solidFill>
              <a:effectLst/>
              <a:latin typeface="Menlo" panose="020B0609030804020204" pitchFamily="49" charset="0"/>
            </a:endParaRPr>
          </a:p>
        </p:txBody>
      </p:sp>
      <p:sp>
        <p:nvSpPr>
          <p:cNvPr id="4" name="Slide Number Placeholder 3"/>
          <p:cNvSpPr>
            <a:spLocks noGrp="1"/>
          </p:cNvSpPr>
          <p:nvPr>
            <p:ph type="sldNum" sz="quarter" idx="5"/>
          </p:nvPr>
        </p:nvSpPr>
        <p:spPr/>
        <p:txBody>
          <a:bodyPr/>
          <a:lstStyle/>
          <a:p>
            <a:fld id="{061BAA8C-FDC6-D345-B4E0-3B02449209FB}" type="slidenum">
              <a:rPr lang="en-US" smtClean="0"/>
              <a:t>6</a:t>
            </a:fld>
            <a:endParaRPr lang="en-US"/>
          </a:p>
        </p:txBody>
      </p:sp>
    </p:spTree>
    <p:extLst>
      <p:ext uri="{BB962C8B-B14F-4D97-AF65-F5344CB8AC3E}">
        <p14:creationId xmlns:p14="http://schemas.microsoft.com/office/powerpoint/2010/main" val="1558211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569CD6"/>
                </a:solidFill>
                <a:effectLst/>
                <a:latin typeface="Menlo" panose="020B0609030804020204" pitchFamily="49" charset="0"/>
              </a:rPr>
              <a:t>Biomarkers of checkpoint inhibitor induced immune-related adverse events - a comprehensive review: on treatment markers including clonal expansion of more T cell clones, more newly emerging T cell clones, decline in T cell clonality all very interestingly associated with more </a:t>
            </a:r>
            <a:r>
              <a:rPr lang="en-US" b="0" i="0" dirty="0" err="1">
                <a:solidFill>
                  <a:srgbClr val="569CD6"/>
                </a:solidFill>
                <a:effectLst/>
                <a:latin typeface="Menlo" panose="020B0609030804020204" pitchFamily="49" charset="0"/>
              </a:rPr>
              <a:t>irAEs</a:t>
            </a:r>
            <a:endParaRPr lang="en-US" b="0" i="0" dirty="0">
              <a:solidFill>
                <a:srgbClr val="569CD6"/>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569CD6"/>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569CD6"/>
                </a:solidFill>
                <a:effectLst/>
                <a:latin typeface="Menlo" panose="020B0609030804020204" pitchFamily="49" charset="0"/>
              </a:rPr>
              <a:t>External validation of biomarkers for immune-related adverse events after immune checkpoint inhibition</a:t>
            </a:r>
            <a:r>
              <a:rPr lang="en-US" b="0" i="0" dirty="0">
                <a:solidFill>
                  <a:srgbClr val="CCCCCC"/>
                </a:solidFill>
                <a:effectLst/>
                <a:latin typeface="Menlo" panose="020B0609030804020204" pitchFamily="49" charset="0"/>
              </a:rPr>
              <a:t>: </a:t>
            </a:r>
            <a:r>
              <a:rPr lang="en-US" b="0" i="0" dirty="0">
                <a:solidFill>
                  <a:srgbClr val="569CD6"/>
                </a:solidFill>
                <a:effectLst/>
                <a:latin typeface="Menlo" panose="020B0609030804020204" pitchFamily="49" charset="0"/>
              </a:rPr>
              <a:t>unable to reliably predict risk of </a:t>
            </a:r>
            <a:r>
              <a:rPr lang="en-US" b="0" i="0" dirty="0" err="1">
                <a:solidFill>
                  <a:srgbClr val="569CD6"/>
                </a:solidFill>
                <a:effectLst/>
                <a:latin typeface="Menlo" panose="020B0609030804020204" pitchFamily="49" charset="0"/>
              </a:rPr>
              <a:t>irAEs</a:t>
            </a:r>
            <a:r>
              <a:rPr lang="en-US" b="0" i="0" dirty="0">
                <a:solidFill>
                  <a:srgbClr val="569CD6"/>
                </a:solidFill>
                <a:effectLst/>
                <a:latin typeface="Menlo" panose="020B0609030804020204" pitchFamily="49" charset="0"/>
              </a:rPr>
              <a:t> in most cases from pre-therapy flow cytometry and clinical data</a:t>
            </a:r>
            <a:endParaRPr lang="en-US" b="0" i="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569CD6"/>
                </a:solidFill>
                <a:effectLst/>
                <a:latin typeface="Menlo" panose="020B0609030804020204" pitchFamily="49" charset="0"/>
              </a:rPr>
              <a:t>Germline variants associated with toxicity to immune checkpoint blockade</a:t>
            </a:r>
            <a:r>
              <a:rPr lang="en-US" b="0" i="0" dirty="0">
                <a:solidFill>
                  <a:srgbClr val="CCCCCC"/>
                </a:solidFill>
                <a:effectLst/>
                <a:latin typeface="Menlo" panose="020B0609030804020204" pitchFamily="49" charset="0"/>
              </a:rPr>
              <a:t>: IL7 cryptic exon, </a:t>
            </a:r>
            <a:r>
              <a:rPr lang="en-US" b="0" i="1" dirty="0">
                <a:solidFill>
                  <a:srgbClr val="569CD6"/>
                </a:solidFill>
                <a:effectLst/>
                <a:latin typeface="Menlo" panose="020B0609030804020204" pitchFamily="49" charset="0"/>
              </a:rPr>
              <a:t>IL7</a:t>
            </a:r>
            <a:r>
              <a:rPr lang="en-US" b="0" dirty="0">
                <a:solidFill>
                  <a:srgbClr val="569CD6"/>
                </a:solidFill>
                <a:effectLst/>
                <a:latin typeface="Menlo" panose="020B0609030804020204" pitchFamily="49" charset="0"/>
              </a:rPr>
              <a:t> supports aberrant immune activity in autoimmunity, limits organ toxicity during antiviral immune response, blocks PD-1 leading to T1D (blocking checkpoint when it would have prevented autoimmunity, so IL7 acts as a natural ICB and is therefore rationally associated with </a:t>
            </a:r>
            <a:r>
              <a:rPr lang="en-US" b="0" dirty="0" err="1">
                <a:solidFill>
                  <a:srgbClr val="569CD6"/>
                </a:solidFill>
                <a:effectLst/>
                <a:latin typeface="Menlo" panose="020B0609030804020204" pitchFamily="49" charset="0"/>
              </a:rPr>
              <a:t>irAEs</a:t>
            </a:r>
            <a:endParaRPr lang="en-US" b="0" dirty="0">
              <a:solidFill>
                <a:srgbClr val="569CD6"/>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Menlo" panose="020B0609030804020204" pitchFamily="49" charset="0"/>
              </a:rPr>
              <a:t>T cell characteristics associated with toxicity to immune checkpoint blockade in patients with melanoma</a:t>
            </a: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Menlo" panose="020B0609030804020204" pitchFamily="49" charset="0"/>
              </a:rPr>
              <a:t>activated CD4 effector memory T abundance and TCR diversity associated with </a:t>
            </a:r>
            <a:r>
              <a:rPr lang="en-US" b="1" dirty="0" err="1">
                <a:solidFill>
                  <a:srgbClr val="569CD6"/>
                </a:solidFill>
                <a:effectLst/>
                <a:latin typeface="Menlo" panose="020B0609030804020204" pitchFamily="49" charset="0"/>
              </a:rPr>
              <a:t>irAE</a:t>
            </a: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Menlo" panose="020B0609030804020204" pitchFamily="49" charset="0"/>
              </a:rPr>
              <a:t>in responsive patients peripheral compartment is a major source of T cells activated by ICB and majority of pre-existing </a:t>
            </a:r>
            <a:r>
              <a:rPr lang="en-US" b="1" dirty="0" err="1">
                <a:solidFill>
                  <a:srgbClr val="569CD6"/>
                </a:solidFill>
                <a:effectLst/>
                <a:latin typeface="Menlo" panose="020B0609030804020204" pitchFamily="49" charset="0"/>
              </a:rPr>
              <a:t>intratumoral</a:t>
            </a:r>
            <a:r>
              <a:rPr lang="en-US" b="1" dirty="0">
                <a:solidFill>
                  <a:srgbClr val="569CD6"/>
                </a:solidFill>
                <a:effectLst/>
                <a:latin typeface="Menlo" panose="020B0609030804020204" pitchFamily="49" charset="0"/>
              </a:rPr>
              <a:t> T cells are terminally exhausted and refractory to ICB</a:t>
            </a: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Menlo" panose="020B0609030804020204" pitchFamily="49" charset="0"/>
              </a:rPr>
              <a:t>some circulating PD-1</a:t>
            </a:r>
            <a:r>
              <a:rPr lang="en-US" b="1" dirty="0">
                <a:solidFill>
                  <a:srgbClr val="808080"/>
                </a:solidFill>
                <a:effectLst/>
                <a:latin typeface="Menlo" panose="020B0609030804020204" pitchFamily="49" charset="0"/>
              </a:rPr>
              <a:t>&lt;</a:t>
            </a:r>
            <a:r>
              <a:rPr lang="en-US" b="1" dirty="0">
                <a:solidFill>
                  <a:srgbClr val="569CD6"/>
                </a:solidFill>
                <a:effectLst/>
                <a:latin typeface="Menlo" panose="020B0609030804020204" pitchFamily="49" charset="0"/>
              </a:rPr>
              <a:t>sup</a:t>
            </a:r>
            <a:r>
              <a:rPr lang="en-US" b="1" dirty="0">
                <a:solidFill>
                  <a:srgbClr val="808080"/>
                </a:solidFill>
                <a:effectLst/>
                <a:latin typeface="Menlo" panose="020B0609030804020204" pitchFamily="49" charset="0"/>
              </a:rPr>
              <a:t>&gt;</a:t>
            </a:r>
            <a:r>
              <a:rPr lang="en-US" b="1" dirty="0">
                <a:solidFill>
                  <a:srgbClr val="569CD6"/>
                </a:solidFill>
                <a:effectLst/>
                <a:latin typeface="Menlo" panose="020B0609030804020204" pitchFamily="49" charset="0"/>
              </a:rPr>
              <a:t>+</a:t>
            </a:r>
            <a:r>
              <a:rPr lang="en-US" b="1" dirty="0">
                <a:solidFill>
                  <a:srgbClr val="808080"/>
                </a:solidFill>
                <a:effectLst/>
                <a:latin typeface="Menlo" panose="020B0609030804020204" pitchFamily="49" charset="0"/>
              </a:rPr>
              <a:t>&lt;/</a:t>
            </a:r>
            <a:r>
              <a:rPr lang="en-US" b="1" dirty="0">
                <a:solidFill>
                  <a:srgbClr val="569CD6"/>
                </a:solidFill>
                <a:effectLst/>
                <a:latin typeface="Menlo" panose="020B0609030804020204" pitchFamily="49" charset="0"/>
              </a:rPr>
              <a:t>sup</a:t>
            </a:r>
            <a:r>
              <a:rPr lang="en-US" b="1" dirty="0">
                <a:solidFill>
                  <a:srgbClr val="808080"/>
                </a:solidFill>
                <a:effectLst/>
                <a:latin typeface="Menlo" panose="020B0609030804020204" pitchFamily="49" charset="0"/>
              </a:rPr>
              <a:t>&gt;</a:t>
            </a:r>
            <a:r>
              <a:rPr lang="en-US" b="1" dirty="0">
                <a:solidFill>
                  <a:srgbClr val="569CD6"/>
                </a:solidFill>
                <a:effectLst/>
                <a:latin typeface="Menlo" panose="020B0609030804020204" pitchFamily="49" charset="0"/>
              </a:rPr>
              <a:t> CD8</a:t>
            </a:r>
            <a:r>
              <a:rPr lang="en-US" b="1" dirty="0">
                <a:solidFill>
                  <a:srgbClr val="808080"/>
                </a:solidFill>
                <a:effectLst/>
                <a:latin typeface="Menlo" panose="020B0609030804020204" pitchFamily="49" charset="0"/>
              </a:rPr>
              <a:t>&lt;</a:t>
            </a:r>
            <a:r>
              <a:rPr lang="en-US" b="1" dirty="0">
                <a:solidFill>
                  <a:srgbClr val="569CD6"/>
                </a:solidFill>
                <a:effectLst/>
                <a:latin typeface="Menlo" panose="020B0609030804020204" pitchFamily="49" charset="0"/>
              </a:rPr>
              <a:t>sup</a:t>
            </a:r>
            <a:r>
              <a:rPr lang="en-US" b="1" dirty="0">
                <a:solidFill>
                  <a:srgbClr val="808080"/>
                </a:solidFill>
                <a:effectLst/>
                <a:latin typeface="Menlo" panose="020B0609030804020204" pitchFamily="49" charset="0"/>
              </a:rPr>
              <a:t>&gt;</a:t>
            </a:r>
            <a:r>
              <a:rPr lang="en-US" b="1" dirty="0">
                <a:solidFill>
                  <a:srgbClr val="569CD6"/>
                </a:solidFill>
                <a:effectLst/>
                <a:latin typeface="Menlo" panose="020B0609030804020204" pitchFamily="49" charset="0"/>
              </a:rPr>
              <a:t>+</a:t>
            </a:r>
            <a:r>
              <a:rPr lang="en-US" b="1" dirty="0">
                <a:solidFill>
                  <a:srgbClr val="808080"/>
                </a:solidFill>
                <a:effectLst/>
                <a:latin typeface="Menlo" panose="020B0609030804020204" pitchFamily="49" charset="0"/>
              </a:rPr>
              <a:t>&lt;/</a:t>
            </a:r>
            <a:r>
              <a:rPr lang="en-US" b="1" dirty="0">
                <a:solidFill>
                  <a:srgbClr val="569CD6"/>
                </a:solidFill>
                <a:effectLst/>
                <a:latin typeface="Menlo" panose="020B0609030804020204" pitchFamily="49" charset="0"/>
              </a:rPr>
              <a:t>sup</a:t>
            </a:r>
            <a:r>
              <a:rPr lang="en-US" b="1" dirty="0">
                <a:solidFill>
                  <a:srgbClr val="808080"/>
                </a:solidFill>
                <a:effectLst/>
                <a:latin typeface="Menlo" panose="020B0609030804020204" pitchFamily="49" charset="0"/>
              </a:rPr>
              <a:t>&gt;</a:t>
            </a:r>
            <a:r>
              <a:rPr lang="en-US" b="1" dirty="0">
                <a:solidFill>
                  <a:srgbClr val="569CD6"/>
                </a:solidFill>
                <a:effectLst/>
                <a:latin typeface="Menlo" panose="020B0609030804020204" pitchFamily="49" charset="0"/>
              </a:rPr>
              <a:t> T cells share TCR sequences with T cells in TME, and this frequency predicts ICB response</a:t>
            </a: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Menlo" panose="020B0609030804020204" pitchFamily="49" charset="0"/>
              </a:rPr>
              <a:t>Checkpoint blockade-induced dermatitis and colitis are dominated by tissue-resident memory T cells and Th1/Tc1 cytokines</a:t>
            </a: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Menlo" panose="020B0609030804020204" pitchFamily="49" charset="0"/>
            </a:endParaRPr>
          </a:p>
          <a:p>
            <a:r>
              <a:rPr lang="en-US" b="1" dirty="0">
                <a:solidFill>
                  <a:srgbClr val="569CD6"/>
                </a:solidFill>
                <a:effectLst/>
                <a:latin typeface="Menlo" panose="020B0609030804020204" pitchFamily="49" charset="0"/>
              </a:rPr>
              <a:t>Single cell T cell landscape and T cell receptor repertoire profiling of AML in context of PD-1 blockade therapy</a:t>
            </a:r>
            <a:endParaRPr lang="en-US" b="0" dirty="0">
              <a:solidFill>
                <a:srgbClr val="CCCCCC"/>
              </a:solidFill>
              <a:effectLst/>
              <a:latin typeface="Menlo" panose="020B0609030804020204" pitchFamily="49" charset="0"/>
            </a:endParaRPr>
          </a:p>
          <a:p>
            <a:r>
              <a:rPr lang="en-US" b="0">
                <a:solidFill>
                  <a:srgbClr val="6796E6"/>
                </a:solidFill>
                <a:effectLst/>
                <a:latin typeface="Menlo" panose="020B0609030804020204" pitchFamily="49" charset="0"/>
              </a:rPr>
              <a:t>-</a:t>
            </a:r>
            <a:r>
              <a:rPr lang="en-US" b="0">
                <a:solidFill>
                  <a:srgbClr val="CCCCCC"/>
                </a:solidFill>
                <a:effectLst/>
                <a:latin typeface="Menlo" panose="020B0609030804020204" pitchFamily="49" charset="0"/>
              </a:rPr>
              <a:t> TCR repertoires expand in responders, contract in therapy resistant patients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Menlo" panose="020B0609030804020204" pitchFamily="49" charset="0"/>
            </a:endParaRPr>
          </a:p>
        </p:txBody>
      </p:sp>
      <p:sp>
        <p:nvSpPr>
          <p:cNvPr id="4" name="Slide Number Placeholder 3"/>
          <p:cNvSpPr>
            <a:spLocks noGrp="1"/>
          </p:cNvSpPr>
          <p:nvPr>
            <p:ph type="sldNum" sz="quarter" idx="5"/>
          </p:nvPr>
        </p:nvSpPr>
        <p:spPr/>
        <p:txBody>
          <a:bodyPr/>
          <a:lstStyle/>
          <a:p>
            <a:fld id="{061BAA8C-FDC6-D345-B4E0-3B02449209FB}" type="slidenum">
              <a:rPr lang="en-US" smtClean="0"/>
              <a:t>7</a:t>
            </a:fld>
            <a:endParaRPr lang="en-US"/>
          </a:p>
        </p:txBody>
      </p:sp>
    </p:spTree>
    <p:extLst>
      <p:ext uri="{BB962C8B-B14F-4D97-AF65-F5344CB8AC3E}">
        <p14:creationId xmlns:p14="http://schemas.microsoft.com/office/powerpoint/2010/main" val="2220225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Picture from </a:t>
            </a:r>
            <a:r>
              <a:rPr lang="en-US" b="0" i="0" u="none" strike="noStrike" dirty="0">
                <a:solidFill>
                  <a:srgbClr val="1F1F1F"/>
                </a:solidFill>
                <a:effectLst/>
                <a:latin typeface="ElsevierGulliver"/>
              </a:rPr>
              <a:t>Advanced materials for management of immune-related adverse events induced by immune checkpoint inhibitors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strike="noStrike" dirty="0">
              <a:solidFill>
                <a:srgbClr val="1F1F1F"/>
              </a:solidFill>
              <a:effectLst/>
              <a:latin typeface="ElsevierGulliv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a:effectLst/>
              </a:rPr>
              <a:t>We want to confirm that TCR expansion is directly related to </a:t>
            </a:r>
            <a:r>
              <a:rPr lang="en-US" b="0" i="0" u="none" strike="noStrike" dirty="0" err="1">
                <a:effectLst/>
              </a:rPr>
              <a:t>irAE</a:t>
            </a:r>
            <a:r>
              <a:rPr lang="en-US" b="0" i="0" u="none" strike="noStrike" dirty="0">
                <a:effectLst/>
              </a:rPr>
              <a:t> development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strike="noStrike" dirty="0">
              <a:solidFill>
                <a:srgbClr val="1F1F1F"/>
              </a:solidFill>
              <a:effectLst/>
              <a:latin typeface="ElsevierGullive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Menlo" panose="020B0609030804020204" pitchFamily="49" charset="0"/>
              </a:rPr>
              <a:t>estimate TCRs to be able to bind ~10</a:t>
            </a:r>
            <a:r>
              <a:rPr lang="en-US" b="0" dirty="0">
                <a:solidFill>
                  <a:srgbClr val="808080"/>
                </a:solidFill>
                <a:effectLst/>
                <a:latin typeface="Menlo" panose="020B0609030804020204" pitchFamily="49" charset="0"/>
              </a:rPr>
              <a:t>^5</a:t>
            </a:r>
            <a:r>
              <a:rPr lang="en-US" b="0" dirty="0">
                <a:solidFill>
                  <a:srgbClr val="CCCCCC"/>
                </a:solidFill>
                <a:effectLst/>
                <a:latin typeface="Menlo" panose="020B0609030804020204" pitchFamily="49" charset="0"/>
              </a:rPr>
              <a:t> to 10</a:t>
            </a:r>
            <a:r>
              <a:rPr lang="en-US" b="0" dirty="0">
                <a:solidFill>
                  <a:srgbClr val="569CD6"/>
                </a:solidFill>
                <a:effectLst/>
                <a:latin typeface="Menlo" panose="020B0609030804020204" pitchFamily="49" charset="0"/>
              </a:rPr>
              <a:t>^6</a:t>
            </a:r>
            <a:r>
              <a:rPr lang="en-US" b="0" dirty="0">
                <a:solidFill>
                  <a:srgbClr val="CCCCCC"/>
                </a:solidFill>
                <a:effectLst/>
                <a:latin typeface="Menlo" panose="020B0609030804020204" pitchFamily="49" charset="0"/>
              </a:rPr>
              <a:t> peptides (</a:t>
            </a:r>
            <a:r>
              <a:rPr lang="en-US" b="0" dirty="0">
                <a:solidFill>
                  <a:srgbClr val="569CD6"/>
                </a:solidFill>
                <a:effectLst/>
                <a:latin typeface="Menlo" panose="020B0609030804020204" pitchFamily="49" charset="0"/>
              </a:rPr>
              <a:t>Amino acid similarity accounts for T cell </a:t>
            </a:r>
            <a:r>
              <a:rPr lang="en-US" b="0" dirty="0" err="1">
                <a:solidFill>
                  <a:srgbClr val="569CD6"/>
                </a:solidFill>
                <a:effectLst/>
                <a:latin typeface="Menlo" panose="020B0609030804020204" pitchFamily="49" charset="0"/>
              </a:rPr>
              <a:t>crossreactivity</a:t>
            </a:r>
            <a:r>
              <a:rPr lang="en-US" b="0" dirty="0">
                <a:solidFill>
                  <a:srgbClr val="569CD6"/>
                </a:solidFill>
                <a:effectLst/>
                <a:latin typeface="Menlo" panose="020B0609030804020204" pitchFamily="49" charset="0"/>
              </a:rPr>
              <a:t> and for "holes" in the T cell repertoire</a:t>
            </a:r>
            <a:r>
              <a:rPr lang="en-US" b="0" dirty="0">
                <a:solidFill>
                  <a:srgbClr val="CCCCCC"/>
                </a:solidFill>
                <a:effectLst/>
                <a:latin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Menlo" panose="020B0609030804020204" pitchFamily="49" charset="0"/>
              </a:rPr>
              <a:t>TCR conceivably could recognize ~ 1 million peptides, </a:t>
            </a:r>
            <a:r>
              <a:rPr lang="en-US" b="1" dirty="0" err="1">
                <a:solidFill>
                  <a:srgbClr val="569CD6"/>
                </a:solidFill>
                <a:effectLst/>
                <a:latin typeface="Menlo" panose="020B0609030804020204" pitchFamily="49" charset="0"/>
              </a:rPr>
              <a:t>crossreactive</a:t>
            </a:r>
            <a:r>
              <a:rPr lang="en-US" b="1" dirty="0">
                <a:solidFill>
                  <a:srgbClr val="569CD6"/>
                </a:solidFill>
                <a:effectLst/>
                <a:latin typeface="Menlo" panose="020B0609030804020204" pitchFamily="49" charset="0"/>
              </a:rPr>
              <a:t> peptides likely often better agonists than original one that activated T cell, but few (~1%) of peptides are actually presented on MHC, so probably </a:t>
            </a:r>
            <a:r>
              <a:rPr lang="en-US" b="1" dirty="0" err="1">
                <a:solidFill>
                  <a:srgbClr val="569CD6"/>
                </a:solidFill>
                <a:effectLst/>
                <a:latin typeface="Menlo" panose="020B0609030804020204" pitchFamily="49" charset="0"/>
              </a:rPr>
              <a:t>crossreactivity</a:t>
            </a:r>
            <a:r>
              <a:rPr lang="en-US" b="1" dirty="0">
                <a:solidFill>
                  <a:srgbClr val="569CD6"/>
                </a:solidFill>
                <a:effectLst/>
                <a:latin typeface="Menlo" panose="020B0609030804020204" pitchFamily="49" charset="0"/>
              </a:rPr>
              <a:t> estimate closer to 1 in ~10,000**</a:t>
            </a: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569CD6"/>
                </a:solidFill>
                <a:effectLst/>
                <a:latin typeface="Menlo" panose="020B0609030804020204" pitchFamily="49" charset="0"/>
              </a:rPr>
              <a:t>Association of checkpoint inhibitor-induced toxic effects with shared cancer and tissue antigens in non-small cell lung cancer: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solidFill>
                  <a:srgbClr val="569CD6"/>
                </a:solidFill>
                <a:effectLst/>
                <a:latin typeface="Menlo" panose="020B0609030804020204" pitchFamily="49" charset="0"/>
              </a:rPr>
              <a:t>irAEs</a:t>
            </a:r>
            <a:r>
              <a:rPr lang="en-US" b="0" dirty="0">
                <a:solidFill>
                  <a:srgbClr val="569CD6"/>
                </a:solidFill>
                <a:effectLst/>
                <a:latin typeface="Menlo" panose="020B0609030804020204" pitchFamily="49" charset="0"/>
              </a:rPr>
              <a:t> associated with response to therapy (also can cite Association of vitiligo with tumor response in patients with metastatic melanoma treated with pembrolizumab</a:t>
            </a:r>
            <a:r>
              <a:rPr lang="en-US" b="0" dirty="0">
                <a:solidFill>
                  <a:srgbClr val="CCCCCC"/>
                </a:solidFill>
                <a:effectLst/>
                <a:latin typeface="Menlo" panose="020B0609030804020204" pitchFamily="49" charset="0"/>
              </a:rPr>
              <a:t>), also </a:t>
            </a:r>
            <a:r>
              <a:rPr lang="en-US" b="1" dirty="0">
                <a:solidFill>
                  <a:srgbClr val="569CD6"/>
                </a:solidFill>
                <a:effectLst/>
                <a:latin typeface="Menlo" panose="020B0609030804020204" pitchFamily="49" charset="0"/>
              </a:rPr>
              <a:t>Nivolumab in resected and unresectable metastatic melanoma: characteristics of immune-related adverse events and association with outcomes</a:t>
            </a:r>
            <a:endParaRPr lang="en-US" b="0" dirty="0">
              <a:solidFill>
                <a:srgbClr val="569CD6"/>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569CD6"/>
                </a:solidFill>
                <a:effectLst/>
                <a:latin typeface="Menlo" panose="020B0609030804020204" pitchFamily="49" charset="0"/>
              </a:rPr>
              <a:t>seems like most similar self tissue to tumor has highest chance of </a:t>
            </a:r>
            <a:r>
              <a:rPr lang="en-US" b="0" dirty="0" err="1">
                <a:solidFill>
                  <a:srgbClr val="569CD6"/>
                </a:solidFill>
                <a:effectLst/>
                <a:latin typeface="Menlo" panose="020B0609030804020204" pitchFamily="49" charset="0"/>
              </a:rPr>
              <a:t>irAE</a:t>
            </a:r>
            <a:r>
              <a:rPr lang="en-US" b="0" dirty="0">
                <a:solidFill>
                  <a:srgbClr val="569CD6"/>
                </a:solidFill>
                <a:effectLst/>
                <a:latin typeface="Menlo" panose="020B0609030804020204" pitchFamily="49" charset="0"/>
              </a:rPr>
              <a:t>, skin second most similar to NSCLC after lung and had second highest proportion of </a:t>
            </a:r>
            <a:r>
              <a:rPr lang="en-US" b="0" dirty="0" err="1">
                <a:solidFill>
                  <a:srgbClr val="569CD6"/>
                </a:solidFill>
                <a:effectLst/>
                <a:latin typeface="Menlo" panose="020B0609030804020204" pitchFamily="49" charset="0"/>
              </a:rPr>
              <a:t>irAEs</a:t>
            </a:r>
            <a:r>
              <a:rPr lang="en-US" b="0" dirty="0">
                <a:solidFill>
                  <a:srgbClr val="569CD6"/>
                </a:solidFill>
                <a:effectLst/>
                <a:latin typeface="Menlo" panose="020B0609030804020204" pitchFamily="49" charset="0"/>
              </a:rPr>
              <a:t> (can also cite Autoreactive </a:t>
            </a:r>
            <a:r>
              <a:rPr lang="en-US" b="0" dirty="0" err="1">
                <a:solidFill>
                  <a:srgbClr val="569CD6"/>
                </a:solidFill>
                <a:effectLst/>
                <a:latin typeface="Menlo" panose="020B0609030804020204" pitchFamily="49" charset="0"/>
              </a:rPr>
              <a:t>napsin</a:t>
            </a:r>
            <a:r>
              <a:rPr lang="en-US" b="0" dirty="0">
                <a:solidFill>
                  <a:srgbClr val="569CD6"/>
                </a:solidFill>
                <a:effectLst/>
                <a:latin typeface="Menlo" panose="020B0609030804020204" pitchFamily="49" charset="0"/>
              </a:rPr>
              <a:t> A-specific T cells are enriched in lung tumors and inflammatory lung lesions during immune checkpoint blockade</a:t>
            </a:r>
            <a:r>
              <a:rPr lang="en-US" b="0" dirty="0">
                <a:solidFill>
                  <a:srgbClr val="CCCCCC"/>
                </a:solidFill>
                <a:effectLst/>
                <a:latin typeface="Menlo" panose="020B0609030804020204" pitchFamily="49" charset="0"/>
              </a:rPr>
              <a:t>)</a:t>
            </a:r>
          </a:p>
          <a:p>
            <a:r>
              <a:rPr lang="en-US" b="0" dirty="0">
                <a:solidFill>
                  <a:srgbClr val="569CD6"/>
                </a:solidFill>
                <a:effectLst/>
                <a:latin typeface="Menlo" panose="020B0609030804020204" pitchFamily="49" charset="0"/>
              </a:rPr>
              <a:t>see dense infiltration of T cells in sites of </a:t>
            </a:r>
            <a:r>
              <a:rPr lang="en-US" b="0" dirty="0" err="1">
                <a:solidFill>
                  <a:srgbClr val="569CD6"/>
                </a:solidFill>
                <a:effectLst/>
                <a:latin typeface="Menlo" panose="020B0609030804020204" pitchFamily="49" charset="0"/>
              </a:rPr>
              <a:t>irAEs</a:t>
            </a:r>
            <a:endParaRPr lang="en-US" b="0" dirty="0">
              <a:solidFill>
                <a:srgbClr val="CCCCCC"/>
              </a:solidFill>
              <a:effectLst/>
              <a:latin typeface="Menlo" panose="020B0609030804020204" pitchFamily="49" charset="0"/>
            </a:endParaRPr>
          </a:p>
          <a:p>
            <a:r>
              <a:rPr lang="en-US" b="0" dirty="0">
                <a:solidFill>
                  <a:srgbClr val="569CD6"/>
                </a:solidFill>
                <a:effectLst/>
                <a:latin typeface="Menlo" panose="020B0609030804020204" pitchFamily="49" charset="0"/>
              </a:rPr>
              <a:t>same T cell clonotypes infiltrated both lung tumor and autoimmune skin lesions</a:t>
            </a:r>
          </a:p>
          <a:p>
            <a:endParaRPr lang="en-US" b="0" dirty="0">
              <a:solidFill>
                <a:srgbClr val="569CD6"/>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569CD6"/>
                </a:solidFill>
                <a:effectLst/>
                <a:latin typeface="Menlo" panose="020B0609030804020204" pitchFamily="49" charset="0"/>
              </a:rPr>
              <a:t>Speculation for what </a:t>
            </a:r>
            <a:r>
              <a:rPr lang="en-US" b="0" dirty="0" err="1">
                <a:solidFill>
                  <a:srgbClr val="569CD6"/>
                </a:solidFill>
                <a:effectLst/>
                <a:latin typeface="Menlo" panose="020B0609030804020204" pitchFamily="49" charset="0"/>
              </a:rPr>
              <a:t>crossreactive</a:t>
            </a:r>
            <a:r>
              <a:rPr lang="en-US" b="0" dirty="0">
                <a:solidFill>
                  <a:srgbClr val="569CD6"/>
                </a:solidFill>
                <a:effectLst/>
                <a:latin typeface="Menlo" panose="020B0609030804020204" pitchFamily="49" charset="0"/>
              </a:rPr>
              <a:t> T cells are actually targeting, perhaps T cells targeting cancer neoantigens cross-react with WT version of protein in healthy tissue (Autoreactive </a:t>
            </a:r>
            <a:r>
              <a:rPr lang="en-US" b="0" dirty="0" err="1">
                <a:solidFill>
                  <a:srgbClr val="569CD6"/>
                </a:solidFill>
                <a:effectLst/>
                <a:latin typeface="Menlo" panose="020B0609030804020204" pitchFamily="49" charset="0"/>
              </a:rPr>
              <a:t>napsin</a:t>
            </a:r>
            <a:r>
              <a:rPr lang="en-US" b="0" dirty="0">
                <a:solidFill>
                  <a:srgbClr val="569CD6"/>
                </a:solidFill>
                <a:effectLst/>
                <a:latin typeface="Menlo" panose="020B0609030804020204" pitchFamily="49" charset="0"/>
              </a:rPr>
              <a:t> A-specific T cells are enriched in lung tumors and inflammatory lung lesions during immune checkpoint blockade</a:t>
            </a:r>
            <a:r>
              <a:rPr lang="en-US" b="0" dirty="0">
                <a:solidFill>
                  <a:srgbClr val="CCCCCC"/>
                </a:solidFill>
                <a:effectLst/>
                <a:latin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CCCCCC"/>
                </a:solidFill>
                <a:effectLst/>
                <a:latin typeface="Menlo" panose="020B0609030804020204" pitchFamily="49" charset="0"/>
              </a:rPr>
              <a:t>What makes TCRs </a:t>
            </a:r>
            <a:r>
              <a:rPr lang="en-US" b="0" dirty="0" err="1">
                <a:solidFill>
                  <a:srgbClr val="CCCCCC"/>
                </a:solidFill>
                <a:effectLst/>
                <a:latin typeface="Menlo" panose="020B0609030804020204" pitchFamily="49" charset="0"/>
              </a:rPr>
              <a:t>crossreactive</a:t>
            </a:r>
            <a:r>
              <a:rPr lang="en-US" b="0" dirty="0">
                <a:solidFill>
                  <a:srgbClr val="CCCCCC"/>
                </a:solidFill>
                <a:effectLst/>
                <a:latin typeface="Menlo" panose="020B0609030804020204" pitchFamily="49" charset="0"/>
              </a:rPr>
              <a:t>? </a:t>
            </a:r>
            <a:r>
              <a:rPr lang="en-US" b="0" dirty="0">
                <a:solidFill>
                  <a:srgbClr val="569CD6"/>
                </a:solidFill>
                <a:effectLst/>
                <a:latin typeface="Menlo" panose="020B0609030804020204" pitchFamily="49" charset="0"/>
              </a:rPr>
              <a:t>cross-reactivity need not result from sequence similarity (3D structural similarity more important than 1D sequence similarity (Peter’s paper: Autoreactive T cell receptors with shared germline-like </a:t>
            </a:r>
            <a:r>
              <a:rPr lang="el-GR" b="0" dirty="0">
                <a:solidFill>
                  <a:srgbClr val="569CD6"/>
                </a:solidFill>
                <a:effectLst/>
                <a:latin typeface="Menlo" panose="020B0609030804020204" pitchFamily="49" charset="0"/>
              </a:rPr>
              <a:t>α </a:t>
            </a:r>
            <a:r>
              <a:rPr lang="en-US" b="0" dirty="0">
                <a:solidFill>
                  <a:srgbClr val="569CD6"/>
                </a:solidFill>
                <a:effectLst/>
                <a:latin typeface="Menlo" panose="020B0609030804020204" pitchFamily="49" charset="0"/>
              </a:rPr>
              <a:t>chains in type 1 diabetes</a:t>
            </a:r>
            <a:r>
              <a:rPr lang="en-US" b="0" dirty="0">
                <a:solidFill>
                  <a:srgbClr val="CCCCCC"/>
                </a:solidFill>
                <a:effectLst/>
                <a:latin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Menlo" panose="020B0609030804020204" pitchFamily="49" charset="0"/>
            </a:endParaRPr>
          </a:p>
          <a:p>
            <a:r>
              <a:rPr lang="en-US" b="0" dirty="0">
                <a:solidFill>
                  <a:srgbClr val="569CD6"/>
                </a:solidFill>
                <a:effectLst/>
                <a:latin typeface="Menlo" panose="020B0609030804020204" pitchFamily="49" charset="0"/>
              </a:rPr>
              <a:t>Characterization of anti-cancer immune response associated with immune-related adverse events in patients with kidney cancer</a:t>
            </a:r>
            <a:endParaRPr lang="en-US" b="0" dirty="0">
              <a:solidFill>
                <a:srgbClr val="CCCCCC"/>
              </a:solidFill>
              <a:effectLst/>
              <a:latin typeface="Menlo" panose="020B0609030804020204" pitchFamily="49" charset="0"/>
            </a:endParaRPr>
          </a:p>
          <a:p>
            <a:r>
              <a:rPr lang="en-US" b="0" dirty="0">
                <a:solidFill>
                  <a:srgbClr val="6796E6"/>
                </a:solidFill>
                <a:effectLst/>
                <a:latin typeface="Menlo" panose="020B0609030804020204" pitchFamily="49" charset="0"/>
              </a:rPr>
              <a:t>-</a:t>
            </a:r>
            <a:r>
              <a:rPr lang="en-US" b="0" dirty="0">
                <a:solidFill>
                  <a:srgbClr val="CCCCCC"/>
                </a:solidFill>
                <a:effectLst/>
                <a:latin typeface="Menlo" panose="020B0609030804020204" pitchFamily="49" charset="0"/>
              </a:rPr>
              <a:t> more </a:t>
            </a:r>
            <a:r>
              <a:rPr lang="en-US" b="0" dirty="0" err="1">
                <a:solidFill>
                  <a:srgbClr val="CCCCCC"/>
                </a:solidFill>
                <a:effectLst/>
                <a:latin typeface="Menlo" panose="020B0609030804020204" pitchFamily="49" charset="0"/>
              </a:rPr>
              <a:t>irAEs</a:t>
            </a:r>
            <a:r>
              <a:rPr lang="en-US" b="0" dirty="0">
                <a:solidFill>
                  <a:srgbClr val="CCCCCC"/>
                </a:solidFill>
                <a:effectLst/>
                <a:latin typeface="Menlo" panose="020B0609030804020204" pitchFamily="49" charset="0"/>
              </a:rPr>
              <a:t> in ICB responders, not a new finding</a:t>
            </a:r>
          </a:p>
          <a:p>
            <a:r>
              <a:rPr lang="en-US" b="0" dirty="0">
                <a:solidFill>
                  <a:srgbClr val="6796E6"/>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err="1">
                <a:solidFill>
                  <a:srgbClr val="569CD6"/>
                </a:solidFill>
                <a:effectLst/>
                <a:latin typeface="Menlo" panose="020B0609030804020204" pitchFamily="49" charset="0"/>
              </a:rPr>
              <a:t>irAE</a:t>
            </a:r>
            <a:r>
              <a:rPr lang="en-US" b="0" dirty="0">
                <a:solidFill>
                  <a:srgbClr val="569CD6"/>
                </a:solidFill>
                <a:effectLst/>
                <a:latin typeface="Menlo" panose="020B0609030804020204" pitchFamily="49" charset="0"/>
              </a:rPr>
              <a:t> patients had more peripheral T cell clones shared with TILs</a:t>
            </a:r>
            <a:endParaRPr lang="en-US" b="0" dirty="0">
              <a:solidFill>
                <a:srgbClr val="CCCCCC"/>
              </a:solidFill>
              <a:effectLst/>
              <a:latin typeface="Menlo" panose="020B0609030804020204" pitchFamily="49" charset="0"/>
            </a:endParaRPr>
          </a:p>
          <a:p>
            <a:r>
              <a:rPr lang="en-US" b="0" dirty="0">
                <a:solidFill>
                  <a:srgbClr val="6796E6"/>
                </a:solidFill>
                <a:effectLst/>
                <a:latin typeface="Menlo" panose="020B0609030804020204" pitchFamily="49" charset="0"/>
              </a:rPr>
              <a:t>-</a:t>
            </a:r>
            <a:r>
              <a:rPr lang="en-US" b="0" dirty="0">
                <a:solidFill>
                  <a:srgbClr val="CCCCCC"/>
                </a:solidFill>
                <a:effectLst/>
                <a:latin typeface="Menlo" panose="020B0609030804020204" pitchFamily="49" charset="0"/>
              </a:rPr>
              <a:t> </a:t>
            </a:r>
            <a:r>
              <a:rPr lang="en-US" b="0" dirty="0">
                <a:solidFill>
                  <a:srgbClr val="569CD6"/>
                </a:solidFill>
                <a:effectLst/>
                <a:latin typeface="Menlo" panose="020B0609030804020204" pitchFamily="49" charset="0"/>
              </a:rPr>
              <a:t>some </a:t>
            </a:r>
            <a:r>
              <a:rPr lang="en-US" b="0" dirty="0" err="1">
                <a:solidFill>
                  <a:srgbClr val="569CD6"/>
                </a:solidFill>
                <a:effectLst/>
                <a:latin typeface="Menlo" panose="020B0609030804020204" pitchFamily="49" charset="0"/>
              </a:rPr>
              <a:t>irAE</a:t>
            </a:r>
            <a:r>
              <a:rPr lang="en-US" b="0" dirty="0">
                <a:solidFill>
                  <a:srgbClr val="569CD6"/>
                </a:solidFill>
                <a:effectLst/>
                <a:latin typeface="Menlo" panose="020B0609030804020204" pitchFamily="49" charset="0"/>
              </a:rPr>
              <a:t>-provoked T cell clones circulate systemically and attack tumor cells leading to ICB response in </a:t>
            </a:r>
            <a:r>
              <a:rPr lang="en-US" b="0" dirty="0" err="1">
                <a:solidFill>
                  <a:srgbClr val="569CD6"/>
                </a:solidFill>
                <a:effectLst/>
                <a:latin typeface="Menlo" panose="020B0609030804020204" pitchFamily="49" charset="0"/>
              </a:rPr>
              <a:t>irAE</a:t>
            </a:r>
            <a:r>
              <a:rPr lang="en-US" b="0" dirty="0">
                <a:solidFill>
                  <a:srgbClr val="569CD6"/>
                </a:solidFill>
                <a:effectLst/>
                <a:latin typeface="Menlo" panose="020B0609030804020204" pitchFamily="49" charset="0"/>
              </a:rPr>
              <a:t> patients or vice a versa some tumor-provoked T cell clones circulate systemically and attack self leading to </a:t>
            </a:r>
            <a:r>
              <a:rPr lang="en-US" b="0" dirty="0" err="1">
                <a:solidFill>
                  <a:srgbClr val="569CD6"/>
                </a:solidFill>
                <a:effectLst/>
                <a:latin typeface="Menlo" panose="020B0609030804020204" pitchFamily="49" charset="0"/>
              </a:rPr>
              <a:t>irAEs</a:t>
            </a:r>
            <a:r>
              <a:rPr lang="en-US" b="0" dirty="0">
                <a:solidFill>
                  <a:srgbClr val="569CD6"/>
                </a:solidFill>
                <a:effectLst/>
                <a:latin typeface="Menlo" panose="020B0609030804020204" pitchFamily="49" charset="0"/>
              </a:rPr>
              <a:t>? not sure how they differentiate between the two</a:t>
            </a:r>
          </a:p>
          <a:p>
            <a:endParaRPr lang="en-US" b="0" dirty="0">
              <a:solidFill>
                <a:srgbClr val="569CD6"/>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569CD6"/>
                </a:solidFill>
                <a:effectLst/>
                <a:latin typeface="Menlo" panose="020B0609030804020204" pitchFamily="49" charset="0"/>
              </a:rPr>
              <a:t>Clonal expansion of CD8 T cells in the systemic circulation precedes development of ipilimumab-induced toxicities</a:t>
            </a:r>
            <a:r>
              <a:rPr lang="en-US" b="0" dirty="0">
                <a:solidFill>
                  <a:srgbClr val="CCCCCC"/>
                </a:solidFill>
                <a:effectLst/>
                <a:latin typeface="Menlo" panose="020B0609030804020204" pitchFamily="49" charset="0"/>
              </a:rPr>
              <a:t>: </a:t>
            </a:r>
            <a:r>
              <a:rPr lang="en-US" b="0" dirty="0">
                <a:solidFill>
                  <a:srgbClr val="569CD6"/>
                </a:solidFill>
                <a:effectLst/>
                <a:latin typeface="Menlo" panose="020B0609030804020204" pitchFamily="49" charset="0"/>
              </a:rPr>
              <a:t>CD8 T cell clonal expansion was greater in patients developing severe </a:t>
            </a:r>
            <a:r>
              <a:rPr lang="en-US" b="0" dirty="0" err="1">
                <a:solidFill>
                  <a:srgbClr val="569CD6"/>
                </a:solidFill>
                <a:effectLst/>
                <a:latin typeface="Menlo" panose="020B0609030804020204" pitchFamily="49" charset="0"/>
              </a:rPr>
              <a:t>irAEs</a:t>
            </a:r>
            <a:endParaRPr lang="en-US" b="0" dirty="0">
              <a:solidFill>
                <a:srgbClr val="569CD6"/>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569CD6"/>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569CD6"/>
                </a:solidFill>
                <a:effectLst/>
                <a:latin typeface="Menlo" panose="020B0609030804020204" pitchFamily="49" charset="0"/>
              </a:rPr>
              <a:t>Effective use of latent semantic indexing and computational linguistics in biological and biomedical applications</a:t>
            </a:r>
            <a:r>
              <a:rPr lang="en-US" b="0" dirty="0">
                <a:solidFill>
                  <a:srgbClr val="CCCCCC"/>
                </a:solidFill>
                <a:effectLst/>
                <a:latin typeface="Menlo" panose="020B0609030804020204" pitchFamily="49" charset="0"/>
              </a:rPr>
              <a:t>: </a:t>
            </a:r>
            <a:r>
              <a:rPr lang="en-US" b="0" dirty="0">
                <a:solidFill>
                  <a:srgbClr val="569CD6"/>
                </a:solidFill>
                <a:effectLst/>
                <a:latin typeface="Menlo" panose="020B0609030804020204" pitchFamily="49" charset="0"/>
              </a:rPr>
              <a:t>HLA-B57 restricted T cells are more </a:t>
            </a:r>
            <a:r>
              <a:rPr lang="en-US" b="0" dirty="0" err="1">
                <a:solidFill>
                  <a:srgbClr val="569CD6"/>
                </a:solidFill>
                <a:effectLst/>
                <a:latin typeface="Menlo" panose="020B0609030804020204" pitchFamily="49" charset="0"/>
              </a:rPr>
              <a:t>crossreactive</a:t>
            </a:r>
            <a:r>
              <a:rPr lang="en-US" b="0" dirty="0">
                <a:solidFill>
                  <a:srgbClr val="569CD6"/>
                </a:solidFill>
                <a:effectLst/>
                <a:latin typeface="Menlo" panose="020B0609030804020204" pitchFamily="49" charset="0"/>
              </a:rPr>
              <a:t> to mutants of target epitopes, this HLA allele also associated with autoimmunity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569CD6"/>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569CD6"/>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569CD6"/>
                </a:solidFill>
                <a:effectLst/>
                <a:latin typeface="Menlo" panose="020B0609030804020204" pitchFamily="49" charset="0"/>
              </a:rPr>
              <a:t>Epitope spreading toward wild type melanocyte-lineage antigens rescues suboptimal immune checkpoint blockade response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569CD6"/>
                </a:solidFill>
                <a:effectLst/>
                <a:latin typeface="Menlo" panose="020B0609030804020204" pitchFamily="49" charset="0"/>
              </a:rPr>
              <a:t>- expansion of peripheral CD8</a:t>
            </a:r>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sup</a:t>
            </a:r>
            <a:r>
              <a:rPr lang="en-US" b="0" dirty="0">
                <a:solidFill>
                  <a:srgbClr val="808080"/>
                </a:solidFill>
                <a:effectLst/>
                <a:latin typeface="Menlo" panose="020B0609030804020204" pitchFamily="49" charset="0"/>
              </a:rPr>
              <a:t>&gt;</a:t>
            </a:r>
            <a:r>
              <a:rPr lang="en-US" b="0" dirty="0">
                <a:solidFill>
                  <a:srgbClr val="569CD6"/>
                </a:solidFill>
                <a:effectLst/>
                <a:latin typeface="Menlo" panose="020B0609030804020204" pitchFamily="49" charset="0"/>
              </a:rPr>
              <a:t>+</a:t>
            </a:r>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sup</a:t>
            </a:r>
            <a:r>
              <a:rPr lang="en-US" b="0" dirty="0">
                <a:solidFill>
                  <a:srgbClr val="808080"/>
                </a:solidFill>
                <a:effectLst/>
                <a:latin typeface="Menlo" panose="020B0609030804020204" pitchFamily="49" charset="0"/>
              </a:rPr>
              <a:t>&gt;</a:t>
            </a:r>
            <a:r>
              <a:rPr lang="en-US" b="0" dirty="0">
                <a:solidFill>
                  <a:srgbClr val="569CD6"/>
                </a:solidFill>
                <a:effectLst/>
                <a:latin typeface="Menlo" panose="020B0609030804020204" pitchFamily="49" charset="0"/>
              </a:rPr>
              <a:t> T cell populations specific for melanocyte antigens observed only in patients who responded to anti-PD-1 therapy, so ICI can promote breakdown of tolerance towards tumor-lineage self-antigens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569CD6"/>
                </a:solidFill>
                <a:effectLst/>
                <a:latin typeface="Menlo" panose="020B0609030804020204" pitchFamily="49" charset="0"/>
              </a:rPr>
              <a:t>- perhaps in responders with low neoantigen tumors more often will see </a:t>
            </a:r>
            <a:r>
              <a:rPr lang="en-US" b="0" dirty="0" err="1">
                <a:solidFill>
                  <a:srgbClr val="569CD6"/>
                </a:solidFill>
                <a:effectLst/>
                <a:latin typeface="Menlo" panose="020B0609030804020204" pitchFamily="49" charset="0"/>
              </a:rPr>
              <a:t>irAEs</a:t>
            </a:r>
            <a:r>
              <a:rPr lang="en-US" b="0" dirty="0">
                <a:solidFill>
                  <a:srgbClr val="569CD6"/>
                </a:solidFill>
                <a:effectLst/>
                <a:latin typeface="Menlo" panose="020B0609030804020204" pitchFamily="49" charset="0"/>
              </a:rPr>
              <a:t> given necessity for immune activity against tumor associated antigens shared between tumor and self</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569CD6"/>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569CD6"/>
                </a:solidFill>
                <a:effectLst/>
                <a:latin typeface="Menlo" panose="020B0609030804020204" pitchFamily="49" charset="0"/>
              </a:rPr>
              <a:t>Exceptional response and multisystem autoimmune-like toxicities associated with the same T cell clone in a patient with uveal melanoma treated with immune checkpoint inhibitors</a:t>
            </a: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569CD6"/>
                </a:solidFill>
                <a:effectLst/>
                <a:latin typeface="Menlo" panose="020B0609030804020204" pitchFamily="49" charset="0"/>
              </a:rPr>
              <a:t>identical CD8</a:t>
            </a:r>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sup</a:t>
            </a:r>
            <a:r>
              <a:rPr lang="en-US" b="0" dirty="0">
                <a:solidFill>
                  <a:srgbClr val="808080"/>
                </a:solidFill>
                <a:effectLst/>
                <a:latin typeface="Menlo" panose="020B0609030804020204" pitchFamily="49" charset="0"/>
              </a:rPr>
              <a:t>&gt;</a:t>
            </a:r>
            <a:r>
              <a:rPr lang="en-US" b="0" dirty="0">
                <a:solidFill>
                  <a:srgbClr val="569CD6"/>
                </a:solidFill>
                <a:effectLst/>
                <a:latin typeface="Menlo" panose="020B0609030804020204" pitchFamily="49" charset="0"/>
              </a:rPr>
              <a:t>+</a:t>
            </a:r>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sup</a:t>
            </a:r>
            <a:r>
              <a:rPr lang="en-US" b="0" dirty="0">
                <a:solidFill>
                  <a:srgbClr val="808080"/>
                </a:solidFill>
                <a:effectLst/>
                <a:latin typeface="Menlo" panose="020B0609030804020204" pitchFamily="49" charset="0"/>
              </a:rPr>
              <a:t>&gt;</a:t>
            </a:r>
            <a:r>
              <a:rPr lang="en-US" b="0" dirty="0">
                <a:solidFill>
                  <a:srgbClr val="569CD6"/>
                </a:solidFill>
                <a:effectLst/>
                <a:latin typeface="Menlo" panose="020B0609030804020204" pitchFamily="49" charset="0"/>
              </a:rPr>
              <a:t> T cell clone found in 4 tissues in a patient with widespread </a:t>
            </a:r>
            <a:r>
              <a:rPr lang="en-US" b="0" dirty="0" err="1">
                <a:solidFill>
                  <a:srgbClr val="569CD6"/>
                </a:solidFill>
                <a:effectLst/>
                <a:latin typeface="Menlo" panose="020B0609030804020204" pitchFamily="49" charset="0"/>
              </a:rPr>
              <a:t>irAEs</a:t>
            </a:r>
            <a:r>
              <a:rPr lang="en-US" b="0" dirty="0">
                <a:solidFill>
                  <a:srgbClr val="569CD6"/>
                </a:solidFill>
                <a:effectLst/>
                <a:latin typeface="Menlo" panose="020B0609030804020204" pitchFamily="49" charset="0"/>
              </a:rPr>
              <a:t> (duodenum for enteritis </a:t>
            </a:r>
            <a:r>
              <a:rPr lang="en-US" b="0" dirty="0" err="1">
                <a:solidFill>
                  <a:srgbClr val="569CD6"/>
                </a:solidFill>
                <a:effectLst/>
                <a:latin typeface="Menlo" panose="020B0609030804020204" pitchFamily="49" charset="0"/>
              </a:rPr>
              <a:t>irAE</a:t>
            </a:r>
            <a:r>
              <a:rPr lang="en-US" b="0" dirty="0">
                <a:solidFill>
                  <a:srgbClr val="569CD6"/>
                </a:solidFill>
                <a:effectLst/>
                <a:latin typeface="Menlo" panose="020B0609030804020204" pitchFamily="49" charset="0"/>
              </a:rPr>
              <a:t>, PBMCs, original tumor and liver metastasis responses as well), evidence for </a:t>
            </a:r>
            <a:r>
              <a:rPr lang="en-US" b="0" dirty="0" err="1">
                <a:solidFill>
                  <a:srgbClr val="569CD6"/>
                </a:solidFill>
                <a:effectLst/>
                <a:latin typeface="Menlo" panose="020B0609030804020204" pitchFamily="49" charset="0"/>
              </a:rPr>
              <a:t>crossreactivity</a:t>
            </a:r>
            <a:r>
              <a:rPr lang="en-US" b="0" dirty="0">
                <a:solidFill>
                  <a:srgbClr val="569CD6"/>
                </a:solidFill>
                <a:effectLst/>
                <a:latin typeface="Menlo" panose="020B0609030804020204" pitchFamily="49" charset="0"/>
              </a:rPr>
              <a:t> underlying </a:t>
            </a:r>
            <a:r>
              <a:rPr lang="en-US" b="0" dirty="0" err="1">
                <a:solidFill>
                  <a:srgbClr val="569CD6"/>
                </a:solidFill>
                <a:effectLst/>
                <a:latin typeface="Menlo" panose="020B0609030804020204" pitchFamily="49" charset="0"/>
              </a:rPr>
              <a:t>irAEs</a:t>
            </a:r>
            <a:r>
              <a:rPr lang="en-US" b="0" dirty="0">
                <a:solidFill>
                  <a:srgbClr val="569CD6"/>
                </a:solidFill>
                <a:effectLst/>
                <a:latin typeface="Menlo" panose="020B0609030804020204" pitchFamily="49" charset="0"/>
              </a:rPr>
              <a:t> OR common antigen between tumor and self underlying </a:t>
            </a:r>
            <a:r>
              <a:rPr lang="en-US" b="0" dirty="0" err="1">
                <a:solidFill>
                  <a:srgbClr val="569CD6"/>
                </a:solidFill>
                <a:effectLst/>
                <a:latin typeface="Menlo" panose="020B0609030804020204" pitchFamily="49" charset="0"/>
              </a:rPr>
              <a:t>irAEs</a:t>
            </a: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569CD6"/>
                </a:solidFill>
                <a:effectLst/>
                <a:latin typeface="Menlo" panose="020B0609030804020204" pitchFamily="49" charset="0"/>
              </a:rPr>
              <a:t>duodenitis blocked by antibody to integrin </a:t>
            </a:r>
            <a:r>
              <a:rPr lang="el-GR" b="0" dirty="0">
                <a:solidFill>
                  <a:srgbClr val="569CD6"/>
                </a:solidFill>
                <a:effectLst/>
                <a:latin typeface="Menlo" panose="020B0609030804020204" pitchFamily="49" charset="0"/>
              </a:rPr>
              <a:t>α 4 β 7 (</a:t>
            </a:r>
            <a:r>
              <a:rPr lang="en-US" b="0" dirty="0">
                <a:solidFill>
                  <a:srgbClr val="569CD6"/>
                </a:solidFill>
                <a:effectLst/>
                <a:latin typeface="Menlo" panose="020B0609030804020204" pitchFamily="49" charset="0"/>
              </a:rPr>
              <a:t>LPAM-1) which blocks T cell </a:t>
            </a:r>
            <a:r>
              <a:rPr lang="en-US" b="0" dirty="0" err="1">
                <a:solidFill>
                  <a:srgbClr val="569CD6"/>
                </a:solidFill>
                <a:effectLst/>
                <a:latin typeface="Menlo" panose="020B0609030804020204" pitchFamily="49" charset="0"/>
              </a:rPr>
              <a:t>infiltraton</a:t>
            </a:r>
            <a:r>
              <a:rPr lang="en-US" b="0" dirty="0">
                <a:solidFill>
                  <a:srgbClr val="569CD6"/>
                </a:solidFill>
                <a:effectLst/>
                <a:latin typeface="Menlo" panose="020B0609030804020204" pitchFamily="49" charset="0"/>
              </a:rPr>
              <a:t> into GI tract, suggesting that GI toxicity resulted from circulating T cells trafficked to GI tract following expansion elsewhere i.e. in the tumor perhaps</a:t>
            </a: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569CD6"/>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569CD6"/>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569CD6"/>
                </a:solidFill>
                <a:effectLst/>
                <a:latin typeface="Menlo" panose="020B0609030804020204" pitchFamily="49" charset="0"/>
              </a:rPr>
              <a:t>Global analysis of shared T cell specificities in human non-small cell lung cancer enables HLA inference and antigen discovery: autoreactive T cells in peripheral blood may exist (pruned but not clonally deleted thymus) in order to avoid immunologic "blind spots" to pathogens, i.e. pathogens that look like self would get by free otherwise if we didn't have some autoreactivity perhaps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569CD6"/>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569CD6"/>
                </a:solidFill>
                <a:effectLst/>
                <a:latin typeface="Menlo" panose="020B0609030804020204" pitchFamily="49" charset="0"/>
              </a:rPr>
              <a:t>Identification of neoantigens for individualized cancer immunotherapy</a:t>
            </a: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569CD6"/>
                </a:solidFill>
                <a:effectLst/>
                <a:latin typeface="Menlo" panose="020B0609030804020204" pitchFamily="49" charset="0"/>
              </a:rPr>
              <a:t>cross-reactivity is possible due to low affinity of functional TCR-</a:t>
            </a:r>
            <a:r>
              <a:rPr lang="en-US" b="0" dirty="0" err="1">
                <a:solidFill>
                  <a:srgbClr val="569CD6"/>
                </a:solidFill>
                <a:effectLst/>
                <a:latin typeface="Menlo" panose="020B0609030804020204" pitchFamily="49" charset="0"/>
              </a:rPr>
              <a:t>pMHC</a:t>
            </a:r>
            <a:r>
              <a:rPr lang="en-US" b="0" dirty="0">
                <a:solidFill>
                  <a:srgbClr val="569CD6"/>
                </a:solidFill>
                <a:effectLst/>
                <a:latin typeface="Menlo" panose="020B0609030804020204" pitchFamily="49" charset="0"/>
              </a:rPr>
              <a:t> interaction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569CD6"/>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569CD6"/>
                </a:solidFill>
                <a:effectLst/>
                <a:latin typeface="Menlo" panose="020B0609030804020204" pitchFamily="49" charset="0"/>
              </a:rPr>
              <a:t>Heterogeneity of autoreactive CD8</a:t>
            </a:r>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sup</a:t>
            </a:r>
            <a:r>
              <a:rPr lang="en-US" b="0" dirty="0">
                <a:solidFill>
                  <a:srgbClr val="808080"/>
                </a:solidFill>
                <a:effectLst/>
                <a:latin typeface="Menlo" panose="020B0609030804020204" pitchFamily="49" charset="0"/>
              </a:rPr>
              <a:t>&gt;</a:t>
            </a:r>
            <a:r>
              <a:rPr lang="en-US" b="0" dirty="0">
                <a:solidFill>
                  <a:srgbClr val="569CD6"/>
                </a:solidFill>
                <a:effectLst/>
                <a:latin typeface="Menlo" panose="020B0609030804020204" pitchFamily="49" charset="0"/>
              </a:rPr>
              <a:t>+</a:t>
            </a:r>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sup</a:t>
            </a:r>
            <a:r>
              <a:rPr lang="en-US" b="0" dirty="0">
                <a:solidFill>
                  <a:srgbClr val="808080"/>
                </a:solidFill>
                <a:effectLst/>
                <a:latin typeface="Menlo" panose="020B0609030804020204" pitchFamily="49" charset="0"/>
              </a:rPr>
              <a:t>&gt;</a:t>
            </a:r>
            <a:r>
              <a:rPr lang="en-US" b="0" dirty="0">
                <a:solidFill>
                  <a:srgbClr val="569CD6"/>
                </a:solidFill>
                <a:effectLst/>
                <a:latin typeface="Menlo" panose="020B0609030804020204" pitchFamily="49" charset="0"/>
              </a:rPr>
              <a:t> T cells at sites of inflammation</a:t>
            </a: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solidFill>
                  <a:srgbClr val="569CD6"/>
                </a:solidFill>
                <a:effectLst/>
                <a:latin typeface="Menlo" panose="020B0609030804020204" pitchFamily="49" charset="0"/>
              </a:rPr>
              <a:t>shared clonal origin among CD8</a:t>
            </a:r>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sup</a:t>
            </a:r>
            <a:r>
              <a:rPr lang="en-US" b="0" dirty="0">
                <a:solidFill>
                  <a:srgbClr val="808080"/>
                </a:solidFill>
                <a:effectLst/>
                <a:latin typeface="Menlo" panose="020B0609030804020204" pitchFamily="49" charset="0"/>
              </a:rPr>
              <a:t>&gt;</a:t>
            </a:r>
            <a:r>
              <a:rPr lang="en-US" b="0" dirty="0">
                <a:solidFill>
                  <a:srgbClr val="569CD6"/>
                </a:solidFill>
                <a:effectLst/>
                <a:latin typeface="Menlo" panose="020B0609030804020204" pitchFamily="49" charset="0"/>
              </a:rPr>
              <a:t>+</a:t>
            </a:r>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sup</a:t>
            </a:r>
            <a:r>
              <a:rPr lang="en-US" b="0" dirty="0">
                <a:solidFill>
                  <a:srgbClr val="808080"/>
                </a:solidFill>
                <a:effectLst/>
                <a:latin typeface="Menlo" panose="020B0609030804020204" pitchFamily="49" charset="0"/>
              </a:rPr>
              <a:t>&gt;</a:t>
            </a:r>
            <a:r>
              <a:rPr lang="en-US" b="0" dirty="0">
                <a:solidFill>
                  <a:srgbClr val="569CD6"/>
                </a:solidFill>
                <a:effectLst/>
                <a:latin typeface="Menlo" panose="020B0609030804020204" pitchFamily="49" charset="0"/>
              </a:rPr>
              <a:t> T cells at site of colitis with gut T</a:t>
            </a:r>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sub</a:t>
            </a:r>
            <a:r>
              <a:rPr lang="en-US" b="0" dirty="0">
                <a:solidFill>
                  <a:srgbClr val="808080"/>
                </a:solidFill>
                <a:effectLst/>
                <a:latin typeface="Menlo" panose="020B0609030804020204" pitchFamily="49" charset="0"/>
              </a:rPr>
              <a:t>&gt;</a:t>
            </a:r>
            <a:r>
              <a:rPr lang="en-US" b="0" dirty="0">
                <a:solidFill>
                  <a:srgbClr val="569CD6"/>
                </a:solidFill>
                <a:effectLst/>
                <a:latin typeface="Menlo" panose="020B0609030804020204" pitchFamily="49" charset="0"/>
              </a:rPr>
              <a:t>RM</a:t>
            </a:r>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sub</a:t>
            </a:r>
            <a:r>
              <a:rPr lang="en-US" b="0" dirty="0">
                <a:solidFill>
                  <a:srgbClr val="808080"/>
                </a:solidFill>
                <a:effectLst/>
                <a:latin typeface="Menlo" panose="020B0609030804020204" pitchFamily="49" charset="0"/>
              </a:rPr>
              <a:t>&gt;</a:t>
            </a:r>
            <a:r>
              <a:rPr lang="en-US" b="0" dirty="0">
                <a:solidFill>
                  <a:srgbClr val="569CD6"/>
                </a:solidFill>
                <a:effectLst/>
                <a:latin typeface="Menlo" panose="020B0609030804020204" pitchFamily="49" charset="0"/>
              </a:rPr>
              <a:t> cells, suggesting clonal expansion from T</a:t>
            </a:r>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sub</a:t>
            </a:r>
            <a:r>
              <a:rPr lang="en-US" b="0" dirty="0">
                <a:solidFill>
                  <a:srgbClr val="808080"/>
                </a:solidFill>
                <a:effectLst/>
                <a:latin typeface="Menlo" panose="020B0609030804020204" pitchFamily="49" charset="0"/>
              </a:rPr>
              <a:t>&gt;</a:t>
            </a:r>
            <a:r>
              <a:rPr lang="en-US" b="0" dirty="0">
                <a:solidFill>
                  <a:srgbClr val="569CD6"/>
                </a:solidFill>
                <a:effectLst/>
                <a:latin typeface="Menlo" panose="020B0609030804020204" pitchFamily="49" charset="0"/>
              </a:rPr>
              <a:t>RM</a:t>
            </a:r>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sub</a:t>
            </a:r>
            <a:r>
              <a:rPr lang="en-US" b="0" dirty="0">
                <a:solidFill>
                  <a:srgbClr val="808080"/>
                </a:solidFill>
                <a:effectLst/>
                <a:latin typeface="Menlo" panose="020B0609030804020204" pitchFamily="49" charset="0"/>
              </a:rPr>
              <a:t>&gt;</a:t>
            </a:r>
            <a:r>
              <a:rPr lang="en-US" b="0" dirty="0">
                <a:solidFill>
                  <a:srgbClr val="569CD6"/>
                </a:solidFill>
                <a:effectLst/>
                <a:latin typeface="Menlo" panose="020B0609030804020204" pitchFamily="49" charset="0"/>
              </a:rPr>
              <a:t> population being responsible for </a:t>
            </a:r>
            <a:r>
              <a:rPr lang="en-US" b="0" dirty="0" err="1">
                <a:solidFill>
                  <a:srgbClr val="569CD6"/>
                </a:solidFill>
                <a:effectLst/>
                <a:latin typeface="Menlo" panose="020B0609030804020204" pitchFamily="49" charset="0"/>
              </a:rPr>
              <a:t>irAEs</a:t>
            </a:r>
            <a:r>
              <a:rPr lang="en-US" b="0" dirty="0">
                <a:solidFill>
                  <a:srgbClr val="CCCCCC"/>
                </a:solidFill>
                <a:effectLst/>
                <a:latin typeface="Menlo" panose="020B0609030804020204" pitchFamily="49" charset="0"/>
              </a:rPr>
              <a:t> (different from autoimmune, so </a:t>
            </a:r>
            <a:r>
              <a:rPr lang="en-US" b="0" dirty="0">
                <a:solidFill>
                  <a:srgbClr val="569CD6"/>
                </a:solidFill>
                <a:effectLst/>
                <a:latin typeface="Menlo" panose="020B0609030804020204" pitchFamily="49" charset="0"/>
              </a:rPr>
              <a:t>for tissues that lack T</a:t>
            </a:r>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sub</a:t>
            </a:r>
            <a:r>
              <a:rPr lang="en-US" b="0" dirty="0">
                <a:solidFill>
                  <a:srgbClr val="808080"/>
                </a:solidFill>
                <a:effectLst/>
                <a:latin typeface="Menlo" panose="020B0609030804020204" pitchFamily="49" charset="0"/>
              </a:rPr>
              <a:t>&gt;</a:t>
            </a:r>
            <a:r>
              <a:rPr lang="en-US" b="0" dirty="0">
                <a:solidFill>
                  <a:srgbClr val="569CD6"/>
                </a:solidFill>
                <a:effectLst/>
                <a:latin typeface="Menlo" panose="020B0609030804020204" pitchFamily="49" charset="0"/>
              </a:rPr>
              <a:t>RM</a:t>
            </a:r>
            <a:r>
              <a:rPr lang="en-US" b="0" dirty="0">
                <a:solidFill>
                  <a:srgbClr val="808080"/>
                </a:solidFill>
                <a:effectLst/>
                <a:latin typeface="Menlo" panose="020B0609030804020204" pitchFamily="49" charset="0"/>
              </a:rPr>
              <a:t>&lt;/</a:t>
            </a:r>
            <a:r>
              <a:rPr lang="en-US" b="0" dirty="0">
                <a:solidFill>
                  <a:srgbClr val="569CD6"/>
                </a:solidFill>
                <a:effectLst/>
                <a:latin typeface="Menlo" panose="020B0609030804020204" pitchFamily="49" charset="0"/>
              </a:rPr>
              <a:t>sub</a:t>
            </a:r>
            <a:r>
              <a:rPr lang="en-US" b="0" dirty="0">
                <a:solidFill>
                  <a:srgbClr val="808080"/>
                </a:solidFill>
                <a:effectLst/>
                <a:latin typeface="Menlo" panose="020B0609030804020204" pitchFamily="49" charset="0"/>
              </a:rPr>
              <a:t>&gt;</a:t>
            </a:r>
            <a:r>
              <a:rPr lang="en-US" b="0" dirty="0">
                <a:solidFill>
                  <a:srgbClr val="569CD6"/>
                </a:solidFill>
                <a:effectLst/>
                <a:latin typeface="Menlo" panose="020B0609030804020204" pitchFamily="49" charset="0"/>
              </a:rPr>
              <a:t> cells, like the synovium, trafficking of T cells from the periphery may be important for </a:t>
            </a:r>
            <a:r>
              <a:rPr lang="en-US" b="0" dirty="0" err="1">
                <a:solidFill>
                  <a:srgbClr val="569CD6"/>
                </a:solidFill>
                <a:effectLst/>
                <a:latin typeface="Menlo" panose="020B0609030804020204" pitchFamily="49" charset="0"/>
              </a:rPr>
              <a:t>irAEs</a:t>
            </a:r>
            <a:r>
              <a:rPr lang="en-US" b="0" dirty="0">
                <a:solidFill>
                  <a:srgbClr val="CCCCCC"/>
                </a:solidFill>
                <a:effectLst/>
                <a:latin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Menlo" panose="020B0609030804020204" pitchFamily="49" charset="0"/>
              </a:rPr>
              <a:t>Immune-related adverse events in various organs caused by checkpoint inhibitors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Menlo" panose="020B0609030804020204" pitchFamily="49" charset="0"/>
              </a:rPr>
              <a:t>T cells seen infiltrating into </a:t>
            </a:r>
            <a:r>
              <a:rPr lang="en-US" b="1" dirty="0" err="1">
                <a:solidFill>
                  <a:srgbClr val="569CD6"/>
                </a:solidFill>
                <a:effectLst/>
                <a:latin typeface="Menlo" panose="020B0609030804020204" pitchFamily="49" charset="0"/>
              </a:rPr>
              <a:t>irAE</a:t>
            </a:r>
            <a:r>
              <a:rPr lang="en-US" b="1" dirty="0">
                <a:solidFill>
                  <a:srgbClr val="569CD6"/>
                </a:solidFill>
                <a:effectLst/>
                <a:latin typeface="Menlo" panose="020B0609030804020204" pitchFamily="49" charset="0"/>
              </a:rPr>
              <a:t> tissue, T cells seen targeting </a:t>
            </a:r>
            <a:r>
              <a:rPr lang="en-US" b="1" dirty="0" err="1">
                <a:solidFill>
                  <a:srgbClr val="569CD6"/>
                </a:solidFill>
                <a:effectLst/>
                <a:latin typeface="Menlo" panose="020B0609030804020204" pitchFamily="49" charset="0"/>
              </a:rPr>
              <a:t>irAE</a:t>
            </a:r>
            <a:r>
              <a:rPr lang="en-US" b="1" dirty="0">
                <a:solidFill>
                  <a:srgbClr val="569CD6"/>
                </a:solidFill>
                <a:effectLst/>
                <a:latin typeface="Menlo" panose="020B0609030804020204" pitchFamily="49" charset="0"/>
              </a:rPr>
              <a:t> tissue seen in blood, so T cells involved in </a:t>
            </a:r>
            <a:r>
              <a:rPr lang="en-US" b="1" dirty="0" err="1">
                <a:solidFill>
                  <a:srgbClr val="569CD6"/>
                </a:solidFill>
                <a:effectLst/>
                <a:latin typeface="Menlo" panose="020B0609030804020204" pitchFamily="49" charset="0"/>
              </a:rPr>
              <a:t>irAEs</a:t>
            </a:r>
            <a:endParaRPr lang="en-US" b="1" dirty="0">
              <a:solidFill>
                <a:srgbClr val="569CD6"/>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Menlo" panose="020B0609030804020204" pitchFamily="49" charset="0"/>
              </a:rPr>
              <a:t>autoantibodies present ~50% of time for </a:t>
            </a:r>
            <a:r>
              <a:rPr lang="en-US" b="1" dirty="0" err="1">
                <a:solidFill>
                  <a:srgbClr val="569CD6"/>
                </a:solidFill>
                <a:effectLst/>
                <a:latin typeface="Menlo" panose="020B0609030804020204" pitchFamily="49" charset="0"/>
              </a:rPr>
              <a:t>irAEs</a:t>
            </a:r>
            <a:endParaRPr lang="en-US" b="1" dirty="0">
              <a:solidFill>
                <a:srgbClr val="569CD6"/>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solidFill>
                <a:srgbClr val="569CD6"/>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Menlo" panose="020B0609030804020204" pitchFamily="49" charset="0"/>
              </a:rPr>
              <a:t>Immune toxicities elicited by CTLA-4 blockade in cancer patients are associated with early diversification of the T cell repertoire</a:t>
            </a: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Menlo" panose="020B0609030804020204" pitchFamily="49" charset="0"/>
              </a:rPr>
              <a:t>CTLA-4 blockade induced greater diversification of T cell repertoire (more clonotypes including newly detected clones, decreased clonality) in </a:t>
            </a:r>
            <a:r>
              <a:rPr lang="en-US" b="1" dirty="0" err="1">
                <a:solidFill>
                  <a:srgbClr val="569CD6"/>
                </a:solidFill>
                <a:effectLst/>
                <a:latin typeface="Menlo" panose="020B0609030804020204" pitchFamily="49" charset="0"/>
              </a:rPr>
              <a:t>irAE</a:t>
            </a:r>
            <a:r>
              <a:rPr lang="en-US" b="1" dirty="0">
                <a:solidFill>
                  <a:srgbClr val="569CD6"/>
                </a:solidFill>
                <a:effectLst/>
                <a:latin typeface="Menlo" panose="020B0609030804020204" pitchFamily="49" charset="0"/>
              </a:rPr>
              <a:t> patients compared to no </a:t>
            </a:r>
            <a:r>
              <a:rPr lang="en-US" b="1" dirty="0" err="1">
                <a:solidFill>
                  <a:srgbClr val="569CD6"/>
                </a:solidFill>
                <a:effectLst/>
                <a:latin typeface="Menlo" panose="020B0609030804020204" pitchFamily="49" charset="0"/>
              </a:rPr>
              <a:t>irAE</a:t>
            </a:r>
            <a:r>
              <a:rPr lang="en-US" b="1" dirty="0">
                <a:solidFill>
                  <a:srgbClr val="569CD6"/>
                </a:solidFill>
                <a:effectLst/>
                <a:latin typeface="Menlo" panose="020B0609030804020204" pitchFamily="49" charset="0"/>
              </a:rPr>
              <a:t> patients</a:t>
            </a: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Menlo" panose="020B0609030804020204" pitchFamily="49" charset="0"/>
              </a:rPr>
              <a:t>Improved survival with T cell clonotype stability after anti-CTLA-4 treatment in cancer patients</a:t>
            </a: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Menlo" panose="020B0609030804020204" pitchFamily="49" charset="0"/>
              </a:rPr>
              <a:t>diverse repertoires are important in limiting the magnitude of immune escape but may also promote self-reactive clones and induce host inflammation</a:t>
            </a: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Menlo" panose="020B0609030804020204" pitchFamily="49" charset="0"/>
              </a:rPr>
              <a:t>Insight into immune profile associated with vitiligo onset and anti-tumoral response in melanoma patients receiving anti-PD-1 immunotherapy</a:t>
            </a: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Menlo" panose="020B0609030804020204" pitchFamily="49" charset="0"/>
              </a:rPr>
              <a:t>they usually find different TCR sequences in vitiligo and primary melanoma lesions, so T cell response against normal melanocytes leading to vitiligo is not usually mediated by reactivation of T cell clones infiltrating/specific to primary melanoma but rather perhaps by T cells targeting metastatic tissues, so kind of different from my thinking of usually </a:t>
            </a:r>
            <a:r>
              <a:rPr lang="en-US" b="1" dirty="0" err="1">
                <a:solidFill>
                  <a:srgbClr val="569CD6"/>
                </a:solidFill>
                <a:effectLst/>
                <a:latin typeface="Menlo" panose="020B0609030804020204" pitchFamily="49" charset="0"/>
              </a:rPr>
              <a:t>crossreactivity</a:t>
            </a:r>
            <a:r>
              <a:rPr lang="en-US" b="1" dirty="0">
                <a:solidFill>
                  <a:srgbClr val="569CD6"/>
                </a:solidFill>
                <a:effectLst/>
                <a:latin typeface="Menlo" panose="020B0609030804020204" pitchFamily="49" charset="0"/>
              </a:rPr>
              <a:t> between primary tumor and </a:t>
            </a:r>
            <a:r>
              <a:rPr lang="en-US" b="1" dirty="0" err="1">
                <a:solidFill>
                  <a:srgbClr val="569CD6"/>
                </a:solidFill>
                <a:effectLst/>
                <a:latin typeface="Menlo" panose="020B0609030804020204" pitchFamily="49" charset="0"/>
              </a:rPr>
              <a:t>irAE</a:t>
            </a:r>
            <a:r>
              <a:rPr lang="en-US" b="1" dirty="0">
                <a:solidFill>
                  <a:srgbClr val="569CD6"/>
                </a:solidFill>
                <a:effectLst/>
                <a:latin typeface="Menlo" panose="020B0609030804020204" pitchFamily="49" charset="0"/>
              </a:rPr>
              <a:t> site but could also be </a:t>
            </a:r>
            <a:r>
              <a:rPr lang="en-US" b="1" dirty="0" err="1">
                <a:solidFill>
                  <a:srgbClr val="569CD6"/>
                </a:solidFill>
                <a:effectLst/>
                <a:latin typeface="Menlo" panose="020B0609030804020204" pitchFamily="49" charset="0"/>
              </a:rPr>
              <a:t>crossreactivity</a:t>
            </a:r>
            <a:r>
              <a:rPr lang="en-US" b="1" dirty="0">
                <a:solidFill>
                  <a:srgbClr val="569CD6"/>
                </a:solidFill>
                <a:effectLst/>
                <a:latin typeface="Menlo" panose="020B0609030804020204" pitchFamily="49" charset="0"/>
              </a:rPr>
              <a:t> between metastases and </a:t>
            </a:r>
            <a:r>
              <a:rPr lang="en-US" b="1" dirty="0" err="1">
                <a:solidFill>
                  <a:srgbClr val="569CD6"/>
                </a:solidFill>
                <a:effectLst/>
                <a:latin typeface="Menlo" panose="020B0609030804020204" pitchFamily="49" charset="0"/>
              </a:rPr>
              <a:t>irAE</a:t>
            </a:r>
            <a:r>
              <a:rPr lang="en-US" b="1" dirty="0">
                <a:solidFill>
                  <a:srgbClr val="569CD6"/>
                </a:solidFill>
                <a:effectLst/>
                <a:latin typeface="Menlo" panose="020B0609030804020204" pitchFamily="49" charset="0"/>
              </a:rPr>
              <a:t> sites</a:t>
            </a: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Menlo" panose="020B0609030804020204" pitchFamily="49" charset="0"/>
              </a:rPr>
              <a:t>metastasis and vitiligo sample TCRs more similar than primary melanoma and vitiligo TCRs</a:t>
            </a: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Menlo" panose="020B0609030804020204" pitchFamily="49" charset="0"/>
              </a:rPr>
              <a:t>Interpreting T cell </a:t>
            </a:r>
            <a:r>
              <a:rPr lang="en-US" b="1" dirty="0" err="1">
                <a:solidFill>
                  <a:srgbClr val="569CD6"/>
                </a:solidFill>
                <a:effectLst/>
                <a:latin typeface="Menlo" panose="020B0609030804020204" pitchFamily="49" charset="0"/>
              </a:rPr>
              <a:t>crossreactivity</a:t>
            </a:r>
            <a:r>
              <a:rPr lang="en-US" b="1" dirty="0">
                <a:solidFill>
                  <a:srgbClr val="569CD6"/>
                </a:solidFill>
                <a:effectLst/>
                <a:latin typeface="Menlo" panose="020B0609030804020204" pitchFamily="49" charset="0"/>
              </a:rPr>
              <a:t> through structure: implications for TCR-based cancer immunotherapy</a:t>
            </a: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solidFill>
                  <a:srgbClr val="569CD6"/>
                </a:solidFill>
                <a:effectLst/>
                <a:latin typeface="Menlo" panose="020B0609030804020204" pitchFamily="49" charset="0"/>
              </a:rPr>
              <a:t>crossreactivity</a:t>
            </a:r>
            <a:r>
              <a:rPr lang="en-US" b="1" dirty="0">
                <a:solidFill>
                  <a:srgbClr val="569CD6"/>
                </a:solidFill>
                <a:effectLst/>
                <a:latin typeface="Menlo" panose="020B0609030804020204" pitchFamily="49" charset="0"/>
              </a:rPr>
              <a:t> driven by structural similarities of seemingly unrelated </a:t>
            </a:r>
            <a:r>
              <a:rPr lang="en-US" b="1" dirty="0" err="1">
                <a:solidFill>
                  <a:srgbClr val="569CD6"/>
                </a:solidFill>
                <a:effectLst/>
                <a:latin typeface="Menlo" panose="020B0609030804020204" pitchFamily="49" charset="0"/>
              </a:rPr>
              <a:t>pMHCs</a:t>
            </a:r>
            <a:r>
              <a:rPr lang="en-US" b="1" dirty="0">
                <a:solidFill>
                  <a:srgbClr val="569CD6"/>
                </a:solidFill>
                <a:effectLst/>
                <a:latin typeface="Menlo" panose="020B0609030804020204" pitchFamily="49" charset="0"/>
              </a:rPr>
              <a:t> (by sequence)</a:t>
            </a: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Menlo" panose="020B0609030804020204" pitchFamily="49" charset="0"/>
              </a:rPr>
              <a:t>The promising link among tumor mutational burden, immune-related adverse events, and immune checkpoint inhibitors efficacy in SCLC</a:t>
            </a: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Menlo" panose="020B0609030804020204" pitchFamily="49" charset="0"/>
              </a:rPr>
              <a:t>can see same clonotypes of T cells reactive against tumor and self in </a:t>
            </a:r>
            <a:r>
              <a:rPr lang="en-US" b="1" dirty="0" err="1">
                <a:solidFill>
                  <a:srgbClr val="569CD6"/>
                </a:solidFill>
                <a:effectLst/>
                <a:latin typeface="Menlo" panose="020B0609030804020204" pitchFamily="49" charset="0"/>
              </a:rPr>
              <a:t>irAEs</a:t>
            </a: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Menlo" panose="020B0609030804020204" pitchFamily="49" charset="0"/>
              </a:rPr>
              <a:t>T</a:t>
            </a:r>
            <a:r>
              <a:rPr lang="en-US" b="1" dirty="0">
                <a:solidFill>
                  <a:srgbClr val="808080"/>
                </a:solidFill>
                <a:effectLst/>
                <a:latin typeface="Menlo" panose="020B0609030804020204" pitchFamily="49" charset="0"/>
              </a:rPr>
              <a:t>&lt;</a:t>
            </a:r>
            <a:r>
              <a:rPr lang="en-US" b="1" dirty="0">
                <a:solidFill>
                  <a:srgbClr val="569CD6"/>
                </a:solidFill>
                <a:effectLst/>
                <a:latin typeface="Menlo" panose="020B0609030804020204" pitchFamily="49" charset="0"/>
              </a:rPr>
              <a:t>sub</a:t>
            </a:r>
            <a:r>
              <a:rPr lang="en-US" b="1" dirty="0">
                <a:solidFill>
                  <a:srgbClr val="808080"/>
                </a:solidFill>
                <a:effectLst/>
                <a:latin typeface="Menlo" panose="020B0609030804020204" pitchFamily="49" charset="0"/>
              </a:rPr>
              <a:t>&gt;</a:t>
            </a:r>
            <a:r>
              <a:rPr lang="en-US" b="1" dirty="0">
                <a:solidFill>
                  <a:srgbClr val="569CD6"/>
                </a:solidFill>
                <a:effectLst/>
                <a:latin typeface="Menlo" panose="020B0609030804020204" pitchFamily="49" charset="0"/>
              </a:rPr>
              <a:t>RM</a:t>
            </a:r>
            <a:r>
              <a:rPr lang="en-US" b="1" dirty="0">
                <a:solidFill>
                  <a:srgbClr val="808080"/>
                </a:solidFill>
                <a:effectLst/>
                <a:latin typeface="Menlo" panose="020B0609030804020204" pitchFamily="49" charset="0"/>
              </a:rPr>
              <a:t>&lt;/</a:t>
            </a:r>
            <a:r>
              <a:rPr lang="en-US" b="1" dirty="0">
                <a:solidFill>
                  <a:srgbClr val="569CD6"/>
                </a:solidFill>
                <a:effectLst/>
                <a:latin typeface="Menlo" panose="020B0609030804020204" pitchFamily="49" charset="0"/>
              </a:rPr>
              <a:t>sub</a:t>
            </a:r>
            <a:r>
              <a:rPr lang="en-US" b="1" dirty="0">
                <a:solidFill>
                  <a:srgbClr val="808080"/>
                </a:solidFill>
                <a:effectLst/>
                <a:latin typeface="Menlo" panose="020B0609030804020204" pitchFamily="49" charset="0"/>
              </a:rPr>
              <a:t>&gt;</a:t>
            </a:r>
            <a:r>
              <a:rPr lang="en-US" b="1" dirty="0">
                <a:solidFill>
                  <a:srgbClr val="569CD6"/>
                </a:solidFill>
                <a:effectLst/>
                <a:latin typeface="Menlo" panose="020B0609030804020204" pitchFamily="49" charset="0"/>
              </a:rPr>
              <a:t> cells locally expanded in </a:t>
            </a:r>
            <a:r>
              <a:rPr lang="en-US" b="1" dirty="0" err="1">
                <a:solidFill>
                  <a:srgbClr val="569CD6"/>
                </a:solidFill>
                <a:effectLst/>
                <a:latin typeface="Menlo" panose="020B0609030804020204" pitchFamily="49" charset="0"/>
              </a:rPr>
              <a:t>irAE</a:t>
            </a:r>
            <a:r>
              <a:rPr lang="en-US" b="1" dirty="0">
                <a:solidFill>
                  <a:srgbClr val="569CD6"/>
                </a:solidFill>
                <a:effectLst/>
                <a:latin typeface="Menlo" panose="020B0609030804020204" pitchFamily="49" charset="0"/>
              </a:rPr>
              <a:t>-dermatitis and -colitis</a:t>
            </a: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solidFill>
                <a:srgbClr val="CCCCCC"/>
              </a:solidFill>
              <a:effectLst/>
              <a:latin typeface="Menlo" panose="020B0609030804020204" pitchFamily="49" charset="0"/>
            </a:endParaRPr>
          </a:p>
        </p:txBody>
      </p:sp>
      <p:sp>
        <p:nvSpPr>
          <p:cNvPr id="4" name="Slide Number Placeholder 3"/>
          <p:cNvSpPr>
            <a:spLocks noGrp="1"/>
          </p:cNvSpPr>
          <p:nvPr>
            <p:ph type="sldNum" sz="quarter" idx="5"/>
          </p:nvPr>
        </p:nvSpPr>
        <p:spPr/>
        <p:txBody>
          <a:bodyPr/>
          <a:lstStyle/>
          <a:p>
            <a:fld id="{061BAA8C-FDC6-D345-B4E0-3B02449209FB}" type="slidenum">
              <a:rPr lang="en-US" smtClean="0"/>
              <a:t>8</a:t>
            </a:fld>
            <a:endParaRPr lang="en-US"/>
          </a:p>
        </p:txBody>
      </p:sp>
    </p:spTree>
    <p:extLst>
      <p:ext uri="{BB962C8B-B14F-4D97-AF65-F5344CB8AC3E}">
        <p14:creationId xmlns:p14="http://schemas.microsoft.com/office/powerpoint/2010/main" val="18843381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Menlo" panose="020B0609030804020204" pitchFamily="49" charset="0"/>
              </a:rPr>
              <a:t>Entropic contributions and the influence of the hydrophobic environment in promiscuous protein-protein association</a:t>
            </a:r>
            <a:r>
              <a:rPr lang="en-US" b="0" i="0" u="none" strike="noStrike" dirty="0">
                <a:solidFill>
                  <a:srgbClr val="1F1F1F"/>
                </a:solidFill>
                <a:effectLst/>
                <a:latin typeface="ElsevierGulliver"/>
              </a:rPr>
              <a:t>: </a:t>
            </a:r>
            <a:r>
              <a:rPr lang="en-US" b="1" dirty="0">
                <a:solidFill>
                  <a:srgbClr val="569CD6"/>
                </a:solidFill>
                <a:effectLst/>
                <a:latin typeface="Menlo" panose="020B0609030804020204" pitchFamily="49" charset="0"/>
              </a:rPr>
              <a:t>interface demonstrates promiscuity in part due to the number of interactions this hydrophobic interface allows, which allows many alternative contacts (increased entropy, drives forward binding) with other binding partners hence promiscuity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solidFill>
                <a:srgbClr val="569CD6"/>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Menlo" panose="020B0609030804020204" pitchFamily="49" charset="0"/>
              </a:rPr>
              <a:t>Repertoire analyses reveal T cell receptor sequence features that influence T cell fate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Menlo" panose="020B0609030804020204" pitchFamily="49" charset="0"/>
              </a:rPr>
              <a:t>TRB CDR3 hydrophobicity promotes reactivity to self-peptides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solidFill>
                <a:srgbClr val="569CD6"/>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569CD6"/>
                </a:solidFill>
                <a:effectLst/>
                <a:latin typeface="Menlo" panose="020B0609030804020204" pitchFamily="49" charset="0"/>
              </a:rPr>
              <a:t>Functionally specialized human CD4</a:t>
            </a:r>
            <a:r>
              <a:rPr lang="en-US" b="1" dirty="0">
                <a:solidFill>
                  <a:srgbClr val="808080"/>
                </a:solidFill>
                <a:effectLst/>
                <a:latin typeface="Menlo" panose="020B0609030804020204" pitchFamily="49" charset="0"/>
              </a:rPr>
              <a:t>&lt;</a:t>
            </a:r>
            <a:r>
              <a:rPr lang="en-US" b="1" dirty="0">
                <a:solidFill>
                  <a:srgbClr val="569CD6"/>
                </a:solidFill>
                <a:effectLst/>
                <a:latin typeface="Menlo" panose="020B0609030804020204" pitchFamily="49" charset="0"/>
              </a:rPr>
              <a:t>sup</a:t>
            </a:r>
            <a:r>
              <a:rPr lang="en-US" b="1" dirty="0">
                <a:solidFill>
                  <a:srgbClr val="808080"/>
                </a:solidFill>
                <a:effectLst/>
                <a:latin typeface="Menlo" panose="020B0609030804020204" pitchFamily="49" charset="0"/>
              </a:rPr>
              <a:t>&gt;</a:t>
            </a:r>
            <a:r>
              <a:rPr lang="en-US" b="1" dirty="0">
                <a:solidFill>
                  <a:srgbClr val="569CD6"/>
                </a:solidFill>
                <a:effectLst/>
                <a:latin typeface="Menlo" panose="020B0609030804020204" pitchFamily="49" charset="0"/>
              </a:rPr>
              <a:t>+</a:t>
            </a:r>
            <a:r>
              <a:rPr lang="en-US" b="1" dirty="0">
                <a:solidFill>
                  <a:srgbClr val="808080"/>
                </a:solidFill>
                <a:effectLst/>
                <a:latin typeface="Menlo" panose="020B0609030804020204" pitchFamily="49" charset="0"/>
              </a:rPr>
              <a:t>&lt;/</a:t>
            </a:r>
            <a:r>
              <a:rPr lang="en-US" b="1" dirty="0">
                <a:solidFill>
                  <a:srgbClr val="569CD6"/>
                </a:solidFill>
                <a:effectLst/>
                <a:latin typeface="Menlo" panose="020B0609030804020204" pitchFamily="49" charset="0"/>
              </a:rPr>
              <a:t>sup</a:t>
            </a:r>
            <a:r>
              <a:rPr lang="en-US" b="1" dirty="0">
                <a:solidFill>
                  <a:srgbClr val="808080"/>
                </a:solidFill>
                <a:effectLst/>
                <a:latin typeface="Menlo" panose="020B0609030804020204" pitchFamily="49" charset="0"/>
              </a:rPr>
              <a:t>&gt;</a:t>
            </a:r>
            <a:r>
              <a:rPr lang="en-US" b="1" dirty="0">
                <a:solidFill>
                  <a:srgbClr val="569CD6"/>
                </a:solidFill>
                <a:effectLst/>
                <a:latin typeface="Menlo" panose="020B0609030804020204" pitchFamily="49" charset="0"/>
              </a:rPr>
              <a:t> T cell subsets express physiochemically distinct TCRs</a:t>
            </a:r>
            <a:r>
              <a:rPr lang="en-US" b="0" dirty="0">
                <a:solidFill>
                  <a:srgbClr val="CCCCCC"/>
                </a:solidFill>
                <a:effectLst/>
                <a:latin typeface="Menlo" panose="020B0609030804020204" pitchFamily="49" charset="0"/>
              </a:rPr>
              <a:t>: longer CDR3s might promote </a:t>
            </a:r>
            <a:r>
              <a:rPr lang="en-US" b="0" dirty="0" err="1">
                <a:solidFill>
                  <a:srgbClr val="CCCCCC"/>
                </a:solidFill>
                <a:effectLst/>
                <a:latin typeface="Menlo" panose="020B0609030804020204" pitchFamily="49" charset="0"/>
              </a:rPr>
              <a:t>crossreactivity</a:t>
            </a:r>
            <a:endParaRPr lang="en-US" b="0" dirty="0">
              <a:solidFill>
                <a:srgbClr val="CCCCCC"/>
              </a:solidFill>
              <a:effectLst/>
              <a:latin typeface="Menlo" panose="020B0609030804020204" pitchFamily="49" charset="0"/>
            </a:endParaRPr>
          </a:p>
        </p:txBody>
      </p:sp>
      <p:sp>
        <p:nvSpPr>
          <p:cNvPr id="4" name="Slide Number Placeholder 3"/>
          <p:cNvSpPr>
            <a:spLocks noGrp="1"/>
          </p:cNvSpPr>
          <p:nvPr>
            <p:ph type="sldNum" sz="quarter" idx="5"/>
          </p:nvPr>
        </p:nvSpPr>
        <p:spPr/>
        <p:txBody>
          <a:bodyPr/>
          <a:lstStyle/>
          <a:p>
            <a:fld id="{061BAA8C-FDC6-D345-B4E0-3B02449209FB}" type="slidenum">
              <a:rPr lang="en-US" smtClean="0"/>
              <a:t>9</a:t>
            </a:fld>
            <a:endParaRPr lang="en-US"/>
          </a:p>
        </p:txBody>
      </p:sp>
    </p:spTree>
    <p:extLst>
      <p:ext uri="{BB962C8B-B14F-4D97-AF65-F5344CB8AC3E}">
        <p14:creationId xmlns:p14="http://schemas.microsoft.com/office/powerpoint/2010/main" val="3298093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0F7D-5E7F-36F4-9F81-EF599E3514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DED1C0-FB6E-DBC2-BB7B-A07A8B8C6E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1248A5-ED33-A395-C545-863D489082CB}"/>
              </a:ext>
            </a:extLst>
          </p:cNvPr>
          <p:cNvSpPr>
            <a:spLocks noGrp="1"/>
          </p:cNvSpPr>
          <p:nvPr>
            <p:ph type="dt" sz="half" idx="10"/>
          </p:nvPr>
        </p:nvSpPr>
        <p:spPr/>
        <p:txBody>
          <a:bodyPr/>
          <a:lstStyle/>
          <a:p>
            <a:fld id="{80FC6068-BAFB-FC44-B9D8-F4B3BB105DE6}" type="datetimeFigureOut">
              <a:rPr lang="en-US" smtClean="0"/>
              <a:t>12/4/23</a:t>
            </a:fld>
            <a:endParaRPr lang="en-US"/>
          </a:p>
        </p:txBody>
      </p:sp>
      <p:sp>
        <p:nvSpPr>
          <p:cNvPr id="5" name="Footer Placeholder 4">
            <a:extLst>
              <a:ext uri="{FF2B5EF4-FFF2-40B4-BE49-F238E27FC236}">
                <a16:creationId xmlns:a16="http://schemas.microsoft.com/office/drawing/2014/main" id="{2743415C-01E8-47C5-572D-4511E69EAC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5A6B2E-FEFC-BE4D-184F-95A8F620254D}"/>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2409466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1A8C1-9166-7DEA-3D13-364B260325F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E891F6-3DD4-9F59-F743-141E6B34C2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2D971C-42DE-4D59-B5E8-CB9F8BDA810B}"/>
              </a:ext>
            </a:extLst>
          </p:cNvPr>
          <p:cNvSpPr>
            <a:spLocks noGrp="1"/>
          </p:cNvSpPr>
          <p:nvPr>
            <p:ph type="dt" sz="half" idx="10"/>
          </p:nvPr>
        </p:nvSpPr>
        <p:spPr/>
        <p:txBody>
          <a:bodyPr/>
          <a:lstStyle/>
          <a:p>
            <a:fld id="{80FC6068-BAFB-FC44-B9D8-F4B3BB105DE6}" type="datetimeFigureOut">
              <a:rPr lang="en-US" smtClean="0"/>
              <a:t>12/4/23</a:t>
            </a:fld>
            <a:endParaRPr lang="en-US"/>
          </a:p>
        </p:txBody>
      </p:sp>
      <p:sp>
        <p:nvSpPr>
          <p:cNvPr id="5" name="Footer Placeholder 4">
            <a:extLst>
              <a:ext uri="{FF2B5EF4-FFF2-40B4-BE49-F238E27FC236}">
                <a16:creationId xmlns:a16="http://schemas.microsoft.com/office/drawing/2014/main" id="{FC63F9F1-DE9A-F9DE-EAFD-B0DFFE41D5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231984-6BB3-B8D1-B86C-A5F5D111F081}"/>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3849052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B23516-DDDD-3784-0552-177E497A06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697A8E-2FDE-2B20-22F2-4D8FEC2535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CF9A34-1E50-8AA9-2B91-F89D7D9ADECE}"/>
              </a:ext>
            </a:extLst>
          </p:cNvPr>
          <p:cNvSpPr>
            <a:spLocks noGrp="1"/>
          </p:cNvSpPr>
          <p:nvPr>
            <p:ph type="dt" sz="half" idx="10"/>
          </p:nvPr>
        </p:nvSpPr>
        <p:spPr/>
        <p:txBody>
          <a:bodyPr/>
          <a:lstStyle/>
          <a:p>
            <a:fld id="{80FC6068-BAFB-FC44-B9D8-F4B3BB105DE6}" type="datetimeFigureOut">
              <a:rPr lang="en-US" smtClean="0"/>
              <a:t>12/4/23</a:t>
            </a:fld>
            <a:endParaRPr lang="en-US"/>
          </a:p>
        </p:txBody>
      </p:sp>
      <p:sp>
        <p:nvSpPr>
          <p:cNvPr id="5" name="Footer Placeholder 4">
            <a:extLst>
              <a:ext uri="{FF2B5EF4-FFF2-40B4-BE49-F238E27FC236}">
                <a16:creationId xmlns:a16="http://schemas.microsoft.com/office/drawing/2014/main" id="{29838F2E-F3E3-41D2-928E-A5A5C5A9EA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F051A6-42D7-6FD1-A39C-1A9D872605FD}"/>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2600043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0D417-C050-FC78-7FA1-8F4FEBDADDE6}"/>
              </a:ext>
            </a:extLst>
          </p:cNvPr>
          <p:cNvSpPr>
            <a:spLocks noGrp="1"/>
          </p:cNvSpPr>
          <p:nvPr>
            <p:ph type="title"/>
          </p:nvPr>
        </p:nvSpPr>
        <p:spPr/>
        <p:txBody>
          <a:bodyPr>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87DC6D99-F150-E151-9944-EC18F88D5E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5B6A25-9951-8888-987C-428D29B4F66D}"/>
              </a:ext>
            </a:extLst>
          </p:cNvPr>
          <p:cNvSpPr>
            <a:spLocks noGrp="1"/>
          </p:cNvSpPr>
          <p:nvPr>
            <p:ph type="dt" sz="half" idx="10"/>
          </p:nvPr>
        </p:nvSpPr>
        <p:spPr/>
        <p:txBody>
          <a:bodyPr/>
          <a:lstStyle/>
          <a:p>
            <a:fld id="{80FC6068-BAFB-FC44-B9D8-F4B3BB105DE6}" type="datetimeFigureOut">
              <a:rPr lang="en-US" smtClean="0"/>
              <a:t>12/4/23</a:t>
            </a:fld>
            <a:endParaRPr lang="en-US"/>
          </a:p>
        </p:txBody>
      </p:sp>
      <p:sp>
        <p:nvSpPr>
          <p:cNvPr id="5" name="Footer Placeholder 4">
            <a:extLst>
              <a:ext uri="{FF2B5EF4-FFF2-40B4-BE49-F238E27FC236}">
                <a16:creationId xmlns:a16="http://schemas.microsoft.com/office/drawing/2014/main" id="{2CAF9CFE-9F4D-528A-7686-0A2246036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673BFF-54D4-048B-EE52-7763A173CA4B}"/>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139762455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0DFAE-AE61-986E-EB48-20ABE234DC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313BE9-938E-A674-EA2C-FF6D5D38CA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A39E9E-D557-CC11-64C0-D157AF760ED5}"/>
              </a:ext>
            </a:extLst>
          </p:cNvPr>
          <p:cNvSpPr>
            <a:spLocks noGrp="1"/>
          </p:cNvSpPr>
          <p:nvPr>
            <p:ph type="dt" sz="half" idx="10"/>
          </p:nvPr>
        </p:nvSpPr>
        <p:spPr/>
        <p:txBody>
          <a:bodyPr/>
          <a:lstStyle/>
          <a:p>
            <a:fld id="{80FC6068-BAFB-FC44-B9D8-F4B3BB105DE6}" type="datetimeFigureOut">
              <a:rPr lang="en-US" smtClean="0"/>
              <a:t>12/4/23</a:t>
            </a:fld>
            <a:endParaRPr lang="en-US"/>
          </a:p>
        </p:txBody>
      </p:sp>
      <p:sp>
        <p:nvSpPr>
          <p:cNvPr id="5" name="Footer Placeholder 4">
            <a:extLst>
              <a:ext uri="{FF2B5EF4-FFF2-40B4-BE49-F238E27FC236}">
                <a16:creationId xmlns:a16="http://schemas.microsoft.com/office/drawing/2014/main" id="{477E4CE7-D734-F13F-D984-659B982EDF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CBBA3-424C-85A5-38AF-F225EA0AB30F}"/>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3838151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8789D-121E-B661-3E95-72AE4B6AF97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B5543FC-ECEC-2DDE-0104-106A3A492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C5FD3F-C10F-8AA1-70B7-401B1B23B2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FD7327-0686-96B1-9475-2555F8CC9C0F}"/>
              </a:ext>
            </a:extLst>
          </p:cNvPr>
          <p:cNvSpPr>
            <a:spLocks noGrp="1"/>
          </p:cNvSpPr>
          <p:nvPr>
            <p:ph type="dt" sz="half" idx="10"/>
          </p:nvPr>
        </p:nvSpPr>
        <p:spPr/>
        <p:txBody>
          <a:bodyPr/>
          <a:lstStyle/>
          <a:p>
            <a:fld id="{80FC6068-BAFB-FC44-B9D8-F4B3BB105DE6}" type="datetimeFigureOut">
              <a:rPr lang="en-US" smtClean="0"/>
              <a:t>12/4/23</a:t>
            </a:fld>
            <a:endParaRPr lang="en-US"/>
          </a:p>
        </p:txBody>
      </p:sp>
      <p:sp>
        <p:nvSpPr>
          <p:cNvPr id="6" name="Footer Placeholder 5">
            <a:extLst>
              <a:ext uri="{FF2B5EF4-FFF2-40B4-BE49-F238E27FC236}">
                <a16:creationId xmlns:a16="http://schemas.microsoft.com/office/drawing/2014/main" id="{41E34DDF-D8E7-3F6C-CB8F-FDF6E7090E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288B5A-00ED-82FA-1738-C85CB6180533}"/>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13244025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78C69-B515-DF53-BCFA-D550EC94B3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94B141-38A1-BE22-A013-A82CC670609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834C5C-0EE0-3A42-5D11-435E37A5F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3B2EF9-C19C-EDC6-8B3D-580FBC45C7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1659E9-2F87-CFC4-B465-08D2316CBA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C4E6FC-2E10-A26A-D4C3-794777D19DF0}"/>
              </a:ext>
            </a:extLst>
          </p:cNvPr>
          <p:cNvSpPr>
            <a:spLocks noGrp="1"/>
          </p:cNvSpPr>
          <p:nvPr>
            <p:ph type="dt" sz="half" idx="10"/>
          </p:nvPr>
        </p:nvSpPr>
        <p:spPr/>
        <p:txBody>
          <a:bodyPr/>
          <a:lstStyle/>
          <a:p>
            <a:fld id="{80FC6068-BAFB-FC44-B9D8-F4B3BB105DE6}" type="datetimeFigureOut">
              <a:rPr lang="en-US" smtClean="0"/>
              <a:t>12/4/23</a:t>
            </a:fld>
            <a:endParaRPr lang="en-US"/>
          </a:p>
        </p:txBody>
      </p:sp>
      <p:sp>
        <p:nvSpPr>
          <p:cNvPr id="8" name="Footer Placeholder 7">
            <a:extLst>
              <a:ext uri="{FF2B5EF4-FFF2-40B4-BE49-F238E27FC236}">
                <a16:creationId xmlns:a16="http://schemas.microsoft.com/office/drawing/2014/main" id="{3CA50073-47FA-8CFF-0617-48785954C7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3760F9F-3E51-C58C-0BF6-C86FF2980C33}"/>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3762073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1D032-26A5-7A2D-F678-56393EC3DF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98E989-75F8-BB02-B82D-11FAC5E175A1}"/>
              </a:ext>
            </a:extLst>
          </p:cNvPr>
          <p:cNvSpPr>
            <a:spLocks noGrp="1"/>
          </p:cNvSpPr>
          <p:nvPr>
            <p:ph type="dt" sz="half" idx="10"/>
          </p:nvPr>
        </p:nvSpPr>
        <p:spPr/>
        <p:txBody>
          <a:bodyPr/>
          <a:lstStyle/>
          <a:p>
            <a:fld id="{80FC6068-BAFB-FC44-B9D8-F4B3BB105DE6}" type="datetimeFigureOut">
              <a:rPr lang="en-US" smtClean="0"/>
              <a:t>12/4/23</a:t>
            </a:fld>
            <a:endParaRPr lang="en-US"/>
          </a:p>
        </p:txBody>
      </p:sp>
      <p:sp>
        <p:nvSpPr>
          <p:cNvPr id="4" name="Footer Placeholder 3">
            <a:extLst>
              <a:ext uri="{FF2B5EF4-FFF2-40B4-BE49-F238E27FC236}">
                <a16:creationId xmlns:a16="http://schemas.microsoft.com/office/drawing/2014/main" id="{B09B5C66-E958-649A-5675-A662F06A09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254FA4-DFC4-646F-60E5-DECF271B37C6}"/>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1265848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104E65-08BD-6907-1F8C-723793CBF8E7}"/>
              </a:ext>
            </a:extLst>
          </p:cNvPr>
          <p:cNvSpPr>
            <a:spLocks noGrp="1"/>
          </p:cNvSpPr>
          <p:nvPr>
            <p:ph type="dt" sz="half" idx="10"/>
          </p:nvPr>
        </p:nvSpPr>
        <p:spPr/>
        <p:txBody>
          <a:bodyPr/>
          <a:lstStyle/>
          <a:p>
            <a:fld id="{80FC6068-BAFB-FC44-B9D8-F4B3BB105DE6}" type="datetimeFigureOut">
              <a:rPr lang="en-US" smtClean="0"/>
              <a:t>12/4/23</a:t>
            </a:fld>
            <a:endParaRPr lang="en-US"/>
          </a:p>
        </p:txBody>
      </p:sp>
      <p:sp>
        <p:nvSpPr>
          <p:cNvPr id="3" name="Footer Placeholder 2">
            <a:extLst>
              <a:ext uri="{FF2B5EF4-FFF2-40B4-BE49-F238E27FC236}">
                <a16:creationId xmlns:a16="http://schemas.microsoft.com/office/drawing/2014/main" id="{D661CC75-33DA-B1F6-96AF-CBB1480590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4C4FFB-D0D0-31DD-44BD-B3E7ED184A23}"/>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4191600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9C42D8-1021-2C9E-5F09-32FDF65E28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0913F2-059D-752E-A400-647BBF83037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021D53-A503-B148-BD5E-C4D870B45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A35AFC-61BE-1793-693C-F41CB363D2C2}"/>
              </a:ext>
            </a:extLst>
          </p:cNvPr>
          <p:cNvSpPr>
            <a:spLocks noGrp="1"/>
          </p:cNvSpPr>
          <p:nvPr>
            <p:ph type="dt" sz="half" idx="10"/>
          </p:nvPr>
        </p:nvSpPr>
        <p:spPr/>
        <p:txBody>
          <a:bodyPr/>
          <a:lstStyle/>
          <a:p>
            <a:fld id="{80FC6068-BAFB-FC44-B9D8-F4B3BB105DE6}" type="datetimeFigureOut">
              <a:rPr lang="en-US" smtClean="0"/>
              <a:t>12/4/23</a:t>
            </a:fld>
            <a:endParaRPr lang="en-US"/>
          </a:p>
        </p:txBody>
      </p:sp>
      <p:sp>
        <p:nvSpPr>
          <p:cNvPr id="6" name="Footer Placeholder 5">
            <a:extLst>
              <a:ext uri="{FF2B5EF4-FFF2-40B4-BE49-F238E27FC236}">
                <a16:creationId xmlns:a16="http://schemas.microsoft.com/office/drawing/2014/main" id="{547AF21D-5FB2-4C84-EB29-6F451F34E4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A1F816-AD91-E8D2-EBCE-8DA1C28AEDE9}"/>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3686751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80EA5-70CB-2324-481C-69CB3F6168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61C042-20F1-9842-172C-4C7DD2B9BC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7864F1-02BA-BDF6-6C2A-9632A1AEA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9DEC45-E803-35C8-EB66-A31C5C60D9B9}"/>
              </a:ext>
            </a:extLst>
          </p:cNvPr>
          <p:cNvSpPr>
            <a:spLocks noGrp="1"/>
          </p:cNvSpPr>
          <p:nvPr>
            <p:ph type="dt" sz="half" idx="10"/>
          </p:nvPr>
        </p:nvSpPr>
        <p:spPr/>
        <p:txBody>
          <a:bodyPr/>
          <a:lstStyle/>
          <a:p>
            <a:fld id="{80FC6068-BAFB-FC44-B9D8-F4B3BB105DE6}" type="datetimeFigureOut">
              <a:rPr lang="en-US" smtClean="0"/>
              <a:t>12/4/23</a:t>
            </a:fld>
            <a:endParaRPr lang="en-US"/>
          </a:p>
        </p:txBody>
      </p:sp>
      <p:sp>
        <p:nvSpPr>
          <p:cNvPr id="6" name="Footer Placeholder 5">
            <a:extLst>
              <a:ext uri="{FF2B5EF4-FFF2-40B4-BE49-F238E27FC236}">
                <a16:creationId xmlns:a16="http://schemas.microsoft.com/office/drawing/2014/main" id="{E53A919A-3F80-FD6A-344C-529C0DA691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0F0D72-1C3C-A33E-99F8-116B63BA412E}"/>
              </a:ext>
            </a:extLst>
          </p:cNvPr>
          <p:cNvSpPr>
            <a:spLocks noGrp="1"/>
          </p:cNvSpPr>
          <p:nvPr>
            <p:ph type="sldNum" sz="quarter" idx="12"/>
          </p:nvPr>
        </p:nvSpPr>
        <p:spPr/>
        <p:txBody>
          <a:bodyPr/>
          <a:lstStyle/>
          <a:p>
            <a:fld id="{17DF6216-3A53-0949-804D-38F3812E90E8}" type="slidenum">
              <a:rPr lang="en-US" smtClean="0"/>
              <a:t>‹#›</a:t>
            </a:fld>
            <a:endParaRPr lang="en-US"/>
          </a:p>
        </p:txBody>
      </p:sp>
    </p:spTree>
    <p:extLst>
      <p:ext uri="{BB962C8B-B14F-4D97-AF65-F5344CB8AC3E}">
        <p14:creationId xmlns:p14="http://schemas.microsoft.com/office/powerpoint/2010/main" val="520221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30EAE4-2EA3-240E-FA0D-88C1D97D8B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875C67-A2AC-C558-C959-8951B3D76B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EED394-34D6-0BC7-0954-31A6D6795B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FC6068-BAFB-FC44-B9D8-F4B3BB105DE6}" type="datetimeFigureOut">
              <a:rPr lang="en-US" smtClean="0"/>
              <a:t>12/4/23</a:t>
            </a:fld>
            <a:endParaRPr lang="en-US"/>
          </a:p>
        </p:txBody>
      </p:sp>
      <p:sp>
        <p:nvSpPr>
          <p:cNvPr id="5" name="Footer Placeholder 4">
            <a:extLst>
              <a:ext uri="{FF2B5EF4-FFF2-40B4-BE49-F238E27FC236}">
                <a16:creationId xmlns:a16="http://schemas.microsoft.com/office/drawing/2014/main" id="{7F19F240-BF3F-ED66-6361-3871855837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1740C0-6F4C-5793-2DBF-B20945C2C9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DF6216-3A53-0949-804D-38F3812E90E8}" type="slidenum">
              <a:rPr lang="en-US" smtClean="0"/>
              <a:t>‹#›</a:t>
            </a:fld>
            <a:endParaRPr lang="en-US"/>
          </a:p>
        </p:txBody>
      </p:sp>
    </p:spTree>
    <p:extLst>
      <p:ext uri="{BB962C8B-B14F-4D97-AF65-F5344CB8AC3E}">
        <p14:creationId xmlns:p14="http://schemas.microsoft.com/office/powerpoint/2010/main" val="715738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F98DB-DE2C-07D3-123C-E9582F858925}"/>
              </a:ext>
            </a:extLst>
          </p:cNvPr>
          <p:cNvSpPr>
            <a:spLocks noGrp="1"/>
          </p:cNvSpPr>
          <p:nvPr>
            <p:ph type="ctrTitle"/>
          </p:nvPr>
        </p:nvSpPr>
        <p:spPr/>
        <p:txBody>
          <a:bodyPr>
            <a:normAutofit/>
          </a:bodyPr>
          <a:lstStyle/>
          <a:p>
            <a:r>
              <a:rPr lang="en-US" sz="4400" dirty="0"/>
              <a:t>SI talk</a:t>
            </a:r>
          </a:p>
        </p:txBody>
      </p:sp>
      <p:sp>
        <p:nvSpPr>
          <p:cNvPr id="3" name="Subtitle 2">
            <a:extLst>
              <a:ext uri="{FF2B5EF4-FFF2-40B4-BE49-F238E27FC236}">
                <a16:creationId xmlns:a16="http://schemas.microsoft.com/office/drawing/2014/main" id="{C22C488F-513A-E9AC-F871-02135EAB1B73}"/>
              </a:ext>
            </a:extLst>
          </p:cNvPr>
          <p:cNvSpPr>
            <a:spLocks noGrp="1"/>
          </p:cNvSpPr>
          <p:nvPr>
            <p:ph type="subTitle" idx="1"/>
          </p:nvPr>
        </p:nvSpPr>
        <p:spPr/>
        <p:txBody>
          <a:bodyPr/>
          <a:lstStyle/>
          <a:p>
            <a:r>
              <a:rPr lang="en-US" dirty="0"/>
              <a:t>January 2024</a:t>
            </a:r>
          </a:p>
          <a:p>
            <a:r>
              <a:rPr lang="en-US" dirty="0"/>
              <a:t>Ty Bottorff</a:t>
            </a:r>
          </a:p>
        </p:txBody>
      </p:sp>
    </p:spTree>
    <p:extLst>
      <p:ext uri="{BB962C8B-B14F-4D97-AF65-F5344CB8AC3E}">
        <p14:creationId xmlns:p14="http://schemas.microsoft.com/office/powerpoint/2010/main" val="392232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C97D-8F21-3D3B-6A90-EA7145324964}"/>
              </a:ext>
            </a:extLst>
          </p:cNvPr>
          <p:cNvSpPr>
            <a:spLocks noGrp="1"/>
          </p:cNvSpPr>
          <p:nvPr>
            <p:ph type="title"/>
          </p:nvPr>
        </p:nvSpPr>
        <p:spPr>
          <a:xfrm>
            <a:off x="838200" y="593725"/>
            <a:ext cx="10515600" cy="1325563"/>
          </a:xfrm>
        </p:spPr>
        <p:txBody>
          <a:bodyPr>
            <a:normAutofit/>
          </a:bodyPr>
          <a:lstStyle/>
          <a:p>
            <a:r>
              <a:rPr lang="en-US" dirty="0"/>
              <a:t>Study design</a:t>
            </a:r>
          </a:p>
        </p:txBody>
      </p:sp>
      <p:sp>
        <p:nvSpPr>
          <p:cNvPr id="3" name="Content Placeholder 2">
            <a:extLst>
              <a:ext uri="{FF2B5EF4-FFF2-40B4-BE49-F238E27FC236}">
                <a16:creationId xmlns:a16="http://schemas.microsoft.com/office/drawing/2014/main" id="{B9501834-7B32-1ACA-4358-B630FB8EEC36}"/>
              </a:ext>
            </a:extLst>
          </p:cNvPr>
          <p:cNvSpPr>
            <a:spLocks noGrp="1"/>
          </p:cNvSpPr>
          <p:nvPr>
            <p:ph idx="1"/>
          </p:nvPr>
        </p:nvSpPr>
        <p:spPr>
          <a:xfrm>
            <a:off x="838200" y="1919289"/>
            <a:ext cx="10515600" cy="4623402"/>
          </a:xfrm>
        </p:spPr>
        <p:txBody>
          <a:bodyPr>
            <a:normAutofit/>
          </a:bodyPr>
          <a:lstStyle/>
          <a:p>
            <a:endParaRPr lang="en-US" dirty="0"/>
          </a:p>
        </p:txBody>
      </p:sp>
    </p:spTree>
    <p:extLst>
      <p:ext uri="{BB962C8B-B14F-4D97-AF65-F5344CB8AC3E}">
        <p14:creationId xmlns:p14="http://schemas.microsoft.com/office/powerpoint/2010/main" val="3861068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C97D-8F21-3D3B-6A90-EA7145324964}"/>
              </a:ext>
            </a:extLst>
          </p:cNvPr>
          <p:cNvSpPr>
            <a:spLocks noGrp="1"/>
          </p:cNvSpPr>
          <p:nvPr>
            <p:ph type="title"/>
          </p:nvPr>
        </p:nvSpPr>
        <p:spPr>
          <a:xfrm>
            <a:off x="838200" y="593725"/>
            <a:ext cx="10515600" cy="1325563"/>
          </a:xfrm>
        </p:spPr>
        <p:txBody>
          <a:bodyPr>
            <a:normAutofit/>
          </a:bodyPr>
          <a:lstStyle/>
          <a:p>
            <a:r>
              <a:rPr lang="en-US" dirty="0"/>
              <a:t>Methods</a:t>
            </a:r>
          </a:p>
        </p:txBody>
      </p:sp>
      <p:sp>
        <p:nvSpPr>
          <p:cNvPr id="3" name="Content Placeholder 2">
            <a:extLst>
              <a:ext uri="{FF2B5EF4-FFF2-40B4-BE49-F238E27FC236}">
                <a16:creationId xmlns:a16="http://schemas.microsoft.com/office/drawing/2014/main" id="{B9501834-7B32-1ACA-4358-B630FB8EEC36}"/>
              </a:ext>
            </a:extLst>
          </p:cNvPr>
          <p:cNvSpPr>
            <a:spLocks noGrp="1"/>
          </p:cNvSpPr>
          <p:nvPr>
            <p:ph idx="1"/>
          </p:nvPr>
        </p:nvSpPr>
        <p:spPr>
          <a:xfrm>
            <a:off x="838200" y="1919289"/>
            <a:ext cx="10515600" cy="4623402"/>
          </a:xfrm>
        </p:spPr>
        <p:txBody>
          <a:bodyPr>
            <a:normAutofit/>
          </a:bodyPr>
          <a:lstStyle/>
          <a:p>
            <a:endParaRPr lang="en-US" dirty="0"/>
          </a:p>
        </p:txBody>
      </p:sp>
    </p:spTree>
    <p:extLst>
      <p:ext uri="{BB962C8B-B14F-4D97-AF65-F5344CB8AC3E}">
        <p14:creationId xmlns:p14="http://schemas.microsoft.com/office/powerpoint/2010/main" val="2051757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C97D-8F21-3D3B-6A90-EA7145324964}"/>
              </a:ext>
            </a:extLst>
          </p:cNvPr>
          <p:cNvSpPr>
            <a:spLocks noGrp="1"/>
          </p:cNvSpPr>
          <p:nvPr>
            <p:ph type="title"/>
          </p:nvPr>
        </p:nvSpPr>
        <p:spPr>
          <a:xfrm>
            <a:off x="838200" y="593725"/>
            <a:ext cx="10515600" cy="1325563"/>
          </a:xfrm>
        </p:spPr>
        <p:txBody>
          <a:bodyPr>
            <a:normAutofit/>
          </a:bodyPr>
          <a:lstStyle/>
          <a:p>
            <a:r>
              <a:rPr lang="en-US" dirty="0"/>
              <a:t>Results</a:t>
            </a:r>
          </a:p>
        </p:txBody>
      </p:sp>
      <p:sp>
        <p:nvSpPr>
          <p:cNvPr id="3" name="Content Placeholder 2">
            <a:extLst>
              <a:ext uri="{FF2B5EF4-FFF2-40B4-BE49-F238E27FC236}">
                <a16:creationId xmlns:a16="http://schemas.microsoft.com/office/drawing/2014/main" id="{B9501834-7B32-1ACA-4358-B630FB8EEC36}"/>
              </a:ext>
            </a:extLst>
          </p:cNvPr>
          <p:cNvSpPr>
            <a:spLocks noGrp="1"/>
          </p:cNvSpPr>
          <p:nvPr>
            <p:ph idx="1"/>
          </p:nvPr>
        </p:nvSpPr>
        <p:spPr>
          <a:xfrm>
            <a:off x="838200" y="1919289"/>
            <a:ext cx="10515600" cy="4623402"/>
          </a:xfrm>
        </p:spPr>
        <p:txBody>
          <a:bodyPr>
            <a:normAutofit/>
          </a:bodyPr>
          <a:lstStyle/>
          <a:p>
            <a:endParaRPr lang="en-US" dirty="0"/>
          </a:p>
        </p:txBody>
      </p:sp>
    </p:spTree>
    <p:extLst>
      <p:ext uri="{BB962C8B-B14F-4D97-AF65-F5344CB8AC3E}">
        <p14:creationId xmlns:p14="http://schemas.microsoft.com/office/powerpoint/2010/main" val="41202946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C97D-8F21-3D3B-6A90-EA7145324964}"/>
              </a:ext>
            </a:extLst>
          </p:cNvPr>
          <p:cNvSpPr>
            <a:spLocks noGrp="1"/>
          </p:cNvSpPr>
          <p:nvPr>
            <p:ph type="title"/>
          </p:nvPr>
        </p:nvSpPr>
        <p:spPr>
          <a:xfrm>
            <a:off x="838200" y="593725"/>
            <a:ext cx="10515600" cy="1325563"/>
          </a:xfrm>
        </p:spPr>
        <p:txBody>
          <a:bodyPr>
            <a:normAutofit/>
          </a:bodyPr>
          <a:lstStyle/>
          <a:p>
            <a:r>
              <a:rPr lang="en-US" dirty="0"/>
              <a:t>Conclusions</a:t>
            </a:r>
          </a:p>
        </p:txBody>
      </p:sp>
      <p:sp>
        <p:nvSpPr>
          <p:cNvPr id="3" name="Content Placeholder 2">
            <a:extLst>
              <a:ext uri="{FF2B5EF4-FFF2-40B4-BE49-F238E27FC236}">
                <a16:creationId xmlns:a16="http://schemas.microsoft.com/office/drawing/2014/main" id="{B9501834-7B32-1ACA-4358-B630FB8EEC36}"/>
              </a:ext>
            </a:extLst>
          </p:cNvPr>
          <p:cNvSpPr>
            <a:spLocks noGrp="1"/>
          </p:cNvSpPr>
          <p:nvPr>
            <p:ph idx="1"/>
          </p:nvPr>
        </p:nvSpPr>
        <p:spPr>
          <a:xfrm>
            <a:off x="838200" y="1919289"/>
            <a:ext cx="10515600" cy="4623402"/>
          </a:xfrm>
        </p:spPr>
        <p:txBody>
          <a:bodyPr>
            <a:normAutofit/>
          </a:bodyPr>
          <a:lstStyle/>
          <a:p>
            <a:endParaRPr lang="en-US" dirty="0"/>
          </a:p>
        </p:txBody>
      </p:sp>
    </p:spTree>
    <p:extLst>
      <p:ext uri="{BB962C8B-B14F-4D97-AF65-F5344CB8AC3E}">
        <p14:creationId xmlns:p14="http://schemas.microsoft.com/office/powerpoint/2010/main" val="3813624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C97D-8F21-3D3B-6A90-EA7145324964}"/>
              </a:ext>
            </a:extLst>
          </p:cNvPr>
          <p:cNvSpPr>
            <a:spLocks noGrp="1"/>
          </p:cNvSpPr>
          <p:nvPr>
            <p:ph type="title"/>
          </p:nvPr>
        </p:nvSpPr>
        <p:spPr>
          <a:xfrm>
            <a:off x="838200" y="593725"/>
            <a:ext cx="10515600" cy="1325563"/>
          </a:xfrm>
        </p:spPr>
        <p:txBody>
          <a:bodyPr>
            <a:normAutofit/>
          </a:bodyPr>
          <a:lstStyle/>
          <a:p>
            <a:r>
              <a:rPr lang="en-US" dirty="0"/>
              <a:t>Next steps</a:t>
            </a:r>
          </a:p>
        </p:txBody>
      </p:sp>
      <p:sp>
        <p:nvSpPr>
          <p:cNvPr id="3" name="Content Placeholder 2">
            <a:extLst>
              <a:ext uri="{FF2B5EF4-FFF2-40B4-BE49-F238E27FC236}">
                <a16:creationId xmlns:a16="http://schemas.microsoft.com/office/drawing/2014/main" id="{B9501834-7B32-1ACA-4358-B630FB8EEC36}"/>
              </a:ext>
            </a:extLst>
          </p:cNvPr>
          <p:cNvSpPr>
            <a:spLocks noGrp="1"/>
          </p:cNvSpPr>
          <p:nvPr>
            <p:ph idx="1"/>
          </p:nvPr>
        </p:nvSpPr>
        <p:spPr>
          <a:xfrm>
            <a:off x="838200" y="1919289"/>
            <a:ext cx="10515600" cy="4623402"/>
          </a:xfrm>
        </p:spPr>
        <p:txBody>
          <a:bodyPr>
            <a:normAutofit/>
          </a:bodyPr>
          <a:lstStyle/>
          <a:p>
            <a:endParaRPr lang="en-US" dirty="0"/>
          </a:p>
        </p:txBody>
      </p:sp>
    </p:spTree>
    <p:extLst>
      <p:ext uri="{BB962C8B-B14F-4D97-AF65-F5344CB8AC3E}">
        <p14:creationId xmlns:p14="http://schemas.microsoft.com/office/powerpoint/2010/main" val="30891920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C97D-8F21-3D3B-6A90-EA7145324964}"/>
              </a:ext>
            </a:extLst>
          </p:cNvPr>
          <p:cNvSpPr>
            <a:spLocks noGrp="1"/>
          </p:cNvSpPr>
          <p:nvPr>
            <p:ph type="title"/>
          </p:nvPr>
        </p:nvSpPr>
        <p:spPr>
          <a:xfrm>
            <a:off x="838200" y="593725"/>
            <a:ext cx="10515600" cy="1325563"/>
          </a:xfrm>
        </p:spPr>
        <p:txBody>
          <a:bodyPr>
            <a:normAutofit/>
          </a:bodyPr>
          <a:lstStyle/>
          <a:p>
            <a:r>
              <a:rPr lang="en-US" dirty="0"/>
              <a:t>Outline</a:t>
            </a:r>
          </a:p>
        </p:txBody>
      </p:sp>
      <p:sp>
        <p:nvSpPr>
          <p:cNvPr id="3" name="Content Placeholder 2">
            <a:extLst>
              <a:ext uri="{FF2B5EF4-FFF2-40B4-BE49-F238E27FC236}">
                <a16:creationId xmlns:a16="http://schemas.microsoft.com/office/drawing/2014/main" id="{B9501834-7B32-1ACA-4358-B630FB8EEC36}"/>
              </a:ext>
            </a:extLst>
          </p:cNvPr>
          <p:cNvSpPr>
            <a:spLocks noGrp="1"/>
          </p:cNvSpPr>
          <p:nvPr>
            <p:ph idx="1"/>
          </p:nvPr>
        </p:nvSpPr>
        <p:spPr>
          <a:xfrm>
            <a:off x="838200" y="1919289"/>
            <a:ext cx="10515600" cy="4623402"/>
          </a:xfrm>
        </p:spPr>
        <p:txBody>
          <a:bodyPr>
            <a:normAutofit/>
          </a:bodyPr>
          <a:lstStyle/>
          <a:p>
            <a:endParaRPr lang="en-US" dirty="0"/>
          </a:p>
        </p:txBody>
      </p:sp>
    </p:spTree>
    <p:extLst>
      <p:ext uri="{BB962C8B-B14F-4D97-AF65-F5344CB8AC3E}">
        <p14:creationId xmlns:p14="http://schemas.microsoft.com/office/powerpoint/2010/main" val="2996110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C97D-8F21-3D3B-6A90-EA7145324964}"/>
              </a:ext>
            </a:extLst>
          </p:cNvPr>
          <p:cNvSpPr>
            <a:spLocks noGrp="1"/>
          </p:cNvSpPr>
          <p:nvPr>
            <p:ph type="title"/>
          </p:nvPr>
        </p:nvSpPr>
        <p:spPr>
          <a:xfrm>
            <a:off x="838200" y="593725"/>
            <a:ext cx="10515600" cy="1325563"/>
          </a:xfrm>
        </p:spPr>
        <p:txBody>
          <a:bodyPr>
            <a:normAutofit/>
          </a:bodyPr>
          <a:lstStyle/>
          <a:p>
            <a:r>
              <a:rPr lang="en-US" dirty="0"/>
              <a:t>Immune checkpoints</a:t>
            </a:r>
          </a:p>
        </p:txBody>
      </p:sp>
      <p:sp>
        <p:nvSpPr>
          <p:cNvPr id="3" name="Content Placeholder 2">
            <a:extLst>
              <a:ext uri="{FF2B5EF4-FFF2-40B4-BE49-F238E27FC236}">
                <a16:creationId xmlns:a16="http://schemas.microsoft.com/office/drawing/2014/main" id="{B9501834-7B32-1ACA-4358-B630FB8EEC36}"/>
              </a:ext>
            </a:extLst>
          </p:cNvPr>
          <p:cNvSpPr>
            <a:spLocks noGrp="1"/>
          </p:cNvSpPr>
          <p:nvPr>
            <p:ph idx="1"/>
          </p:nvPr>
        </p:nvSpPr>
        <p:spPr>
          <a:xfrm>
            <a:off x="838200" y="1919289"/>
            <a:ext cx="10515600" cy="4623402"/>
          </a:xfrm>
        </p:spPr>
        <p:txBody>
          <a:bodyPr>
            <a:normAutofit/>
          </a:bodyPr>
          <a:lstStyle/>
          <a:p>
            <a:endParaRPr lang="en-US" dirty="0"/>
          </a:p>
        </p:txBody>
      </p:sp>
    </p:spTree>
    <p:extLst>
      <p:ext uri="{BB962C8B-B14F-4D97-AF65-F5344CB8AC3E}">
        <p14:creationId xmlns:p14="http://schemas.microsoft.com/office/powerpoint/2010/main" val="385520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C97D-8F21-3D3B-6A90-EA7145324964}"/>
              </a:ext>
            </a:extLst>
          </p:cNvPr>
          <p:cNvSpPr>
            <a:spLocks noGrp="1"/>
          </p:cNvSpPr>
          <p:nvPr>
            <p:ph type="title"/>
          </p:nvPr>
        </p:nvSpPr>
        <p:spPr>
          <a:xfrm>
            <a:off x="838200" y="593725"/>
            <a:ext cx="10515600" cy="1325563"/>
          </a:xfrm>
        </p:spPr>
        <p:txBody>
          <a:bodyPr>
            <a:normAutofit/>
          </a:bodyPr>
          <a:lstStyle/>
          <a:p>
            <a:r>
              <a:rPr lang="en-US" dirty="0"/>
              <a:t>Immune checkpoint blockade (ICB)</a:t>
            </a:r>
          </a:p>
        </p:txBody>
      </p:sp>
      <p:sp>
        <p:nvSpPr>
          <p:cNvPr id="3" name="Content Placeholder 2">
            <a:extLst>
              <a:ext uri="{FF2B5EF4-FFF2-40B4-BE49-F238E27FC236}">
                <a16:creationId xmlns:a16="http://schemas.microsoft.com/office/drawing/2014/main" id="{B9501834-7B32-1ACA-4358-B630FB8EEC36}"/>
              </a:ext>
            </a:extLst>
          </p:cNvPr>
          <p:cNvSpPr>
            <a:spLocks noGrp="1"/>
          </p:cNvSpPr>
          <p:nvPr>
            <p:ph idx="1"/>
          </p:nvPr>
        </p:nvSpPr>
        <p:spPr>
          <a:xfrm>
            <a:off x="838200" y="1919289"/>
            <a:ext cx="10515600" cy="4623402"/>
          </a:xfrm>
        </p:spPr>
        <p:txBody>
          <a:bodyPr>
            <a:normAutofit/>
          </a:bodyPr>
          <a:lstStyle/>
          <a:p>
            <a:endParaRPr lang="en-US" dirty="0"/>
          </a:p>
        </p:txBody>
      </p:sp>
    </p:spTree>
    <p:extLst>
      <p:ext uri="{BB962C8B-B14F-4D97-AF65-F5344CB8AC3E}">
        <p14:creationId xmlns:p14="http://schemas.microsoft.com/office/powerpoint/2010/main" val="1041420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C97D-8F21-3D3B-6A90-EA7145324964}"/>
              </a:ext>
            </a:extLst>
          </p:cNvPr>
          <p:cNvSpPr>
            <a:spLocks noGrp="1"/>
          </p:cNvSpPr>
          <p:nvPr>
            <p:ph type="title"/>
          </p:nvPr>
        </p:nvSpPr>
        <p:spPr>
          <a:xfrm>
            <a:off x="838200" y="593725"/>
            <a:ext cx="10515600" cy="1325563"/>
          </a:xfrm>
        </p:spPr>
        <p:txBody>
          <a:bodyPr>
            <a:normAutofit/>
          </a:bodyPr>
          <a:lstStyle/>
          <a:p>
            <a:r>
              <a:rPr lang="en-US" dirty="0"/>
              <a:t>Immune-related adverse events (</a:t>
            </a:r>
            <a:r>
              <a:rPr lang="en-US" dirty="0" err="1"/>
              <a:t>irAEs</a:t>
            </a:r>
            <a:r>
              <a:rPr lang="en-US" dirty="0"/>
              <a:t>) from ICB</a:t>
            </a:r>
          </a:p>
        </p:txBody>
      </p:sp>
      <p:sp>
        <p:nvSpPr>
          <p:cNvPr id="3" name="Content Placeholder 2">
            <a:extLst>
              <a:ext uri="{FF2B5EF4-FFF2-40B4-BE49-F238E27FC236}">
                <a16:creationId xmlns:a16="http://schemas.microsoft.com/office/drawing/2014/main" id="{B9501834-7B32-1ACA-4358-B630FB8EEC36}"/>
              </a:ext>
            </a:extLst>
          </p:cNvPr>
          <p:cNvSpPr>
            <a:spLocks noGrp="1"/>
          </p:cNvSpPr>
          <p:nvPr>
            <p:ph idx="1"/>
          </p:nvPr>
        </p:nvSpPr>
        <p:spPr>
          <a:xfrm>
            <a:off x="838200" y="1919289"/>
            <a:ext cx="10515600" cy="4623402"/>
          </a:xfrm>
        </p:spPr>
        <p:txBody>
          <a:bodyPr>
            <a:normAutofit/>
          </a:bodyPr>
          <a:lstStyle/>
          <a:p>
            <a:endParaRPr lang="en-US" dirty="0"/>
          </a:p>
        </p:txBody>
      </p:sp>
    </p:spTree>
    <p:extLst>
      <p:ext uri="{BB962C8B-B14F-4D97-AF65-F5344CB8AC3E}">
        <p14:creationId xmlns:p14="http://schemas.microsoft.com/office/powerpoint/2010/main" val="618262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C97D-8F21-3D3B-6A90-EA7145324964}"/>
              </a:ext>
            </a:extLst>
          </p:cNvPr>
          <p:cNvSpPr>
            <a:spLocks noGrp="1"/>
          </p:cNvSpPr>
          <p:nvPr>
            <p:ph type="title"/>
          </p:nvPr>
        </p:nvSpPr>
        <p:spPr>
          <a:xfrm>
            <a:off x="838200" y="593725"/>
            <a:ext cx="10515600" cy="1325563"/>
          </a:xfrm>
        </p:spPr>
        <p:txBody>
          <a:bodyPr>
            <a:normAutofit/>
          </a:bodyPr>
          <a:lstStyle/>
          <a:p>
            <a:r>
              <a:rPr lang="en-US" dirty="0" err="1"/>
              <a:t>irAEs</a:t>
            </a:r>
            <a:r>
              <a:rPr lang="en-US" dirty="0"/>
              <a:t> vs. autoimmune conditions</a:t>
            </a:r>
          </a:p>
        </p:txBody>
      </p:sp>
      <p:sp>
        <p:nvSpPr>
          <p:cNvPr id="3" name="Content Placeholder 2">
            <a:extLst>
              <a:ext uri="{FF2B5EF4-FFF2-40B4-BE49-F238E27FC236}">
                <a16:creationId xmlns:a16="http://schemas.microsoft.com/office/drawing/2014/main" id="{B9501834-7B32-1ACA-4358-B630FB8EEC36}"/>
              </a:ext>
            </a:extLst>
          </p:cNvPr>
          <p:cNvSpPr>
            <a:spLocks noGrp="1"/>
          </p:cNvSpPr>
          <p:nvPr>
            <p:ph idx="1"/>
          </p:nvPr>
        </p:nvSpPr>
        <p:spPr>
          <a:xfrm>
            <a:off x="838200" y="1919289"/>
            <a:ext cx="10515600" cy="4623402"/>
          </a:xfrm>
        </p:spPr>
        <p:txBody>
          <a:bodyPr>
            <a:normAutofit/>
          </a:bodyPr>
          <a:lstStyle/>
          <a:p>
            <a:endParaRPr lang="en-US" dirty="0"/>
          </a:p>
        </p:txBody>
      </p:sp>
    </p:spTree>
    <p:extLst>
      <p:ext uri="{BB962C8B-B14F-4D97-AF65-F5344CB8AC3E}">
        <p14:creationId xmlns:p14="http://schemas.microsoft.com/office/powerpoint/2010/main" val="3695560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C97D-8F21-3D3B-6A90-EA7145324964}"/>
              </a:ext>
            </a:extLst>
          </p:cNvPr>
          <p:cNvSpPr>
            <a:spLocks noGrp="1"/>
          </p:cNvSpPr>
          <p:nvPr>
            <p:ph type="title"/>
          </p:nvPr>
        </p:nvSpPr>
        <p:spPr>
          <a:xfrm>
            <a:off x="838200" y="593725"/>
            <a:ext cx="10515600" cy="1325563"/>
          </a:xfrm>
        </p:spPr>
        <p:txBody>
          <a:bodyPr>
            <a:normAutofit/>
          </a:bodyPr>
          <a:lstStyle/>
          <a:p>
            <a:r>
              <a:rPr lang="en-US" dirty="0"/>
              <a:t>Biomarkers for </a:t>
            </a:r>
            <a:r>
              <a:rPr lang="en-US" dirty="0" err="1"/>
              <a:t>irAE</a:t>
            </a:r>
            <a:r>
              <a:rPr lang="en-US" dirty="0"/>
              <a:t> development from ICB</a:t>
            </a:r>
          </a:p>
        </p:txBody>
      </p:sp>
      <p:sp>
        <p:nvSpPr>
          <p:cNvPr id="3" name="Content Placeholder 2">
            <a:extLst>
              <a:ext uri="{FF2B5EF4-FFF2-40B4-BE49-F238E27FC236}">
                <a16:creationId xmlns:a16="http://schemas.microsoft.com/office/drawing/2014/main" id="{B9501834-7B32-1ACA-4358-B630FB8EEC36}"/>
              </a:ext>
            </a:extLst>
          </p:cNvPr>
          <p:cNvSpPr>
            <a:spLocks noGrp="1"/>
          </p:cNvSpPr>
          <p:nvPr>
            <p:ph idx="1"/>
          </p:nvPr>
        </p:nvSpPr>
        <p:spPr>
          <a:xfrm>
            <a:off x="838200" y="1919289"/>
            <a:ext cx="10515600" cy="4623402"/>
          </a:xfrm>
        </p:spPr>
        <p:txBody>
          <a:bodyPr>
            <a:normAutofit/>
          </a:bodyPr>
          <a:lstStyle/>
          <a:p>
            <a:endParaRPr lang="en-US" dirty="0"/>
          </a:p>
        </p:txBody>
      </p:sp>
    </p:spTree>
    <p:extLst>
      <p:ext uri="{BB962C8B-B14F-4D97-AF65-F5344CB8AC3E}">
        <p14:creationId xmlns:p14="http://schemas.microsoft.com/office/powerpoint/2010/main" val="2742142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C97D-8F21-3D3B-6A90-EA7145324964}"/>
              </a:ext>
            </a:extLst>
          </p:cNvPr>
          <p:cNvSpPr>
            <a:spLocks noGrp="1"/>
          </p:cNvSpPr>
          <p:nvPr>
            <p:ph type="title"/>
          </p:nvPr>
        </p:nvSpPr>
        <p:spPr>
          <a:xfrm>
            <a:off x="838200" y="593725"/>
            <a:ext cx="10515600" cy="1325563"/>
          </a:xfrm>
        </p:spPr>
        <p:txBody>
          <a:bodyPr>
            <a:normAutofit/>
          </a:bodyPr>
          <a:lstStyle/>
          <a:p>
            <a:r>
              <a:rPr lang="en-US" dirty="0"/>
              <a:t>Hypotheses for </a:t>
            </a:r>
            <a:r>
              <a:rPr lang="en-US" dirty="0" err="1"/>
              <a:t>irAE</a:t>
            </a:r>
            <a:r>
              <a:rPr lang="en-US" dirty="0"/>
              <a:t> development</a:t>
            </a:r>
          </a:p>
        </p:txBody>
      </p:sp>
      <p:sp>
        <p:nvSpPr>
          <p:cNvPr id="3" name="Content Placeholder 2">
            <a:extLst>
              <a:ext uri="{FF2B5EF4-FFF2-40B4-BE49-F238E27FC236}">
                <a16:creationId xmlns:a16="http://schemas.microsoft.com/office/drawing/2014/main" id="{B9501834-7B32-1ACA-4358-B630FB8EEC36}"/>
              </a:ext>
            </a:extLst>
          </p:cNvPr>
          <p:cNvSpPr>
            <a:spLocks noGrp="1"/>
          </p:cNvSpPr>
          <p:nvPr>
            <p:ph idx="1"/>
          </p:nvPr>
        </p:nvSpPr>
        <p:spPr>
          <a:xfrm>
            <a:off x="838200" y="1919289"/>
            <a:ext cx="5908040" cy="4623402"/>
          </a:xfrm>
        </p:spPr>
        <p:txBody>
          <a:bodyPr>
            <a:normAutofit/>
          </a:bodyPr>
          <a:lstStyle/>
          <a:p>
            <a:r>
              <a:rPr lang="en-US" dirty="0"/>
              <a:t>cross-reactive T cells reacting to both tumor and self</a:t>
            </a:r>
          </a:p>
          <a:p>
            <a:pPr lvl="1"/>
            <a:r>
              <a:rPr lang="en-US" dirty="0">
                <a:solidFill>
                  <a:srgbClr val="1F2328"/>
                </a:solidFill>
                <a:latin typeface="-apple-system"/>
              </a:rPr>
              <a:t>evidence for dense infiltration of T cells in sites of </a:t>
            </a:r>
            <a:r>
              <a:rPr lang="en-US" dirty="0" err="1">
                <a:solidFill>
                  <a:srgbClr val="1F2328"/>
                </a:solidFill>
                <a:latin typeface="-apple-system"/>
              </a:rPr>
              <a:t>irAEs</a:t>
            </a:r>
            <a:endParaRPr lang="en-US" i="0" u="none" strike="noStrike" dirty="0">
              <a:solidFill>
                <a:srgbClr val="1F2328"/>
              </a:solidFill>
              <a:effectLst/>
              <a:latin typeface="-apple-system"/>
            </a:endParaRPr>
          </a:p>
          <a:p>
            <a:pPr lvl="1"/>
            <a:r>
              <a:rPr lang="en-US" i="0" u="none" strike="noStrike" dirty="0">
                <a:solidFill>
                  <a:srgbClr val="1F2328"/>
                </a:solidFill>
                <a:effectLst/>
                <a:latin typeface="-apple-system"/>
              </a:rPr>
              <a:t>evidence for ICIs inducing expansion of T cells</a:t>
            </a:r>
            <a:endParaRPr lang="en-US" baseline="30000" dirty="0">
              <a:solidFill>
                <a:srgbClr val="1F2328"/>
              </a:solidFill>
              <a:latin typeface="-apple-system"/>
            </a:endParaRPr>
          </a:p>
          <a:p>
            <a:pPr lvl="1"/>
            <a:r>
              <a:rPr lang="en-US" i="0" u="none" strike="noStrike" dirty="0">
                <a:solidFill>
                  <a:srgbClr val="1F2328"/>
                </a:solidFill>
                <a:effectLst/>
                <a:latin typeface="-apple-system"/>
              </a:rPr>
              <a:t>evidence for </a:t>
            </a:r>
            <a:r>
              <a:rPr lang="en-US" i="0" u="none" strike="noStrike" dirty="0" err="1">
                <a:effectLst/>
              </a:rPr>
              <a:t>irAE</a:t>
            </a:r>
            <a:r>
              <a:rPr lang="en-US" i="0" u="none" strike="noStrike" dirty="0">
                <a:effectLst/>
              </a:rPr>
              <a:t> development being </a:t>
            </a:r>
            <a:r>
              <a:rPr lang="en-US" i="1" u="none" strike="noStrike" dirty="0">
                <a:effectLst/>
              </a:rPr>
              <a:t>associated</a:t>
            </a:r>
            <a:r>
              <a:rPr lang="en-US" i="0" u="none" strike="noStrike" dirty="0">
                <a:effectLst/>
              </a:rPr>
              <a:t> with expansion of T cells</a:t>
            </a:r>
            <a:endParaRPr lang="en-US" dirty="0"/>
          </a:p>
        </p:txBody>
      </p:sp>
      <p:pic>
        <p:nvPicPr>
          <p:cNvPr id="4" name="Picture 3">
            <a:extLst>
              <a:ext uri="{FF2B5EF4-FFF2-40B4-BE49-F238E27FC236}">
                <a16:creationId xmlns:a16="http://schemas.microsoft.com/office/drawing/2014/main" id="{02484C60-7B4A-8A55-AA94-8BFCEA524ACF}"/>
              </a:ext>
            </a:extLst>
          </p:cNvPr>
          <p:cNvPicPr>
            <a:picLocks noChangeAspect="1"/>
          </p:cNvPicPr>
          <p:nvPr/>
        </p:nvPicPr>
        <p:blipFill>
          <a:blip r:embed="rId3"/>
          <a:stretch>
            <a:fillRect/>
          </a:stretch>
        </p:blipFill>
        <p:spPr>
          <a:xfrm>
            <a:off x="7083155" y="1837031"/>
            <a:ext cx="4744114" cy="4427244"/>
          </a:xfrm>
          <a:prstGeom prst="rect">
            <a:avLst/>
          </a:prstGeom>
        </p:spPr>
      </p:pic>
    </p:spTree>
    <p:extLst>
      <p:ext uri="{BB962C8B-B14F-4D97-AF65-F5344CB8AC3E}">
        <p14:creationId xmlns:p14="http://schemas.microsoft.com/office/powerpoint/2010/main" val="3063524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4C97D-8F21-3D3B-6A90-EA7145324964}"/>
              </a:ext>
            </a:extLst>
          </p:cNvPr>
          <p:cNvSpPr>
            <a:spLocks noGrp="1"/>
          </p:cNvSpPr>
          <p:nvPr>
            <p:ph type="title"/>
          </p:nvPr>
        </p:nvSpPr>
        <p:spPr>
          <a:xfrm>
            <a:off x="838200" y="593725"/>
            <a:ext cx="10515600" cy="1325563"/>
          </a:xfrm>
        </p:spPr>
        <p:txBody>
          <a:bodyPr>
            <a:normAutofit/>
          </a:bodyPr>
          <a:lstStyle/>
          <a:p>
            <a:r>
              <a:rPr lang="en-US" dirty="0"/>
              <a:t>Goal: determine if TCR (junction) features can serve a proxy for T cell cross-reactivity</a:t>
            </a:r>
          </a:p>
        </p:txBody>
      </p:sp>
      <p:sp>
        <p:nvSpPr>
          <p:cNvPr id="3" name="Content Placeholder 2">
            <a:extLst>
              <a:ext uri="{FF2B5EF4-FFF2-40B4-BE49-F238E27FC236}">
                <a16:creationId xmlns:a16="http://schemas.microsoft.com/office/drawing/2014/main" id="{B9501834-7B32-1ACA-4358-B630FB8EEC36}"/>
              </a:ext>
            </a:extLst>
          </p:cNvPr>
          <p:cNvSpPr>
            <a:spLocks noGrp="1"/>
          </p:cNvSpPr>
          <p:nvPr>
            <p:ph idx="1"/>
          </p:nvPr>
        </p:nvSpPr>
        <p:spPr>
          <a:xfrm>
            <a:off x="838200" y="1919288"/>
            <a:ext cx="10515600" cy="4344987"/>
          </a:xfrm>
        </p:spPr>
        <p:txBody>
          <a:bodyPr>
            <a:normAutofit/>
          </a:bodyPr>
          <a:lstStyle/>
          <a:p>
            <a:r>
              <a:rPr lang="en-US" dirty="0"/>
              <a:t>Hydrophobicity</a:t>
            </a:r>
          </a:p>
          <a:p>
            <a:pPr lvl="1"/>
            <a:r>
              <a:rPr lang="en-US" dirty="0"/>
              <a:t>more hydrophobic TCRs might be more cross-reactive as they allow more alternative contacts</a:t>
            </a:r>
          </a:p>
          <a:p>
            <a:r>
              <a:rPr lang="en-US" dirty="0"/>
              <a:t>Germline-ness</a:t>
            </a:r>
          </a:p>
          <a:p>
            <a:pPr lvl="1"/>
            <a:r>
              <a:rPr lang="en-US" dirty="0"/>
              <a:t>more germline-like TCRs might be more cross-reactive as they have lower sequence complexity</a:t>
            </a:r>
          </a:p>
          <a:p>
            <a:r>
              <a:rPr lang="en-US" dirty="0"/>
              <a:t>Length</a:t>
            </a:r>
          </a:p>
          <a:p>
            <a:pPr lvl="1"/>
            <a:r>
              <a:rPr lang="en-US" dirty="0"/>
              <a:t>longer junctions might promote cross-reactivity as they allow more alternative contacts</a:t>
            </a:r>
          </a:p>
        </p:txBody>
      </p:sp>
    </p:spTree>
    <p:extLst>
      <p:ext uri="{BB962C8B-B14F-4D97-AF65-F5344CB8AC3E}">
        <p14:creationId xmlns:p14="http://schemas.microsoft.com/office/powerpoint/2010/main" val="1775887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13763</TotalTime>
  <Words>2305</Words>
  <Application>Microsoft Macintosh PowerPoint</Application>
  <PresentationFormat>Widescreen</PresentationFormat>
  <Paragraphs>174</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-apple-system</vt:lpstr>
      <vt:lpstr>Arial</vt:lpstr>
      <vt:lpstr>Calibri</vt:lpstr>
      <vt:lpstr>Calibri Light</vt:lpstr>
      <vt:lpstr>Cambria</vt:lpstr>
      <vt:lpstr>ElsevierGulliver</vt:lpstr>
      <vt:lpstr>Menlo</vt:lpstr>
      <vt:lpstr>Office Theme</vt:lpstr>
      <vt:lpstr>SI talk</vt:lpstr>
      <vt:lpstr>Outline</vt:lpstr>
      <vt:lpstr>Immune checkpoints</vt:lpstr>
      <vt:lpstr>Immune checkpoint blockade (ICB)</vt:lpstr>
      <vt:lpstr>Immune-related adverse events (irAEs) from ICB</vt:lpstr>
      <vt:lpstr>irAEs vs. autoimmune conditions</vt:lpstr>
      <vt:lpstr>Biomarkers for irAE development from ICB</vt:lpstr>
      <vt:lpstr>Hypotheses for irAE development</vt:lpstr>
      <vt:lpstr>Goal: determine if TCR (junction) features can serve a proxy for T cell cross-reactivity</vt:lpstr>
      <vt:lpstr>Study design</vt:lpstr>
      <vt:lpstr>Methods</vt:lpstr>
      <vt:lpstr>Results</vt:lpstr>
      <vt:lpstr>Conclusions</vt:lpstr>
      <vt:lpstr>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NCI grant meeting with Ty and Nidhi</dc:title>
  <dc:creator>Peter Linsley</dc:creator>
  <cp:lastModifiedBy>Ty Bottorff</cp:lastModifiedBy>
  <cp:revision>2017</cp:revision>
  <dcterms:created xsi:type="dcterms:W3CDTF">2023-09-15T17:40:02Z</dcterms:created>
  <dcterms:modified xsi:type="dcterms:W3CDTF">2023-12-04T21:34:11Z</dcterms:modified>
</cp:coreProperties>
</file>