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77" r:id="rId2"/>
    <p:sldId id="499" r:id="rId3"/>
    <p:sldId id="506" r:id="rId4"/>
    <p:sldId id="521" r:id="rId5"/>
    <p:sldId id="527" r:id="rId6"/>
    <p:sldId id="505" r:id="rId7"/>
    <p:sldId id="525" r:id="rId8"/>
    <p:sldId id="520" r:id="rId9"/>
    <p:sldId id="524" r:id="rId10"/>
    <p:sldId id="519" r:id="rId11"/>
    <p:sldId id="522" r:id="rId12"/>
    <p:sldId id="526" r:id="rId13"/>
    <p:sldId id="5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5975" autoAdjust="0"/>
  </p:normalViewPr>
  <p:slideViewPr>
    <p:cSldViewPr snapToGrid="0" showGuides="1">
      <p:cViewPr varScale="1">
        <p:scale>
          <a:sx n="126" d="100"/>
          <a:sy n="126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5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5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 = 0.02 for CD8 TEM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TRB 10% cutoff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5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Wilcox rank sum test doesn’t assume equal variances (t test does)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~similar to what I see here: low baseline circulating MAITs associated with </a:t>
            </a:r>
            <a:r>
              <a:rPr lang="en-US" b="1" dirty="0" err="1"/>
              <a:t>irAE</a:t>
            </a:r>
            <a:r>
              <a:rPr lang="en-US" b="1" dirty="0"/>
              <a:t> colitis (PMID: 32734627)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~opposite to what I see here: activated CD4 TEM abundance (in PBMCs) associated with </a:t>
            </a:r>
            <a:r>
              <a:rPr lang="en-US" b="1" dirty="0" err="1"/>
              <a:t>irAE</a:t>
            </a:r>
            <a:r>
              <a:rPr lang="en-US" b="1" dirty="0"/>
              <a:t> development (</a:t>
            </a:r>
            <a:r>
              <a:rPr lang="en-US" b="1" i="0" strike="noStrike" dirty="0">
                <a:effectLst/>
              </a:rPr>
              <a:t>PMID: 35027754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~similar to what I see here: low baseline circulating MAITs associated with </a:t>
            </a:r>
            <a:r>
              <a:rPr lang="en-US" b="1" dirty="0" err="1"/>
              <a:t>irAE</a:t>
            </a:r>
            <a:r>
              <a:rPr lang="en-US" b="1" dirty="0"/>
              <a:t> colitis (PMID: 32734627)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~opposite to what I see here: activated CD4 TEM abundance (in PBMCs) associated with </a:t>
            </a:r>
            <a:r>
              <a:rPr lang="en-US" b="1" dirty="0" err="1"/>
              <a:t>irAE</a:t>
            </a:r>
            <a:r>
              <a:rPr lang="en-US" b="1" dirty="0"/>
              <a:t> development (</a:t>
            </a:r>
            <a:r>
              <a:rPr lang="en-US" b="1" i="0" strike="noStrike" dirty="0">
                <a:effectLst/>
              </a:rPr>
              <a:t>PMID: 35027754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7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220528"/>
            <a:ext cx="5486400" cy="3960495"/>
          </a:xfrm>
        </p:spPr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220528"/>
            <a:ext cx="5486400" cy="3960495"/>
          </a:xfrm>
        </p:spPr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67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3792" y="4564207"/>
            <a:ext cx="6638544" cy="3273136"/>
          </a:xfrm>
        </p:spPr>
        <p:txBody>
          <a:bodyPr/>
          <a:lstStyle/>
          <a:p>
            <a:r>
              <a:rPr lang="en-US" sz="2000" dirty="0">
                <a:effectLst/>
              </a:rPr>
              <a:t>CD4 TEM TRB CDR3 length</a:t>
            </a:r>
          </a:p>
          <a:p>
            <a:pPr lvl="1"/>
            <a:r>
              <a:rPr lang="en-US" sz="1600" dirty="0">
                <a:effectLst/>
              </a:rPr>
              <a:t>Colitis down: 10-40%, 70-80%</a:t>
            </a:r>
          </a:p>
          <a:p>
            <a:pPr lvl="1"/>
            <a:r>
              <a:rPr lang="en-US" sz="1600" dirty="0">
                <a:effectLst/>
              </a:rPr>
              <a:t>Colitis norm: 30, 70%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2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1 10 2024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r>
              <a:rPr lang="en-US" sz="2800" dirty="0"/>
              <a:t>Heatmaps</a:t>
            </a:r>
          </a:p>
          <a:p>
            <a:pPr lvl="1"/>
            <a:r>
              <a:rPr lang="en-US" dirty="0"/>
              <a:t>Finer binning?</a:t>
            </a:r>
          </a:p>
          <a:p>
            <a:pPr lvl="1"/>
            <a:r>
              <a:rPr lang="en-US" dirty="0"/>
              <a:t>Update Wilcox test to be one-sided for summary CD8 TEM TRB heatmap since I know effect direction (less germline-like, longer CDR3s in </a:t>
            </a:r>
            <a:r>
              <a:rPr lang="en-US" dirty="0" err="1"/>
              <a:t>irAE</a:t>
            </a:r>
            <a:r>
              <a:rPr lang="en-US" dirty="0"/>
              <a:t> group)</a:t>
            </a:r>
          </a:p>
          <a:p>
            <a:r>
              <a:rPr lang="en-US" dirty="0"/>
              <a:t>Prepare for…</a:t>
            </a:r>
          </a:p>
          <a:p>
            <a:pPr lvl="1"/>
            <a:r>
              <a:rPr lang="en-US" dirty="0"/>
              <a:t>1/16 JC</a:t>
            </a:r>
          </a:p>
          <a:p>
            <a:pPr lvl="2"/>
            <a:r>
              <a:rPr lang="en-US" dirty="0"/>
              <a:t>use </a:t>
            </a:r>
            <a:r>
              <a:rPr lang="en-US" dirty="0" err="1"/>
              <a:t>RNAseq</a:t>
            </a:r>
            <a:r>
              <a:rPr lang="en-US" dirty="0"/>
              <a:t> to call TCR clonotypes</a:t>
            </a:r>
          </a:p>
          <a:p>
            <a:pPr lvl="2"/>
            <a:r>
              <a:rPr lang="en-US" dirty="0"/>
              <a:t>only captures top clonotypes but maybe that’s all I’m interested in anyways for seeing if highly expanded CD8 TEM TRB </a:t>
            </a:r>
            <a:r>
              <a:rPr lang="en-US" dirty="0" err="1"/>
              <a:t>pgen</a:t>
            </a:r>
            <a:r>
              <a:rPr lang="en-US" dirty="0"/>
              <a:t>/CDR3 length effects are present in other </a:t>
            </a:r>
            <a:r>
              <a:rPr lang="en-US" dirty="0" err="1"/>
              <a:t>RNAseq</a:t>
            </a:r>
            <a:r>
              <a:rPr lang="en-US" dirty="0"/>
              <a:t> datasets</a:t>
            </a:r>
          </a:p>
          <a:p>
            <a:pPr lvl="1"/>
            <a:r>
              <a:rPr lang="en-US" dirty="0" err="1"/>
              <a:t>ATACseq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2/1 SI talk (will have draft of slides for 1/25 weekly meeting)</a:t>
            </a:r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Don’t see cell type abundance differences in </a:t>
            </a:r>
            <a:r>
              <a:rPr lang="en-US" sz="3600" dirty="0" err="1"/>
              <a:t>downsampled</a:t>
            </a:r>
            <a:r>
              <a:rPr lang="en-US" sz="3600" dirty="0"/>
              <a:t> myocarditis UMAP</a:t>
            </a:r>
            <a:br>
              <a:rPr lang="en-US" sz="3600" dirty="0"/>
            </a:br>
            <a:r>
              <a:rPr lang="en-US" sz="2700" dirty="0"/>
              <a:t> - extreme sequencing depth differences between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AA54-4E2A-36FA-8C11-2924C682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28" y="2122568"/>
            <a:ext cx="6779285" cy="40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3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Literature evidence of cell type abundances associated with </a:t>
            </a:r>
            <a:r>
              <a:rPr lang="en-US" sz="3600" dirty="0" err="1"/>
              <a:t>irAE</a:t>
            </a:r>
            <a:r>
              <a:rPr lang="en-US" sz="3600" dirty="0"/>
              <a:t> </a:t>
            </a:r>
            <a:r>
              <a:rPr lang="en-US" sz="3600" dirty="0" err="1"/>
              <a:t>devlepment</a:t>
            </a:r>
            <a:r>
              <a:rPr lang="en-US" sz="3600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D9D997-15BC-5060-2E97-ADC48482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9387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 observe ~same effect in my data mining</a:t>
            </a:r>
          </a:p>
          <a:p>
            <a:pPr lvl="1"/>
            <a:r>
              <a:rPr lang="en-US" dirty="0"/>
              <a:t>Low baseline circulating MAITs associated with </a:t>
            </a:r>
            <a:r>
              <a:rPr lang="en-US" dirty="0" err="1"/>
              <a:t>irAE</a:t>
            </a:r>
            <a:r>
              <a:rPr lang="en-US" dirty="0"/>
              <a:t> colitis (PMID: 32734627)</a:t>
            </a:r>
          </a:p>
          <a:p>
            <a:r>
              <a:rPr lang="en-US" dirty="0"/>
              <a:t>I don’t observe in my data mining</a:t>
            </a:r>
          </a:p>
          <a:p>
            <a:pPr lvl="1"/>
            <a:r>
              <a:rPr lang="en-US" dirty="0"/>
              <a:t>More macrophages in organs developing </a:t>
            </a:r>
            <a:r>
              <a:rPr lang="en-US" dirty="0" err="1"/>
              <a:t>irAEs</a:t>
            </a:r>
            <a:r>
              <a:rPr lang="en-US" dirty="0"/>
              <a:t> (</a:t>
            </a:r>
            <a:r>
              <a:rPr lang="en-US" i="0" strike="noStrike" dirty="0">
                <a:effectLst/>
              </a:rPr>
              <a:t>PMID: 37857527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Dendritic cell , CD4 naïve T cell abundances correlate with </a:t>
            </a:r>
            <a:r>
              <a:rPr lang="en-US" dirty="0" err="1"/>
              <a:t>irAE</a:t>
            </a:r>
            <a:r>
              <a:rPr lang="en-US" dirty="0"/>
              <a:t> risk (</a:t>
            </a:r>
            <a:r>
              <a:rPr lang="en-US" i="0" strike="noStrike" dirty="0">
                <a:effectLst/>
              </a:rPr>
              <a:t>PMID: 36505471</a:t>
            </a:r>
            <a:r>
              <a:rPr lang="en-US" dirty="0">
                <a:effectLst/>
              </a:rPr>
              <a:t>)</a:t>
            </a:r>
          </a:p>
          <a:p>
            <a:pPr lvl="1"/>
            <a:r>
              <a:rPr lang="en-US" dirty="0"/>
              <a:t>Neutrophil/platelet to lymphocyte ratios mark </a:t>
            </a:r>
            <a:r>
              <a:rPr lang="en-US" dirty="0" err="1"/>
              <a:t>irAE</a:t>
            </a:r>
            <a:r>
              <a:rPr lang="en-US" dirty="0"/>
              <a:t> development in gastric cancer (</a:t>
            </a:r>
            <a:r>
              <a:rPr lang="en-US" b="0" i="0" strike="noStrike" dirty="0">
                <a:effectLst/>
              </a:rPr>
              <a:t>PMID: </a:t>
            </a:r>
            <a:r>
              <a:rPr lang="en-US" b="0" i="0" dirty="0">
                <a:effectLst/>
              </a:rPr>
              <a:t>37936161)</a:t>
            </a:r>
          </a:p>
          <a:p>
            <a:pPr lvl="1"/>
            <a:r>
              <a:rPr lang="en-US" dirty="0"/>
              <a:t>CD3</a:t>
            </a:r>
            <a:r>
              <a:rPr lang="en-US" baseline="30000" dirty="0"/>
              <a:t>+</a:t>
            </a:r>
            <a:r>
              <a:rPr lang="en-US" dirty="0"/>
              <a:t> CD56</a:t>
            </a:r>
            <a:r>
              <a:rPr lang="en-US" baseline="30000" dirty="0"/>
              <a:t>+</a:t>
            </a:r>
            <a:r>
              <a:rPr lang="en-US" dirty="0"/>
              <a:t> CD16</a:t>
            </a:r>
            <a:r>
              <a:rPr lang="en-US" baseline="30000" dirty="0"/>
              <a:t>+</a:t>
            </a:r>
            <a:r>
              <a:rPr lang="en-US" dirty="0"/>
              <a:t> NKT-like cells correlate with </a:t>
            </a:r>
            <a:r>
              <a:rPr lang="en-US" dirty="0" err="1"/>
              <a:t>irAE</a:t>
            </a:r>
            <a:r>
              <a:rPr lang="en-US" dirty="0"/>
              <a:t> development in NSCLC patients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36849947)</a:t>
            </a:r>
          </a:p>
          <a:p>
            <a:pPr lvl="1"/>
            <a:r>
              <a:rPr lang="en-US" dirty="0"/>
              <a:t>CD8</a:t>
            </a:r>
            <a:r>
              <a:rPr lang="en-US" baseline="30000" dirty="0"/>
              <a:t>+</a:t>
            </a:r>
            <a:r>
              <a:rPr lang="en-US" dirty="0"/>
              <a:t> CD28</a:t>
            </a:r>
            <a:r>
              <a:rPr lang="en-US" baseline="30000" dirty="0"/>
              <a:t>+</a:t>
            </a:r>
            <a:r>
              <a:rPr lang="en-US" dirty="0"/>
              <a:t> levels associated with </a:t>
            </a:r>
            <a:r>
              <a:rPr lang="en-US" dirty="0" err="1"/>
              <a:t>irAE</a:t>
            </a:r>
            <a:r>
              <a:rPr lang="en-US" dirty="0"/>
              <a:t> development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36969245)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CD4</a:t>
            </a:r>
            <a:r>
              <a:rPr lang="en-US" baseline="30000" dirty="0">
                <a:solidFill>
                  <a:srgbClr val="212121"/>
                </a:solidFill>
              </a:rPr>
              <a:t>+</a:t>
            </a:r>
            <a:r>
              <a:rPr lang="en-US" dirty="0">
                <a:solidFill>
                  <a:srgbClr val="212121"/>
                </a:solidFill>
              </a:rPr>
              <a:t> higher in </a:t>
            </a:r>
            <a:r>
              <a:rPr lang="en-US" dirty="0" err="1">
                <a:solidFill>
                  <a:srgbClr val="212121"/>
                </a:solidFill>
              </a:rPr>
              <a:t>irAE</a:t>
            </a:r>
            <a:r>
              <a:rPr lang="en-US" dirty="0">
                <a:solidFill>
                  <a:srgbClr val="212121"/>
                </a:solidFill>
              </a:rPr>
              <a:t>, CD8</a:t>
            </a:r>
            <a:r>
              <a:rPr lang="en-US" baseline="30000" dirty="0">
                <a:solidFill>
                  <a:srgbClr val="212121"/>
                </a:solidFill>
              </a:rPr>
              <a:t>+</a:t>
            </a:r>
            <a:r>
              <a:rPr lang="en-US" dirty="0">
                <a:solidFill>
                  <a:srgbClr val="212121"/>
                </a:solidFill>
              </a:rPr>
              <a:t> CD38+ associated with </a:t>
            </a:r>
            <a:r>
              <a:rPr lang="en-US" dirty="0" err="1">
                <a:solidFill>
                  <a:srgbClr val="212121"/>
                </a:solidFill>
              </a:rPr>
              <a:t>irAEs</a:t>
            </a:r>
            <a:r>
              <a:rPr lang="en-US" dirty="0">
                <a:solidFill>
                  <a:srgbClr val="212121"/>
                </a:solidFill>
              </a:rPr>
              <a:t>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35844502)</a:t>
            </a:r>
          </a:p>
          <a:p>
            <a:pPr lvl="1"/>
            <a:r>
              <a:rPr lang="en-US" dirty="0"/>
              <a:t>Lower baseline levels of CD8 TCM cells in arthritis </a:t>
            </a:r>
            <a:r>
              <a:rPr lang="en-US" dirty="0" err="1"/>
              <a:t>irAE</a:t>
            </a:r>
            <a:r>
              <a:rPr lang="en-US" dirty="0"/>
              <a:t> patients, higher CD4 Th2 baseline levels in pneumonitis </a:t>
            </a:r>
            <a:r>
              <a:rPr lang="en-US" dirty="0" err="1"/>
              <a:t>irAE</a:t>
            </a:r>
            <a:r>
              <a:rPr lang="en-US" dirty="0"/>
              <a:t> patients, higher CD4 Th17 baseline levels in thyroiditis </a:t>
            </a:r>
            <a:r>
              <a:rPr lang="en-US" dirty="0" err="1"/>
              <a:t>irAE</a:t>
            </a:r>
            <a:r>
              <a:rPr lang="en-US" dirty="0"/>
              <a:t> patients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36513074)</a:t>
            </a:r>
          </a:p>
          <a:p>
            <a:pPr lvl="1"/>
            <a:r>
              <a:rPr lang="en-US" dirty="0"/>
              <a:t>Fewer Tregs in </a:t>
            </a:r>
            <a:r>
              <a:rPr lang="en-US" dirty="0" err="1"/>
              <a:t>irAE</a:t>
            </a:r>
            <a:r>
              <a:rPr lang="en-US" dirty="0"/>
              <a:t> patients (PMID: 37593676)</a:t>
            </a:r>
          </a:p>
          <a:p>
            <a:r>
              <a:rPr lang="en-US" dirty="0"/>
              <a:t>I observe ~opposite effect in my data mining</a:t>
            </a:r>
          </a:p>
          <a:p>
            <a:pPr lvl="1"/>
            <a:r>
              <a:rPr lang="en-US" dirty="0"/>
              <a:t>Activated CD4 TEM abundance (in PBMCs) associated with </a:t>
            </a:r>
            <a:r>
              <a:rPr lang="en-US" dirty="0" err="1"/>
              <a:t>irAE</a:t>
            </a:r>
            <a:r>
              <a:rPr lang="en-US" dirty="0"/>
              <a:t> development (</a:t>
            </a:r>
            <a:r>
              <a:rPr lang="en-US" i="0" strike="noStrike" dirty="0">
                <a:effectLst/>
              </a:rPr>
              <a:t>PMID: 35027754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53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Boxplot of CD8 TEM TRB </a:t>
            </a:r>
            <a:r>
              <a:rPr lang="en-US" dirty="0" err="1"/>
              <a:t>pgen</a:t>
            </a:r>
            <a:r>
              <a:rPr lang="en-US" dirty="0"/>
              <a:t> difference at 10% cutoff (normalized method)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92DA14-FF0B-419A-94A0-A212F5633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47" y="2175085"/>
            <a:ext cx="6603422" cy="4089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0859B9-AC67-5565-934D-3EAFB9DD95A4}"/>
              </a:ext>
            </a:extLst>
          </p:cNvPr>
          <p:cNvSpPr txBox="1"/>
          <p:nvPr/>
        </p:nvSpPr>
        <p:spPr>
          <a:xfrm rot="16200000">
            <a:off x="1585973" y="285304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9592F-9DB3-2A19-CCE3-96C8C427C5F8}"/>
              </a:ext>
            </a:extLst>
          </p:cNvPr>
          <p:cNvSpPr txBox="1"/>
          <p:nvPr/>
        </p:nvSpPr>
        <p:spPr>
          <a:xfrm>
            <a:off x="552182" y="3541813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B90AF-A2E9-6D3B-C279-AE6017BD8320}"/>
              </a:ext>
            </a:extLst>
          </p:cNvPr>
          <p:cNvSpPr txBox="1"/>
          <p:nvPr/>
        </p:nvSpPr>
        <p:spPr>
          <a:xfrm rot="5400000">
            <a:off x="1565652" y="4662627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E0C6E-DE80-CD68-D733-CDDF4FBD37E0}"/>
              </a:ext>
            </a:extLst>
          </p:cNvPr>
          <p:cNvSpPr txBox="1"/>
          <p:nvPr/>
        </p:nvSpPr>
        <p:spPr>
          <a:xfrm>
            <a:off x="552181" y="3999612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</p:spTree>
    <p:extLst>
      <p:ext uri="{BB962C8B-B14F-4D97-AF65-F5344CB8AC3E}">
        <p14:creationId xmlns:p14="http://schemas.microsoft.com/office/powerpoint/2010/main" val="190661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Cleaned up cell type abundance comparisons between </a:t>
            </a:r>
            <a:r>
              <a:rPr lang="en-US" dirty="0" err="1"/>
              <a:t>irAE</a:t>
            </a:r>
            <a:r>
              <a:rPr lang="en-US" dirty="0"/>
              <a:t> groups across both datasets, UMAP contour plot</a:t>
            </a:r>
          </a:p>
          <a:p>
            <a:r>
              <a:rPr lang="en-US" dirty="0"/>
              <a:t>Looking at feature differences between </a:t>
            </a:r>
            <a:r>
              <a:rPr lang="en-US" dirty="0" err="1"/>
              <a:t>irAE</a:t>
            </a:r>
            <a:r>
              <a:rPr lang="en-US" dirty="0"/>
              <a:t> groups across datasets across different bins of top clonotype %s using heatmaps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E8FA55-C9B5-0FD6-D2C0-F7897C5D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1845"/>
            <a:ext cx="5257800" cy="3193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More proliferating T cells, fewer memory T cells (CD4 TEM, CD8 TCM), fewer MAITs in </a:t>
            </a:r>
            <a:r>
              <a:rPr lang="en-US" sz="3600" dirty="0" err="1"/>
              <a:t>irAE</a:t>
            </a:r>
            <a:r>
              <a:rPr lang="en-US" sz="3600" dirty="0"/>
              <a:t> colitis tissue: normalized by sequencing depth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5CDE9-FA4E-0649-FFEB-FE67B86BA39D}"/>
              </a:ext>
            </a:extLst>
          </p:cNvPr>
          <p:cNvSpPr txBox="1"/>
          <p:nvPr/>
        </p:nvSpPr>
        <p:spPr>
          <a:xfrm>
            <a:off x="1920240" y="2207063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99D1-BBFB-364D-C93D-F9EFA893D647}"/>
              </a:ext>
            </a:extLst>
          </p:cNvPr>
          <p:cNvSpPr txBox="1"/>
          <p:nvPr/>
        </p:nvSpPr>
        <p:spPr>
          <a:xfrm>
            <a:off x="7972803" y="2207063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6687024" y="5896272"/>
            <a:ext cx="359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Wilcoxon rank sum test.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4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5D2D-A200-4B71-9407-51E00BEE8CB1}"/>
              </a:ext>
            </a:extLst>
          </p:cNvPr>
          <p:cNvSpPr txBox="1"/>
          <p:nvPr/>
        </p:nvSpPr>
        <p:spPr>
          <a:xfrm>
            <a:off x="7771314" y="2960591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035E-CF79-F577-26A2-9DDBF7593AB8}"/>
              </a:ext>
            </a:extLst>
          </p:cNvPr>
          <p:cNvSpPr txBox="1"/>
          <p:nvPr/>
        </p:nvSpPr>
        <p:spPr>
          <a:xfrm>
            <a:off x="9751403" y="2982607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0F4D-1B2B-499E-62ED-A459DCDF2C0D}"/>
              </a:ext>
            </a:extLst>
          </p:cNvPr>
          <p:cNvSpPr txBox="1"/>
          <p:nvPr/>
        </p:nvSpPr>
        <p:spPr>
          <a:xfrm>
            <a:off x="7113544" y="2970530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F5AFD-0B8A-DF3B-9573-2866AF4DB562}"/>
              </a:ext>
            </a:extLst>
          </p:cNvPr>
          <p:cNvSpPr txBox="1"/>
          <p:nvPr/>
        </p:nvSpPr>
        <p:spPr>
          <a:xfrm>
            <a:off x="8484279" y="296421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46E68-5EFE-F2FA-4842-A758670F4EFB}"/>
              </a:ext>
            </a:extLst>
          </p:cNvPr>
          <p:cNvSpPr txBox="1"/>
          <p:nvPr/>
        </p:nvSpPr>
        <p:spPr>
          <a:xfrm>
            <a:off x="9112232" y="2963646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6EA34-EF39-48BB-3DBF-9AF7936FC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35" y="2569679"/>
            <a:ext cx="5155544" cy="31552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0F48CE-6488-C631-0AA3-90C948933747}"/>
              </a:ext>
            </a:extLst>
          </p:cNvPr>
          <p:cNvSpPr txBox="1"/>
          <p:nvPr/>
        </p:nvSpPr>
        <p:spPr>
          <a:xfrm>
            <a:off x="655750" y="5916604"/>
            <a:ext cx="48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 significant even with t test instead of Wilcox rank sum test</a:t>
            </a:r>
          </a:p>
        </p:txBody>
      </p:sp>
    </p:spTree>
    <p:extLst>
      <p:ext uri="{BB962C8B-B14F-4D97-AF65-F5344CB8AC3E}">
        <p14:creationId xmlns:p14="http://schemas.microsoft.com/office/powerpoint/2010/main" val="40938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More proliferating T cells, fewer memory T cells (CD4 TEM, CD8 TCM), fewer MAITs in </a:t>
            </a:r>
            <a:r>
              <a:rPr lang="en-US" sz="3600" dirty="0" err="1"/>
              <a:t>irAE</a:t>
            </a:r>
            <a:r>
              <a:rPr lang="en-US" sz="3600" dirty="0"/>
              <a:t> colitis tissue: </a:t>
            </a:r>
            <a:r>
              <a:rPr lang="en-US" sz="3600" dirty="0" err="1"/>
              <a:t>downsampling</a:t>
            </a:r>
            <a:r>
              <a:rPr lang="en-US" sz="3600" dirty="0"/>
              <a:t> approach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30EA13-8287-F584-1A7A-7B931218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1013"/>
            <a:ext cx="6404113" cy="3959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FCB867-5E95-17D0-993F-78CEA0DAC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113" y="2527856"/>
            <a:ext cx="5234143" cy="3193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6756B7-09CB-99D1-2738-F281CCEE27C9}"/>
              </a:ext>
            </a:extLst>
          </p:cNvPr>
          <p:cNvSpPr txBox="1"/>
          <p:nvPr/>
        </p:nvSpPr>
        <p:spPr>
          <a:xfrm>
            <a:off x="8342283" y="2109669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95C7D-2077-6F06-BD9E-EDF2F415DAF4}"/>
              </a:ext>
            </a:extLst>
          </p:cNvPr>
          <p:cNvSpPr txBox="1"/>
          <p:nvPr/>
        </p:nvSpPr>
        <p:spPr>
          <a:xfrm>
            <a:off x="8043145" y="2881046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F96FD-EBBA-DD48-6EE1-3A3570930477}"/>
              </a:ext>
            </a:extLst>
          </p:cNvPr>
          <p:cNvSpPr txBox="1"/>
          <p:nvPr/>
        </p:nvSpPr>
        <p:spPr>
          <a:xfrm>
            <a:off x="10094354" y="2903062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14CEA-3DF9-935E-65BF-08CC66326CAC}"/>
              </a:ext>
            </a:extLst>
          </p:cNvPr>
          <p:cNvSpPr txBox="1"/>
          <p:nvPr/>
        </p:nvSpPr>
        <p:spPr>
          <a:xfrm>
            <a:off x="7334575" y="2890985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D4949-4F36-31FA-A8EE-7994A962BC97}"/>
              </a:ext>
            </a:extLst>
          </p:cNvPr>
          <p:cNvSpPr txBox="1"/>
          <p:nvPr/>
        </p:nvSpPr>
        <p:spPr>
          <a:xfrm>
            <a:off x="8776430" y="288467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1BB1B-5067-A01E-3869-60041466D243}"/>
              </a:ext>
            </a:extLst>
          </p:cNvPr>
          <p:cNvSpPr txBox="1"/>
          <p:nvPr/>
        </p:nvSpPr>
        <p:spPr>
          <a:xfrm>
            <a:off x="9404383" y="2884101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6BB83-43D0-443B-4946-0A6E7E870817}"/>
              </a:ext>
            </a:extLst>
          </p:cNvPr>
          <p:cNvSpPr txBox="1"/>
          <p:nvPr/>
        </p:nvSpPr>
        <p:spPr>
          <a:xfrm>
            <a:off x="6979175" y="5501656"/>
            <a:ext cx="359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Wilcoxon rank sum test.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400" b="0" i="0" u="none" strike="noStrike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81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Importance of the </a:t>
            </a:r>
            <a:r>
              <a:rPr lang="en-US" sz="3600" dirty="0" err="1"/>
              <a:t>irAE</a:t>
            </a:r>
            <a:r>
              <a:rPr lang="en-US" sz="3600" dirty="0"/>
              <a:t> organ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21B84-0822-29C1-D84E-4C4A1F7D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l</a:t>
            </a:r>
            <a:r>
              <a:rPr lang="en-US" dirty="0"/>
              <a:t>ower baseline levels of CD8 TCM cells in arthritis </a:t>
            </a:r>
            <a:r>
              <a:rPr lang="en-US" dirty="0" err="1"/>
              <a:t>irAE</a:t>
            </a:r>
            <a:r>
              <a:rPr lang="en-US" dirty="0"/>
              <a:t> patients, higher CD4 Th2 baseline levels in pneumonitis </a:t>
            </a:r>
            <a:r>
              <a:rPr lang="en-US" dirty="0" err="1"/>
              <a:t>irAE</a:t>
            </a:r>
            <a:r>
              <a:rPr lang="en-US" dirty="0"/>
              <a:t> patients, higher CD4 Th17 baseline levels in thyroiditis </a:t>
            </a:r>
            <a:r>
              <a:rPr lang="en-US" dirty="0" err="1"/>
              <a:t>irAE</a:t>
            </a:r>
            <a:r>
              <a:rPr lang="en-US" dirty="0"/>
              <a:t> patients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PMID: 36513074)</a:t>
            </a:r>
          </a:p>
          <a:p>
            <a:endParaRPr lang="en-US" sz="2800" dirty="0"/>
          </a:p>
          <a:p>
            <a:r>
              <a:rPr lang="en-US" sz="2800" dirty="0"/>
              <a:t>low baseline circulating MAITs associated with </a:t>
            </a:r>
            <a:r>
              <a:rPr lang="en-US" sz="2800" dirty="0" err="1"/>
              <a:t>irAE</a:t>
            </a:r>
            <a:r>
              <a:rPr lang="en-US" sz="2800" dirty="0"/>
              <a:t> colitis (PMID: 32734627, ~coincides with </a:t>
            </a:r>
            <a:r>
              <a:rPr lang="en-US" dirty="0"/>
              <a:t>my analysis)</a:t>
            </a:r>
          </a:p>
          <a:p>
            <a:r>
              <a:rPr lang="en-US" sz="2800" dirty="0"/>
              <a:t>activated CD4 TEM abundance (in PBMCs) associated with </a:t>
            </a:r>
            <a:r>
              <a:rPr lang="en-US" sz="2800" dirty="0" err="1"/>
              <a:t>irAE</a:t>
            </a:r>
            <a:r>
              <a:rPr lang="en-US" sz="2800" dirty="0"/>
              <a:t> development (</a:t>
            </a:r>
            <a:r>
              <a:rPr lang="en-US" sz="2800" i="0" strike="noStrike" dirty="0">
                <a:effectLst/>
              </a:rPr>
              <a:t>PMID: 35027754, ~disagrees with my analysis)</a:t>
            </a:r>
          </a:p>
          <a:p>
            <a:pPr lvl="1"/>
            <a:endParaRPr lang="en-US" sz="2800" dirty="0"/>
          </a:p>
          <a:p>
            <a:r>
              <a:rPr lang="en-US" dirty="0"/>
              <a:t>possible explanation for differences between myocarditis-focused PBMC and colitis </a:t>
            </a:r>
            <a:r>
              <a:rPr lang="en-US" dirty="0" err="1"/>
              <a:t>irAE</a:t>
            </a:r>
            <a:r>
              <a:rPr lang="en-US" dirty="0"/>
              <a:t> tissue datasets &amp; my analysis and published literature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dirty="0"/>
              <a:t>Heatmap methods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6D95AB4-B436-5BF6-67A4-2B11960C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612120" cy="493871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clonotype (chain-CDR3-V-J) counts within each 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</a:t>
            </a:r>
            <a:r>
              <a:rPr lang="en-US" dirty="0" err="1"/>
              <a:t>downsampling</a:t>
            </a:r>
            <a:r>
              <a:rPr lang="en-US" dirty="0"/>
              <a:t>, normalize clonotype counts within each patient by sum of clonotypes for that patient (sequencing depth)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Slice to only look at unique clonotypes from each 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Arrange by (normalized if not </a:t>
            </a:r>
            <a:r>
              <a:rPr lang="en-US" dirty="0" err="1"/>
              <a:t>downsampled</a:t>
            </a:r>
            <a:r>
              <a:rPr lang="en-US" dirty="0"/>
              <a:t>) clonotype counts within cell type, chain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10 bins per cell type, chain group, i.e. bin 1 is top 10% clonotypes for that chain-cell type across patients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Wilcox rank sum test iteratively up to n</a:t>
            </a:r>
            <a:r>
              <a:rPr lang="en-US" baseline="30000" dirty="0"/>
              <a:t>th</a:t>
            </a:r>
            <a:r>
              <a:rPr lang="en-US" dirty="0"/>
              <a:t> bin within cell type, chain groups for features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heatmaps of –log10(p value) by cell type, chain, feature groups across % repertoire bins</a:t>
            </a:r>
          </a:p>
        </p:txBody>
      </p:sp>
    </p:spTree>
    <p:extLst>
      <p:ext uri="{BB962C8B-B14F-4D97-AF65-F5344CB8AC3E}">
        <p14:creationId xmlns:p14="http://schemas.microsoft.com/office/powerpoint/2010/main" val="422753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Autofit/>
          </a:bodyPr>
          <a:lstStyle/>
          <a:p>
            <a:r>
              <a:rPr lang="en-US" sz="2600" dirty="0"/>
              <a:t>Myocarditis dataset: TRB </a:t>
            </a:r>
            <a:r>
              <a:rPr lang="en-US" sz="2600" dirty="0" err="1"/>
              <a:t>pgen</a:t>
            </a:r>
            <a:r>
              <a:rPr lang="en-US" sz="2600" dirty="0"/>
              <a:t> difference between </a:t>
            </a:r>
            <a:r>
              <a:rPr lang="en-US" sz="2600" dirty="0" err="1"/>
              <a:t>irAE</a:t>
            </a:r>
            <a:r>
              <a:rPr lang="en-US" sz="2600" dirty="0"/>
              <a:t> groups in highly expanded CD8 TEMs apparent in both heatmaps; TRB CDR3 length difference in highly expanded CD8 TEMs in right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997F9-73E0-70F6-C1C4-2CDB31F88B88}"/>
              </a:ext>
            </a:extLst>
          </p:cNvPr>
          <p:cNvSpPr txBox="1"/>
          <p:nvPr/>
        </p:nvSpPr>
        <p:spPr>
          <a:xfrm>
            <a:off x="7767429" y="1956420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4FE7-F626-52E0-5138-50BC8583940D}"/>
              </a:ext>
            </a:extLst>
          </p:cNvPr>
          <p:cNvSpPr txBox="1"/>
          <p:nvPr/>
        </p:nvSpPr>
        <p:spPr>
          <a:xfrm>
            <a:off x="838200" y="1956420"/>
            <a:ext cx="32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sequencing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180BF-242E-5A3A-1C1D-C8E5E1F7EC49}"/>
              </a:ext>
            </a:extLst>
          </p:cNvPr>
          <p:cNvSpPr txBox="1"/>
          <p:nvPr/>
        </p:nvSpPr>
        <p:spPr>
          <a:xfrm>
            <a:off x="0" y="5885002"/>
            <a:ext cx="265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-------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54062-1C0B-0484-EE2A-1D1281CB124A}"/>
              </a:ext>
            </a:extLst>
          </p:cNvPr>
          <p:cNvSpPr txBox="1"/>
          <p:nvPr/>
        </p:nvSpPr>
        <p:spPr>
          <a:xfrm>
            <a:off x="6096000" y="5894943"/>
            <a:ext cx="329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----------------- 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8919C-E6E5-150C-6917-5E0AB2904EA6}"/>
              </a:ext>
            </a:extLst>
          </p:cNvPr>
          <p:cNvSpPr txBox="1"/>
          <p:nvPr/>
        </p:nvSpPr>
        <p:spPr>
          <a:xfrm>
            <a:off x="3008531" y="6484412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for rows with &gt; 1 p &lt; 0.05 tile,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D497D-6A48-E257-D5BB-0B3DA6DB9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2292266"/>
            <a:ext cx="5699760" cy="3557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D0EA38-30DA-3DA9-941A-A2D8094E4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0704"/>
            <a:ext cx="5842000" cy="34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3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Colitis dataset: TRB </a:t>
            </a:r>
            <a:r>
              <a:rPr lang="en-US" sz="3200" dirty="0" err="1"/>
              <a:t>pgen</a:t>
            </a:r>
            <a:r>
              <a:rPr lang="en-US" sz="3200" dirty="0"/>
              <a:t> and CDR3 length differences between </a:t>
            </a:r>
            <a:r>
              <a:rPr lang="en-US" sz="3200" dirty="0" err="1"/>
              <a:t>irAE</a:t>
            </a:r>
            <a:r>
              <a:rPr lang="en-US" sz="3200" dirty="0"/>
              <a:t> groups in highly expanded CD8 TEMs apparent in left 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997F9-73E0-70F6-C1C4-2CDB31F88B88}"/>
              </a:ext>
            </a:extLst>
          </p:cNvPr>
          <p:cNvSpPr txBox="1"/>
          <p:nvPr/>
        </p:nvSpPr>
        <p:spPr>
          <a:xfrm>
            <a:off x="7061751" y="2224771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4FE7-F626-52E0-5138-50BC8583940D}"/>
              </a:ext>
            </a:extLst>
          </p:cNvPr>
          <p:cNvSpPr txBox="1"/>
          <p:nvPr/>
        </p:nvSpPr>
        <p:spPr>
          <a:xfrm>
            <a:off x="427774" y="2224771"/>
            <a:ext cx="32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sequencing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581FA-36BC-D204-DCA5-BEDFA0BFB587}"/>
              </a:ext>
            </a:extLst>
          </p:cNvPr>
          <p:cNvSpPr txBox="1"/>
          <p:nvPr/>
        </p:nvSpPr>
        <p:spPr>
          <a:xfrm>
            <a:off x="152400" y="6146933"/>
            <a:ext cx="251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 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BB53-507D-579C-82F1-C771F13E2833}"/>
              </a:ext>
            </a:extLst>
          </p:cNvPr>
          <p:cNvSpPr txBox="1"/>
          <p:nvPr/>
        </p:nvSpPr>
        <p:spPr>
          <a:xfrm>
            <a:off x="3008531" y="6484412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Filtered for rows with &gt; 1 p &lt; 0.05 tile,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9FCBE-981F-EFFF-A205-61DD1D00CFA7}"/>
              </a:ext>
            </a:extLst>
          </p:cNvPr>
          <p:cNvSpPr txBox="1"/>
          <p:nvPr/>
        </p:nvSpPr>
        <p:spPr>
          <a:xfrm>
            <a:off x="6374626" y="6133482"/>
            <a:ext cx="251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 All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E15E9B-8542-93D8-D352-299B12EB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4103"/>
            <a:ext cx="5695692" cy="34696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2A7053-1585-D097-6F93-698835501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626" y="2593735"/>
            <a:ext cx="5630374" cy="34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3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3337560" cy="4878539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More proliferating T cells, fewer memory T cells (CD4 TEM, CD8 TCM), fewer MAITs in </a:t>
            </a:r>
            <a:r>
              <a:rPr lang="en-US" sz="2800" dirty="0" err="1"/>
              <a:t>irAE</a:t>
            </a:r>
            <a:r>
              <a:rPr lang="en-US" sz="2800" dirty="0"/>
              <a:t> colitis tissue</a:t>
            </a:r>
          </a:p>
          <a:p>
            <a:r>
              <a:rPr lang="en-US" dirty="0"/>
              <a:t>Consolidated strongest feature conclusions across both datasets: TRBs from highly expanded CD8 TEMs in </a:t>
            </a:r>
            <a:r>
              <a:rPr lang="en-US" dirty="0" err="1"/>
              <a:t>irAE</a:t>
            </a:r>
            <a:r>
              <a:rPr lang="en-US" dirty="0"/>
              <a:t> group…</a:t>
            </a:r>
          </a:p>
          <a:p>
            <a:pPr lvl="1"/>
            <a:r>
              <a:rPr lang="en-US" dirty="0"/>
              <a:t>are less germline-like (in 3/4 heatmaps)</a:t>
            </a:r>
          </a:p>
          <a:p>
            <a:pPr lvl="1"/>
            <a:r>
              <a:rPr lang="en-US" dirty="0"/>
              <a:t>have longer CDR3s (in 1 heatmap from each dataset)</a:t>
            </a:r>
          </a:p>
          <a:p>
            <a:r>
              <a:rPr lang="en-US" dirty="0"/>
              <a:t>donors/CDR3 (AA) vs. donors/CDR3 (</a:t>
            </a:r>
            <a:r>
              <a:rPr lang="en-US" dirty="0" err="1"/>
              <a:t>nt</a:t>
            </a:r>
            <a:r>
              <a:rPr lang="en-US" dirty="0"/>
              <a:t>) plot difference by </a:t>
            </a:r>
            <a:r>
              <a:rPr lang="en-US" dirty="0" err="1"/>
              <a:t>irAE</a:t>
            </a:r>
            <a:r>
              <a:rPr lang="en-US" dirty="0"/>
              <a:t> </a:t>
            </a:r>
            <a:r>
              <a:rPr lang="en-US" dirty="0" err="1"/>
              <a:t>groupin</a:t>
            </a:r>
            <a:r>
              <a:rPr lang="en-US" dirty="0"/>
              <a:t> colitis dataset was an artifact of erroneous grouping/slicing (data not shown)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088AB-6107-396E-FD17-FEA302DD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60" y="1071010"/>
            <a:ext cx="7772400" cy="4878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B6811-17F9-3A7A-E7E4-4EA3C976E909}"/>
              </a:ext>
            </a:extLst>
          </p:cNvPr>
          <p:cNvSpPr txBox="1"/>
          <p:nvPr/>
        </p:nvSpPr>
        <p:spPr>
          <a:xfrm>
            <a:off x="5462065" y="6388802"/>
            <a:ext cx="269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Wilcoxon rank sum test.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*; p &lt;0.05</a:t>
            </a:r>
            <a:endParaRPr lang="en-US" sz="1400" b="0" i="0" u="none" strike="noStrike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54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20038</TotalTime>
  <Words>1129</Words>
  <Application>Microsoft Macintosh PowerPoint</Application>
  <PresentationFormat>Widescreen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Times New Roman</vt:lpstr>
      <vt:lpstr>Wingdings</vt:lpstr>
      <vt:lpstr>Office Theme</vt:lpstr>
      <vt:lpstr>Weekly meeting</vt:lpstr>
      <vt:lpstr>Outline</vt:lpstr>
      <vt:lpstr>More proliferating T cells, fewer memory T cells (CD4 TEM, CD8 TCM), fewer MAITs in irAE colitis tissue: normalized by sequencing depth approach</vt:lpstr>
      <vt:lpstr>More proliferating T cells, fewer memory T cells (CD4 TEM, CD8 TCM), fewer MAITs in irAE colitis tissue: downsampling approach</vt:lpstr>
      <vt:lpstr>Importance of the irAE organ</vt:lpstr>
      <vt:lpstr>Heatmap methods</vt:lpstr>
      <vt:lpstr>Myocarditis dataset: TRB pgen difference between irAE groups in highly expanded CD8 TEMs apparent in both heatmaps; TRB CDR3 length difference in highly expanded CD8 TEMs in right heatmap</vt:lpstr>
      <vt:lpstr>Colitis dataset: TRB pgen and CDR3 length differences between irAE groups in highly expanded CD8 TEMs apparent in left heatmap</vt:lpstr>
      <vt:lpstr>Conclusions</vt:lpstr>
      <vt:lpstr>Next steps</vt:lpstr>
      <vt:lpstr>Don’t see cell type abundance differences in downsampled myocarditis UMAP  - extreme sequencing depth differences between patients</vt:lpstr>
      <vt:lpstr>Literature evidence of cell type abundances associated with irAE devlepment </vt:lpstr>
      <vt:lpstr>Boxplot of CD8 TEM TRB pgen difference at 10% cutoff (normalized method)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4210</cp:revision>
  <dcterms:created xsi:type="dcterms:W3CDTF">2023-09-15T17:40:02Z</dcterms:created>
  <dcterms:modified xsi:type="dcterms:W3CDTF">2024-01-10T23:20:54Z</dcterms:modified>
</cp:coreProperties>
</file>