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77" r:id="rId3"/>
    <p:sldId id="404" r:id="rId4"/>
    <p:sldId id="405" r:id="rId5"/>
    <p:sldId id="406" r:id="rId6"/>
    <p:sldId id="407" r:id="rId7"/>
    <p:sldId id="408" r:id="rId8"/>
    <p:sldId id="395" r:id="rId9"/>
    <p:sldId id="409" r:id="rId10"/>
    <p:sldId id="403" r:id="rId11"/>
    <p:sldId id="410" r:id="rId12"/>
    <p:sldId id="401" r:id="rId13"/>
    <p:sldId id="397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074" autoAdjust="0"/>
  </p:normalViewPr>
  <p:slideViewPr>
    <p:cSldViewPr snapToGrid="0" showGuides="1">
      <p:cViewPr varScale="1">
        <p:scale>
          <a:sx n="99" d="100"/>
          <a:sy n="99" d="100"/>
        </p:scale>
        <p:origin x="9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1:  2000 variable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2-3: 30 PCs</a:t>
            </a:r>
          </a:p>
          <a:p>
            <a:endParaRPr lang="en-US" dirty="0"/>
          </a:p>
          <a:p>
            <a:r>
              <a:rPr lang="en-US" dirty="0"/>
              <a:t>4: resolution = 3, see different number of clusters than authors for step 4 (28 instead of their 37)</a:t>
            </a:r>
          </a:p>
          <a:p>
            <a:endParaRPr lang="en-US" dirty="0"/>
          </a:p>
          <a:p>
            <a:r>
              <a:rPr lang="en-US" dirty="0"/>
              <a:t>5: </a:t>
            </a:r>
            <a:r>
              <a:rPr lang="en-US" dirty="0" err="1"/>
              <a:t>immune.markers</a:t>
            </a:r>
            <a:r>
              <a:rPr lang="en-US" dirty="0"/>
              <a:t> &lt;- </a:t>
            </a:r>
            <a:r>
              <a:rPr lang="en-US" dirty="0" err="1"/>
              <a:t>FindAllMarkers</a:t>
            </a:r>
            <a:r>
              <a:rPr lang="en-US" dirty="0"/>
              <a:t>(</a:t>
            </a:r>
            <a:r>
              <a:rPr lang="en-US" dirty="0" err="1"/>
              <a:t>immune.combined</a:t>
            </a:r>
            <a:r>
              <a:rPr lang="en-US" dirty="0"/>
              <a:t>, </a:t>
            </a:r>
            <a:r>
              <a:rPr lang="en-US" dirty="0" err="1"/>
              <a:t>only.pos</a:t>
            </a:r>
            <a:r>
              <a:rPr lang="en-US" dirty="0"/>
              <a:t> = TRUE, min.pct = 0.25, </a:t>
            </a:r>
            <a:r>
              <a:rPr lang="en-US" dirty="0" err="1"/>
              <a:t>logfc.threshold</a:t>
            </a:r>
            <a:r>
              <a:rPr lang="en-US" dirty="0"/>
              <a:t> = 0.25)</a:t>
            </a:r>
          </a:p>
          <a:p>
            <a:endParaRPr lang="en-US" dirty="0"/>
          </a:p>
          <a:p>
            <a:r>
              <a:rPr lang="en-US" dirty="0"/>
              <a:t>6: 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CD3E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T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CD8A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CD8B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CD8 T cells; non-CD8 T cells with high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IL7R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expression and low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CD4 T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CD3E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NK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CD14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or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FCGR3A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monocytes;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FCER1A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dendritic cells (DCs);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MS4A1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B cells;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HBB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red blood cells;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PPBP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platelets. Cells with high expression of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CD3D/E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GNLY/NKG7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that were not annotated as CD8/CD4 T cells were included in a T or NKT cell group, denoted T/NKT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45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 Light (Headings)"/>
              </a:rPr>
              <a:t>Caveat: using Seurat_4.3.0 instead of </a:t>
            </a:r>
            <a:r>
              <a:rPr lang="en-US" b="0" i="0" dirty="0">
                <a:solidFill>
                  <a:srgbClr val="212121"/>
                </a:solidFill>
                <a:effectLst/>
                <a:latin typeface="Calibri Light (Headings)"/>
              </a:rPr>
              <a:t>v.3.1.5 or v.3.2.1 that authors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63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CD3E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T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CD8A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CD8B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CD8 T cells; non-CD8 T cells with high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IL7R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expression and low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CD4 T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/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CD3E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lo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NK cells;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CD14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or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FCGR3A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monocytes;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FCER1A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dendritic cells (DCs);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MS4A1</a:t>
            </a:r>
            <a:r>
              <a:rPr lang="en-US" b="0" i="0" baseline="3000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B cells;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HBB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red blood cells; </a:t>
            </a:r>
            <a:r>
              <a:rPr lang="en-US" b="0" i="1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PPBP</a:t>
            </a:r>
            <a:r>
              <a:rPr lang="en-US" b="0" i="0" baseline="30000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hi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= platelets. Cells with high expression of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CD3D/E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and </a:t>
            </a:r>
            <a:r>
              <a:rPr lang="en-US" b="0" i="1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GNLY/NKG7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 that were not annotated as CD8/CD4 T cells were included in a T or NKT cell group, denoted T/NKT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9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0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Maybe I’m removing “RBCs/platelets” that are actually other relevant cell types here, and removing too many cells distorts dimensional reduction upon re-running, i</a:t>
            </a:r>
            <a:r>
              <a:rPr lang="en-US" b="0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.e. see CD14 plot from slide 9 (higher than should be likely for RBC/platelet)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6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09 28 2023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52CC-DEA0-DC38-A384-339DCA55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scRNAseq</a:t>
            </a:r>
            <a:r>
              <a:rPr lang="en-US" dirty="0"/>
              <a:t> UMAP colored by cell lineage largely recapitulates Newman lab 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058B-EC48-8716-2FF4-045A9AFF6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29A15-CDE3-84A0-0218-E5969B9D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45" y="1825625"/>
            <a:ext cx="4388001" cy="5028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FD38EB-65E1-E7A8-0DAF-91C57F45BE29}"/>
              </a:ext>
            </a:extLst>
          </p:cNvPr>
          <p:cNvSpPr txBox="1"/>
          <p:nvPr/>
        </p:nvSpPr>
        <p:spPr>
          <a:xfrm>
            <a:off x="1570168" y="1538392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Newman lab figure 3a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AF36C-6DC4-AB21-02D7-0D81B10EF241}"/>
              </a:ext>
            </a:extLst>
          </p:cNvPr>
          <p:cNvSpPr txBox="1"/>
          <p:nvPr/>
        </p:nvSpPr>
        <p:spPr>
          <a:xfrm>
            <a:off x="7348818" y="1506022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Ty’s data reproduction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C4DEBA-2125-8D23-D445-0FB200D96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306" y="2232985"/>
            <a:ext cx="65817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2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4DA6-F59E-55F7-EC02-4227B006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Caveat: re-running dimensional analysis after removing what I assigned as RBCs/platelets results in dissimilar UMAP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78AB08-989D-6BAF-1CA3-8453A5399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63256"/>
            <a:ext cx="6858000" cy="3933825"/>
          </a:xfrm>
        </p:spPr>
      </p:pic>
    </p:spTree>
    <p:extLst>
      <p:ext uri="{BB962C8B-B14F-4D97-AF65-F5344CB8AC3E}">
        <p14:creationId xmlns:p14="http://schemas.microsoft.com/office/powerpoint/2010/main" val="67943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1D6A-838F-82AB-B667-EA889A6D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continuing with Newman paper data recapitulation (rest of figure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1A4B-B3C2-DE1F-2320-248B501B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cell type assignment</a:t>
            </a:r>
          </a:p>
          <a:p>
            <a:pPr lvl="1"/>
            <a:r>
              <a:rPr lang="en-US" dirty="0"/>
              <a:t>Seurat </a:t>
            </a:r>
            <a:r>
              <a:rPr lang="en-US"/>
              <a:t>reference mapping</a:t>
            </a:r>
          </a:p>
          <a:p>
            <a:r>
              <a:rPr lang="en-US" dirty="0" err="1"/>
              <a:t>Subclustering</a:t>
            </a:r>
            <a:r>
              <a:rPr lang="en-US" dirty="0"/>
              <a:t> of CD4 T cells</a:t>
            </a:r>
          </a:p>
          <a:p>
            <a:r>
              <a:rPr lang="en-US" dirty="0"/>
              <a:t>Incorporation of …</a:t>
            </a:r>
          </a:p>
          <a:p>
            <a:pPr lvl="1"/>
            <a:r>
              <a:rPr lang="en-US" dirty="0"/>
              <a:t>TCR/</a:t>
            </a:r>
            <a:r>
              <a:rPr lang="en-US" dirty="0" err="1"/>
              <a:t>BCRseq</a:t>
            </a:r>
            <a:r>
              <a:rPr lang="en-US" dirty="0"/>
              <a:t> data</a:t>
            </a:r>
          </a:p>
          <a:p>
            <a:pPr lvl="1"/>
            <a:r>
              <a:rPr lang="en-US" dirty="0" err="1"/>
              <a:t>CyTOF</a:t>
            </a:r>
            <a:r>
              <a:rPr lang="en-US" dirty="0"/>
              <a:t>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3600C8-77F1-D7C6-DD66-8532D7D5F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098" y="1041756"/>
            <a:ext cx="5669902" cy="573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03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CC93-C301-8FDC-98B8-6FA6EE81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higher priority additional potential papers to recapitulate findings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8073-C526-DB94-8111-E580E650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effectLst/>
                <a:latin typeface="Calibri (Body)"/>
              </a:rPr>
              <a:t>Distinct mechanisms of mismatch repair deficiency delineate two modes of response to PD-1 immunotherapy in endometrial carcinoma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PD-1 inhibitor pembrolizumab, mismatch repair-deficient endometrial cancer</a:t>
            </a:r>
          </a:p>
          <a:p>
            <a:pPr lvl="1"/>
            <a:r>
              <a:rPr lang="en-US" i="0" dirty="0" err="1">
                <a:effectLst/>
                <a:latin typeface="Calibri (Body)"/>
              </a:rPr>
              <a:t>scRNA</a:t>
            </a:r>
            <a:r>
              <a:rPr lang="en-US" i="0" dirty="0">
                <a:effectLst/>
                <a:latin typeface="Calibri (Body)"/>
              </a:rPr>
              <a:t>-seq/</a:t>
            </a:r>
            <a:r>
              <a:rPr lang="en-US" i="0" dirty="0" err="1">
                <a:effectLst/>
                <a:latin typeface="Calibri (Body)"/>
              </a:rPr>
              <a:t>scTCR</a:t>
            </a:r>
            <a:r>
              <a:rPr lang="en-US" i="0" dirty="0">
                <a:effectLst/>
                <a:latin typeface="Calibri (Body)"/>
              </a:rPr>
              <a:t>-seq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24 patients</a:t>
            </a:r>
          </a:p>
          <a:p>
            <a:r>
              <a:rPr lang="en-US" i="1" dirty="0">
                <a:effectLst/>
                <a:latin typeface="Calibri (Body)"/>
              </a:rPr>
              <a:t>Dynamic single-cell mapping unveils Epstein‒Barr virus-imprinted T-cell exhaustion and on-treatment response</a:t>
            </a:r>
          </a:p>
          <a:p>
            <a:pPr lvl="1"/>
            <a:r>
              <a:rPr lang="en-US" dirty="0">
                <a:latin typeface="Calibri (Body)"/>
              </a:rPr>
              <a:t>human EBV-associated gastric cancer treated with immunochemotherapy (</a:t>
            </a:r>
            <a:r>
              <a:rPr lang="en-US" i="0" dirty="0">
                <a:effectLst/>
                <a:latin typeface="Calibri (Body)"/>
              </a:rPr>
              <a:t>anti-PD-1 + XELOX/FOLFOX)</a:t>
            </a:r>
          </a:p>
          <a:p>
            <a:pPr lvl="1"/>
            <a:r>
              <a:rPr lang="en-US" dirty="0">
                <a:latin typeface="Calibri (Body)"/>
              </a:rPr>
              <a:t>l</a:t>
            </a:r>
            <a:r>
              <a:rPr lang="en-US" i="0" dirty="0">
                <a:effectLst/>
                <a:latin typeface="Calibri (Body)"/>
              </a:rPr>
              <a:t>ongitudinal </a:t>
            </a:r>
            <a:r>
              <a:rPr lang="en-US" i="0" dirty="0" err="1">
                <a:effectLst/>
                <a:latin typeface="Calibri (Body)"/>
              </a:rPr>
              <a:t>scRNAseq</a:t>
            </a:r>
            <a:r>
              <a:rPr lang="en-US" i="0" dirty="0">
                <a:effectLst/>
                <a:latin typeface="Calibri (Body)"/>
              </a:rPr>
              <a:t> and paired </a:t>
            </a:r>
            <a:r>
              <a:rPr lang="en-US" i="0" dirty="0" err="1">
                <a:effectLst/>
                <a:latin typeface="Calibri (Body)"/>
              </a:rPr>
              <a:t>scTCR</a:t>
            </a:r>
            <a:r>
              <a:rPr lang="en-US" i="0" dirty="0">
                <a:effectLst/>
                <a:latin typeface="Calibri (Body)"/>
              </a:rPr>
              <a:t>/BCR-seq</a:t>
            </a:r>
          </a:p>
          <a:p>
            <a:pPr lvl="1"/>
            <a:r>
              <a:rPr lang="en-US" dirty="0">
                <a:latin typeface="Calibri (Body)"/>
              </a:rPr>
              <a:t>6 patients</a:t>
            </a:r>
          </a:p>
        </p:txBody>
      </p:sp>
    </p:spTree>
    <p:extLst>
      <p:ext uri="{BB962C8B-B14F-4D97-AF65-F5344CB8AC3E}">
        <p14:creationId xmlns:p14="http://schemas.microsoft.com/office/powerpoint/2010/main" val="3093999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CC93-C301-8FDC-98B8-6FA6EE81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 lower priority additional potential papers to recapitulate findings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B8073-C526-DB94-8111-E580E6500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>
                <a:effectLst/>
                <a:latin typeface="Calibri (Body)"/>
              </a:rPr>
              <a:t>Lung tumor–infiltrating T</a:t>
            </a:r>
            <a:r>
              <a:rPr lang="en-US" i="1" baseline="-25000" dirty="0">
                <a:effectLst/>
                <a:latin typeface="Calibri (Body)"/>
              </a:rPr>
              <a:t>reg</a:t>
            </a:r>
            <a:r>
              <a:rPr lang="en-US" i="1" dirty="0">
                <a:effectLst/>
                <a:latin typeface="Calibri (Body)"/>
              </a:rPr>
              <a:t> have divergent transcriptional profiles and function linked to checkpoint blockade response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single-cell RNA-seq/T cell receptor sequencing</a:t>
            </a:r>
            <a:endParaRPr lang="en-US" dirty="0">
              <a:latin typeface="Calibri (Body)"/>
            </a:endParaRPr>
          </a:p>
          <a:p>
            <a:pPr lvl="1"/>
            <a:r>
              <a:rPr lang="en-US" i="0" dirty="0">
                <a:effectLst/>
                <a:latin typeface="Calibri (Body)"/>
              </a:rPr>
              <a:t> tumor-infiltrating T</a:t>
            </a:r>
            <a:r>
              <a:rPr lang="en-US" i="0" baseline="-25000" dirty="0">
                <a:effectLst/>
                <a:latin typeface="Calibri (Body)"/>
              </a:rPr>
              <a:t>reg</a:t>
            </a:r>
            <a:r>
              <a:rPr lang="en-US" i="0" dirty="0">
                <a:effectLst/>
                <a:latin typeface="Calibri (Body)"/>
              </a:rPr>
              <a:t> (TIL-T</a:t>
            </a:r>
            <a:r>
              <a:rPr lang="en-US" i="0" baseline="-25000" dirty="0">
                <a:effectLst/>
                <a:latin typeface="Calibri (Body)"/>
              </a:rPr>
              <a:t>reg</a:t>
            </a:r>
            <a:r>
              <a:rPr lang="en-US" i="0" dirty="0">
                <a:effectLst/>
                <a:latin typeface="Calibri (Body)"/>
              </a:rPr>
              <a:t>) from anti–PD-1–treated and treatment-naive non–small cell lung cancers (NSCLC)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10 patients</a:t>
            </a:r>
          </a:p>
          <a:p>
            <a:pPr lvl="1"/>
            <a:r>
              <a:rPr lang="en-US" dirty="0">
                <a:latin typeface="Calibri (Body)"/>
              </a:rPr>
              <a:t>i</a:t>
            </a:r>
            <a:r>
              <a:rPr lang="en-US" i="0" dirty="0">
                <a:effectLst/>
                <a:latin typeface="Calibri (Body)"/>
              </a:rPr>
              <a:t>n humans but with a focus for murine comparison</a:t>
            </a:r>
          </a:p>
          <a:p>
            <a:r>
              <a:rPr lang="en-US" i="1" dirty="0">
                <a:effectLst/>
                <a:latin typeface="Calibri (Body)"/>
              </a:rPr>
              <a:t>Lineage tracing reveals clonal progenitors and long-term persistence of tumor-specific T cells during immune checkpoint blockade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only 3 patients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paired single-cell RNA and T cell receptor sequencing</a:t>
            </a:r>
          </a:p>
          <a:p>
            <a:pPr lvl="1"/>
            <a:r>
              <a:rPr lang="en-US" i="0" dirty="0">
                <a:effectLst/>
                <a:latin typeface="Calibri (Body)"/>
              </a:rPr>
              <a:t>non-small cell lung cancer after immune checkpoint blockade (ICB)</a:t>
            </a:r>
          </a:p>
        </p:txBody>
      </p:sp>
    </p:spTree>
    <p:extLst>
      <p:ext uri="{BB962C8B-B14F-4D97-AF65-F5344CB8AC3E}">
        <p14:creationId xmlns:p14="http://schemas.microsoft.com/office/powerpoint/2010/main" val="120925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 (Body)"/>
              </a:rPr>
              <a:t>Progress in reproducing data from </a:t>
            </a:r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T cell characteristics associated with toxicity to immune checkpoint blockade in patients with melanoma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 (Newman lab)</a:t>
            </a:r>
          </a:p>
          <a:p>
            <a:endParaRPr lang="en-US" i="1" dirty="0">
              <a:solidFill>
                <a:srgbClr val="000000"/>
              </a:solidFill>
              <a:latin typeface="Calibri (Body)"/>
            </a:endParaRP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Next steps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4480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6865A-6B60-8DE6-3B47-BF7CF047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QC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32AD-7868-2128-DDB9-A7EC422DA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Seurat object from counts &amp; metadata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QC, yielding 24,807 cells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“Outlier cells were identified and removed based on the following criteria: (1) &gt;25% mitochondrial content or (2) cells with less than 100 or greater than 1,500–3,000 expressed genes, </a:t>
            </a:r>
            <a:r>
              <a:rPr lang="en-US" b="1" dirty="0"/>
              <a:t>depending on sample-level distributions”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 assume they already removed these cells before uploading data to GEO (I filtered 0 cells out)</a:t>
            </a:r>
          </a:p>
        </p:txBody>
      </p:sp>
    </p:spTree>
    <p:extLst>
      <p:ext uri="{BB962C8B-B14F-4D97-AF65-F5344CB8AC3E}">
        <p14:creationId xmlns:p14="http://schemas.microsoft.com/office/powerpoint/2010/main" val="182940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C7F3-1213-538A-A32E-807B73C8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&lt; </a:t>
            </a:r>
            <a:r>
              <a:rPr lang="en-US" dirty="0" err="1"/>
              <a:t>nFeature_RNA</a:t>
            </a:r>
            <a:r>
              <a:rPr lang="en-US" dirty="0"/>
              <a:t> &lt; 1500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A4F75-E5DB-6DBA-CEC5-AB24D16CF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0350" y="1972469"/>
            <a:ext cx="6591300" cy="4057650"/>
          </a:xfrm>
        </p:spPr>
      </p:pic>
    </p:spTree>
    <p:extLst>
      <p:ext uri="{BB962C8B-B14F-4D97-AF65-F5344CB8AC3E}">
        <p14:creationId xmlns:p14="http://schemas.microsoft.com/office/powerpoint/2010/main" val="233445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4C8E-0E15-3525-3638-B94C18A5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&lt; </a:t>
            </a:r>
            <a:r>
              <a:rPr lang="en-US" dirty="0" err="1"/>
              <a:t>nFeature_RNA</a:t>
            </a:r>
            <a:r>
              <a:rPr lang="en-US" dirty="0"/>
              <a:t> &lt; 2000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3DFC63-FA7B-E5D9-E9AE-74E5E3BB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01" y="1962944"/>
            <a:ext cx="65246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7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D75E-E025-6EDF-1254-A572FBE0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&lt; </a:t>
            </a:r>
            <a:r>
              <a:rPr lang="en-US" dirty="0" err="1"/>
              <a:t>nFeature_RNA</a:t>
            </a:r>
            <a:r>
              <a:rPr lang="en-US" dirty="0"/>
              <a:t> &lt; 3000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AA28B-A899-0DF7-627E-8914A10CA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00" y="1690688"/>
            <a:ext cx="66103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620F-880F-28B7-4D98-5CD6E24B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E160-65A6-518C-F4F8-0AEE4942C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Integrate data by finding anchors across patient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PCA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UMAP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cluster biomarkers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cell types, filter RBCs/platelets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9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1727-EA4F-D69C-63F3-890B8C7D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scRNAseq</a:t>
            </a:r>
            <a:r>
              <a:rPr lang="en-US" dirty="0"/>
              <a:t> UMAP colored by patient ID largely recapitulates Newman lab figure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8FCD65-B4F8-CDD9-9E9B-85EF7FEAE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03" y="2073050"/>
            <a:ext cx="4116817" cy="4638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E40608-EF76-724A-15E9-6090E27E2C8A}"/>
              </a:ext>
            </a:extLst>
          </p:cNvPr>
          <p:cNvSpPr txBox="1"/>
          <p:nvPr/>
        </p:nvSpPr>
        <p:spPr>
          <a:xfrm>
            <a:off x="1473798" y="1920754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Newman lab figure 3a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07E7A-C05C-2342-79D6-CC174CFA7D5F}"/>
              </a:ext>
            </a:extLst>
          </p:cNvPr>
          <p:cNvSpPr txBox="1"/>
          <p:nvPr/>
        </p:nvSpPr>
        <p:spPr>
          <a:xfrm>
            <a:off x="7252448" y="1888384"/>
            <a:ext cx="28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Ty’s data reproduction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D291B4-6FC7-8C68-BEF0-BBE8F0DF6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613" y="2290086"/>
            <a:ext cx="67341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52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9B9E-8C2F-60AB-5A13-D944EAF4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assignment of clusters to cell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26C69-E5C4-8143-0FDE-DD050EB8B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80C45E-AF21-6BB9-1D26-0572B7A2A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821" y="1378581"/>
            <a:ext cx="4248580" cy="2705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6D8A15-545C-087A-BB71-76A517568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755" y="4083927"/>
            <a:ext cx="4367291" cy="27740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B8CB17-2D09-0679-18EC-7F77D5837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401" y="1378852"/>
            <a:ext cx="4404779" cy="272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8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799</Words>
  <Application>Microsoft Office PowerPoint</Application>
  <PresentationFormat>Widescreen</PresentationFormat>
  <Paragraphs>77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Calibri Light (Headings)</vt:lpstr>
      <vt:lpstr>Cambria</vt:lpstr>
      <vt:lpstr>Office Theme</vt:lpstr>
      <vt:lpstr>Weekly meeting</vt:lpstr>
      <vt:lpstr>Outline</vt:lpstr>
      <vt:lpstr>Methods: QC</vt:lpstr>
      <vt:lpstr>100 &lt; nFeature_RNA &lt; 1500</vt:lpstr>
      <vt:lpstr>100 &lt; nFeature_RNA &lt; 2000</vt:lpstr>
      <vt:lpstr>100 &lt; nFeature_RNA &lt; 3000</vt:lpstr>
      <vt:lpstr>Methods continued</vt:lpstr>
      <vt:lpstr>scRNAseq UMAP colored by patient ID largely recapitulates Newman lab figure</vt:lpstr>
      <vt:lpstr>Manual assignment of clusters to cell types</vt:lpstr>
      <vt:lpstr>scRNAseq UMAP colored by cell lineage largely recapitulates Newman lab figure</vt:lpstr>
      <vt:lpstr>Caveat: re-running dimensional analysis after removing what I assigned as RBCs/platelets results in dissimilar UMAP</vt:lpstr>
      <vt:lpstr>Next steps: continuing with Newman paper data recapitulation (rest of figure 3)</vt:lpstr>
      <vt:lpstr>Next steps: higher priority additional potential papers to recapitulate findings of</vt:lpstr>
      <vt:lpstr>Next steps: lower priority additional potential papers to recapitulate findings 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164</cp:revision>
  <dcterms:created xsi:type="dcterms:W3CDTF">2023-09-15T17:40:02Z</dcterms:created>
  <dcterms:modified xsi:type="dcterms:W3CDTF">2023-09-27T21:48:24Z</dcterms:modified>
</cp:coreProperties>
</file>