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99" r:id="rId3"/>
    <p:sldId id="530" r:id="rId4"/>
    <p:sldId id="532" r:id="rId5"/>
    <p:sldId id="535" r:id="rId6"/>
    <p:sldId id="536" r:id="rId7"/>
    <p:sldId id="533" r:id="rId8"/>
    <p:sldId id="534" r:id="rId9"/>
    <p:sldId id="529" r:id="rId10"/>
    <p:sldId id="538" r:id="rId11"/>
    <p:sldId id="539" r:id="rId12"/>
    <p:sldId id="537" r:id="rId13"/>
    <p:sldId id="5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49EF-AE08-2875-9C07-04644D92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F09D7-ABFD-3014-6EBC-D9E882FA7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6FFE2-26B2-1CB5-1FFF-F4CAA16BE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182E-0B0C-FFA0-5194-65E865F7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A693A-023A-B6B0-0FBE-6A5888D4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58CDE-D096-21BB-4E25-FAEA8AF70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DD220-0A8E-87EE-F5A0-074F243AB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myocarditis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(TRA)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1.485e-13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(TRA):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(adjusted within 5 cell types I tested for this feature for TRA)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8.52e-12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Colitis: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MAIT: 6.635000e-13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# MAIT: 2.3965e-10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6CF5-F2B1-06FB-96AD-4398DF330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023A-E880-4D03-E198-2A4032A8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18C8B-07E7-F171-EBEC-DDE4EEB12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8C4F3-E263-97F6-2155-1E35B33E5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C55F-FA2E-D66F-C3C5-E0980A74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69B90-A82C-E1E9-4914-6970D868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1A832-22CA-1F63-057D-8C4262EC3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54A-88D5-BF8B-2CBD-1572D2F88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BA5D-D130-D17F-6E5A-8FD7F3611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06E9-B0AF-EA6F-4277-43026CF5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05CC1-1B87-DAFB-A3D2-8C6CEB977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302B7-6C31-3904-8D19-4413F1C53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FB93-CFE7-23BA-A3ED-646EB174A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C25F-D432-E6F5-2078-2353659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F8A8-07BC-16A0-EC7A-2EAD6564F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1A328-87C7-1CC2-98C9-278C5D59B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FB83-6648-5728-A06F-2C8AF3DE8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5597-7370-2C9A-5907-291864D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17E1A-7CE9-0633-6140-5899E9AD6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24AD3-D1DC-791B-29FB-5E86A93F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9A0C-29FA-5228-D011-B0406294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AA4A-C9BD-6199-BF0F-100A9EB6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93532-5CC5-7335-9A02-937A88B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E5CF7-562F-2CFA-56DC-9F302321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7C6E-6A27-F194-7712-A589CCDFC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9921-7A74-6158-7ECC-33DE84F9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7F9A5-A025-E06B-B53B-F515B64C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522B1-4D4E-3B80-726F-1BB52DB76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6186C-27C9-79AC-CC9A-1836A370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30CC-93C0-8C7D-A3D7-93CFE098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013-E9B2-713F-B744-D23D42E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(TRB)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60AA2-DEF0-4E3A-CFC4-B5D188FD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611"/>
            <a:ext cx="5938673" cy="367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4793B-26DF-BCEB-1B93-B359DF72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" y="2177611"/>
            <a:ext cx="6034179" cy="367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E703B-5CD8-B9DB-C36A-5F99D805078D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0D0B-AB2E-D545-7CF1-77C4B4574FC6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05460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F6DA-0901-301E-FB80-8D573C21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A779-A0B9-0B1E-B394-7F61F8E3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both datasets, MAITs (less abundant in </a:t>
            </a:r>
            <a:r>
              <a:rPr lang="en-US" dirty="0" err="1"/>
              <a:t>irAE</a:t>
            </a:r>
            <a:r>
              <a:rPr lang="en-US" dirty="0"/>
              <a:t> colitis tissue) have shorter TRA CDR3s and more germline-like TRA chains vs. other cell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A1C6E-BF16-87C2-C713-AF78E127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524" y="2164308"/>
            <a:ext cx="3892755" cy="2286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2D368-5E15-5B10-4909-617F6E5A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83" y="2164307"/>
            <a:ext cx="3750347" cy="2286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ECA72F-609D-BF32-C4C7-9663472177BB}"/>
              </a:ext>
            </a:extLst>
          </p:cNvPr>
          <p:cNvSpPr txBox="1"/>
          <p:nvPr/>
        </p:nvSpPr>
        <p:spPr>
          <a:xfrm>
            <a:off x="2839075" y="265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5995E-5D50-F00C-C1AD-3814ECCD5725}"/>
              </a:ext>
            </a:extLst>
          </p:cNvPr>
          <p:cNvSpPr txBox="1"/>
          <p:nvPr/>
        </p:nvSpPr>
        <p:spPr>
          <a:xfrm>
            <a:off x="8926450" y="265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5532-5A83-BB78-7717-CD185C2E08B4}"/>
              </a:ext>
            </a:extLst>
          </p:cNvPr>
          <p:cNvSpPr txBox="1"/>
          <p:nvPr/>
        </p:nvSpPr>
        <p:spPr>
          <a:xfrm>
            <a:off x="4854530" y="301492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530B-9E5E-2B3F-AE88-EDD9299DD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83" y="4451231"/>
            <a:ext cx="3750347" cy="226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CF2A1F-A589-F6EF-BFED-6A5C2B3F7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524" y="4451231"/>
            <a:ext cx="3579963" cy="2210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B2B69-94DC-35DD-B2B2-963C08E5972C}"/>
              </a:ext>
            </a:extLst>
          </p:cNvPr>
          <p:cNvSpPr txBox="1"/>
          <p:nvPr/>
        </p:nvSpPr>
        <p:spPr>
          <a:xfrm>
            <a:off x="3598626" y="6479509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34D2A-7BE4-B076-5C79-E3F1DB16642A}"/>
              </a:ext>
            </a:extLst>
          </p:cNvPr>
          <p:cNvSpPr txBox="1"/>
          <p:nvPr/>
        </p:nvSpPr>
        <p:spPr>
          <a:xfrm>
            <a:off x="2758562" y="4922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6D4C3-19AA-6D63-54E3-6B01C2CA25B9}"/>
              </a:ext>
            </a:extLst>
          </p:cNvPr>
          <p:cNvSpPr txBox="1"/>
          <p:nvPr/>
        </p:nvSpPr>
        <p:spPr>
          <a:xfrm>
            <a:off x="8845937" y="4922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540A9-F87A-1363-F9DC-7D957B7A12F3}"/>
              </a:ext>
            </a:extLst>
          </p:cNvPr>
          <p:cNvSpPr txBox="1"/>
          <p:nvPr/>
        </p:nvSpPr>
        <p:spPr>
          <a:xfrm>
            <a:off x="5160208" y="5218548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</p:spTree>
    <p:extLst>
      <p:ext uri="{BB962C8B-B14F-4D97-AF65-F5344CB8AC3E}">
        <p14:creationId xmlns:p14="http://schemas.microsoft.com/office/powerpoint/2010/main" val="13121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7485-5134-57B4-AE17-2D77A9EB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881-FDCA-00AB-9459-76F40E4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1C6-2675-6A0E-4A75-DFDE61AC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DD22-822B-7538-9FB8-B8FA23F0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DC4-912C-4900-1F19-CA70B5C7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Colitis dataset linkage summary heatmaps (TRA): CDR3 AA linkage sharing seems more common across more cell types 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9BD2B-3135-19FB-DC02-55901C58038C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C2055-2B2C-265F-B891-DA5EFA5C15ED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E3081-A137-76E9-F74E-8C54662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18" y="2656684"/>
            <a:ext cx="5926348" cy="346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9F719-93FC-C99F-CAC8-54AEC15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06" y="2653954"/>
            <a:ext cx="5717875" cy="346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471-2CD3-28EA-5CCD-53DCF7D78877}"/>
              </a:ext>
            </a:extLst>
          </p:cNvPr>
          <p:cNvSpPr txBox="1"/>
          <p:nvPr/>
        </p:nvSpPr>
        <p:spPr>
          <a:xfrm>
            <a:off x="2170220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61,623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EACC-ADB1-FADF-1687-3D20E8BD25CE}"/>
              </a:ext>
            </a:extLst>
          </p:cNvPr>
          <p:cNvSpPr txBox="1"/>
          <p:nvPr/>
        </p:nvSpPr>
        <p:spPr>
          <a:xfrm>
            <a:off x="8192218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61,326</a:t>
            </a:r>
          </a:p>
        </p:txBody>
      </p:sp>
    </p:spTree>
    <p:extLst>
      <p:ext uri="{BB962C8B-B14F-4D97-AF65-F5344CB8AC3E}">
        <p14:creationId xmlns:p14="http://schemas.microsoft.com/office/powerpoint/2010/main" val="25068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77F8-D635-D5E8-1EE4-8C6EB4DD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9E7-1514-5F59-802F-7460560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same trend for TRB in colitis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5317-9AC3-C0F4-1CBD-BC88526B799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B00F-C39C-562F-7952-4455812EBF06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81E8-1E24-9706-2468-A00F07B1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6" y="2612764"/>
            <a:ext cx="5681386" cy="34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328D-57D7-180C-70E9-1785BD05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764"/>
            <a:ext cx="5756485" cy="348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80409-13B8-AB11-9004-FA2214ECA9C3}"/>
              </a:ext>
            </a:extLst>
          </p:cNvPr>
          <p:cNvSpPr txBox="1"/>
          <p:nvPr/>
        </p:nvSpPr>
        <p:spPr>
          <a:xfrm>
            <a:off x="1458382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63,816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2CCA-E5E3-3D84-96C3-4A55E5C3A368}"/>
              </a:ext>
            </a:extLst>
          </p:cNvPr>
          <p:cNvSpPr txBox="1"/>
          <p:nvPr/>
        </p:nvSpPr>
        <p:spPr>
          <a:xfrm>
            <a:off x="6988456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65,208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F1E3-B3D6-BDA8-0064-2BF063BF63C3}"/>
              </a:ext>
            </a:extLst>
          </p:cNvPr>
          <p:cNvSpPr txBox="1"/>
          <p:nvPr/>
        </p:nvSpPr>
        <p:spPr>
          <a:xfrm>
            <a:off x="2538196" y="6488668"/>
            <a:ext cx="779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more diverse cell types are recognizing same antigen 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</p:spTree>
    <p:extLst>
      <p:ext uri="{BB962C8B-B14F-4D97-AF65-F5344CB8AC3E}">
        <p14:creationId xmlns:p14="http://schemas.microsoft.com/office/powerpoint/2010/main" val="238183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4FB8-AC52-EF31-D761-247D904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716-8BBD-41D2-7BD2-8E6FD8FF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(TRA)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86032-11CD-E986-3866-8FC2594F0564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8EFD-B7D7-A6BE-33E8-CF41A6AB5E04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5F71B-4E64-28B2-FB69-17034603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146"/>
            <a:ext cx="6096000" cy="3833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FEE41-210A-327B-242A-4021AF015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47" y="2689365"/>
            <a:ext cx="6121004" cy="38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E44E-E430-A9D2-BF76-5F317311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5AF3-6960-F734-18A4-0974098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(TRB)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B36C0-2DEA-F035-D972-E37A1D64D6F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0540-0C6B-424D-AA7A-A561C3506635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16CCD-7056-EA57-F2A3-788843BB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6" y="2539130"/>
            <a:ext cx="5980674" cy="3629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F1FEE-1F10-2BF3-36C0-DDB5CFDF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697" y="2542558"/>
            <a:ext cx="5873017" cy="36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B31-3D7F-C2FE-3E96-24683ADA7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C86-5FAF-888A-69A5-7F78DAE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(TRA),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A53A-70ED-C32E-B994-47BB4AE05C36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BC045-AB7A-5F42-92B8-807C3A2FCB60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C132-12D1-A0E0-7F41-A73C60881953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298,075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E950-D410-9699-6ADD-211D8741DF4D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273,226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63E66-0EFB-E128-4C8F-F526AA35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0" y="2648561"/>
            <a:ext cx="5697346" cy="34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D9DDC-4983-7172-D029-53E7A481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02" y="2648561"/>
            <a:ext cx="5747254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4AA5-F5C4-06ED-0745-3FD8F259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1BC-D96F-7591-261A-351E019B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(TRB),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2542-125D-A4DD-27E5-8DF7693C925E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1430A-099F-AD88-7101-185C1C8715EF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F15DD-5230-3F8D-BE99-13359EA33F97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300,944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1EBE-CAF2-5E64-5955-D2B5C7D44870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408,859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007E0-AAE5-34F9-3122-DD5E5024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" y="2721004"/>
            <a:ext cx="5191822" cy="3072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1011-B685-8389-500D-F49AC62C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46" y="2721004"/>
            <a:ext cx="5149054" cy="30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(TRA)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2D6EA-4782-3007-D6D7-E7816D07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12" y="2199736"/>
            <a:ext cx="6041658" cy="369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94172-58F2-44E6-F71C-D8ABBE9F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6" y="2199736"/>
            <a:ext cx="5977611" cy="369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D05AC-39BA-DE82-E63A-5EFC2D909BDB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6D19-4B51-0E91-F88A-94DB64337125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22777</TotalTime>
  <Words>414</Words>
  <Application>Microsoft Macintosh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Colitis dataset linkage summary heatmaps (TRA): CDR3 AA linkage sharing seems more common across more cell types within irAE colitis group</vt:lpstr>
      <vt:lpstr>See same trend for TRB in colitis dataset</vt:lpstr>
      <vt:lpstr>Colitis upset plots (TRA) show same trend but are more biased by set sizes differences</vt:lpstr>
      <vt:lpstr>Colitis upset plots (TRB) show same trend but are more biased by set sizes differences</vt:lpstr>
      <vt:lpstr>In myocarditis dataset (TRA), don’t see same trend</vt:lpstr>
      <vt:lpstr>In myocarditis dataset (TRB), don’t see same trend</vt:lpstr>
      <vt:lpstr>Myocarditis upset plots (TRA) don’t seem very different by irAE group</vt:lpstr>
      <vt:lpstr>Myocarditis upset plots (TRB) don’t seem very different by irAE group</vt:lpstr>
      <vt:lpstr>In both datasets, MAITs (less abundant in irAE colitis tissue) have shorter TRA CDR3s and more germline-like TRA chains vs. other cell types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4848</cp:revision>
  <dcterms:created xsi:type="dcterms:W3CDTF">2023-09-15T17:40:02Z</dcterms:created>
  <dcterms:modified xsi:type="dcterms:W3CDTF">2024-01-22T06:35:31Z</dcterms:modified>
</cp:coreProperties>
</file>