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477" r:id="rId2"/>
    <p:sldId id="754" r:id="rId3"/>
    <p:sldId id="807" r:id="rId4"/>
    <p:sldId id="809" r:id="rId5"/>
    <p:sldId id="806" r:id="rId6"/>
    <p:sldId id="808" r:id="rId7"/>
    <p:sldId id="810" r:id="rId8"/>
    <p:sldId id="811" r:id="rId9"/>
    <p:sldId id="812" r:id="rId10"/>
    <p:sldId id="805" r:id="rId11"/>
    <p:sldId id="81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BEBE"/>
    <a:srgbClr val="FFC0CB"/>
    <a:srgbClr val="AB4FF3"/>
    <a:srgbClr val="90ED91"/>
    <a:srgbClr val="5DC762"/>
    <a:srgbClr val="FDE824"/>
    <a:srgbClr val="20908C"/>
    <a:srgbClr val="3B528B"/>
    <a:srgbClr val="450C54"/>
    <a:srgbClr val="01B6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01"/>
    <p:restoredTop sz="82297" autoAdjust="0"/>
  </p:normalViewPr>
  <p:slideViewPr>
    <p:cSldViewPr snapToGrid="0" showGuides="1">
      <p:cViewPr varScale="1">
        <p:scale>
          <a:sx n="137" d="100"/>
          <a:sy n="137" d="100"/>
        </p:scale>
        <p:origin x="158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3/14/25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>
              <a:effectLst/>
              <a:latin typeface="AdvPSA18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125A2-3117-7F6A-0189-A85CB9561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501ED5-E9DA-B909-4217-7A61B68022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27D4DC-F53D-FB33-5382-1CB572E606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1600" lvl="2" indent="-457200">
              <a:buFont typeface="+mj-lt"/>
              <a:buAutoNum type="alphaLcParenR"/>
            </a:pPr>
            <a:endParaRPr lang="en-US" b="0" dirty="0"/>
          </a:p>
          <a:p>
            <a:pPr marL="13716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We do have 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pbmc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, serum, plasma and tempus (whole blood RNA) samples from each study visit apparently, could propose unbiased 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autoAb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 profiling!</a:t>
            </a:r>
          </a:p>
          <a:p>
            <a:pPr marL="13716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endParaRPr lang="en-US" b="0" i="0" u="none" strike="noStrike" dirty="0">
              <a:solidFill>
                <a:srgbClr val="212121"/>
              </a:solidFill>
              <a:effectLst/>
              <a:latin typeface="Aptos" panose="020B0004020202020204" pitchFamily="34" charset="0"/>
            </a:endParaRPr>
          </a:p>
          <a:p>
            <a:pPr marL="13716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endParaRPr lang="en-US" b="0" i="0" u="none" strike="noStrike" dirty="0">
              <a:solidFill>
                <a:srgbClr val="212121"/>
              </a:solidFill>
              <a:effectLst/>
              <a:latin typeface="Aptos" panose="020B0004020202020204" pitchFamily="34" charset="0"/>
            </a:endParaRPr>
          </a:p>
          <a:p>
            <a:pPr marL="13716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b="0" dirty="0"/>
              <a:t>None of these genes for CD127 correlation analysis overlap with MAIT genes or IME cluster markers</a:t>
            </a:r>
          </a:p>
          <a:p>
            <a:pPr marL="13716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8E571-EE96-1917-A510-CEF9E0D0E8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41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835FC-FDC0-EDED-A565-E8BE10DED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855281-DDB0-D7E2-9582-35FB1069AF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24DFB4-3F88-E5FF-369B-A061ECE598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16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2D6C56-0730-3CB2-A281-0E0B638F17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1" i="0" u="none" strike="noStrike" dirty="0">
              <a:solidFill>
                <a:srgbClr val="212121"/>
              </a:solidFill>
              <a:effectLst/>
              <a:latin typeface="Aptos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89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679B0-41C3-8794-BF2A-C0B3BEE36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C181D1-67D7-FE0D-EEE0-1A28E49896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C890C9-E060-7C76-CDF2-6A92F72BA3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1600" lvl="2" indent="-457200">
              <a:buFont typeface="+mj-lt"/>
              <a:buAutoNum type="alphaLcParenR"/>
            </a:pPr>
            <a:r>
              <a:rPr lang="en-US" b="0" dirty="0"/>
              <a:t>Using data lock date as end of study date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b="0" dirty="0"/>
              <a:t>Filtered out patients who we lost contact with (don’t know if alive/dead at end date)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b="0" dirty="0"/>
              <a:t>No need to take batch into affect here ofc…</a:t>
            </a:r>
          </a:p>
          <a:p>
            <a:pPr marL="1371600" lvl="2" indent="-457200">
              <a:buFont typeface="+mj-lt"/>
              <a:buAutoNum type="alphaLcParenR"/>
            </a:pPr>
            <a:endParaRPr lang="en-US" b="0" dirty="0"/>
          </a:p>
          <a:p>
            <a:pPr marL="13716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b="1" dirty="0"/>
              <a:t>Ticks here likely are from patients having different amount of time in study, so ticks mean that’s their last known status date (i.e. entered into study at day -200 from data lock so they have a dash at day 200)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70B86-22A2-9FEC-00BE-1993D0BCF4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53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0454A-5398-F709-34A6-52AF68494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B3A56F-E2DF-E1FF-7102-572225E0B9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430151-432C-0CBA-80A9-39ACEE154D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1600" lvl="2" indent="-457200">
              <a:buFont typeface="+mj-lt"/>
              <a:buAutoNum type="alphaLcParenR"/>
            </a:pP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4701D-F188-15D5-69BA-B8C9538D33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1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80F094-48D9-9E57-9E2B-E087C89F0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BB0F6D-220E-36D6-D9F3-EF2BF98480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DC9D51-8C6A-604C-E5AA-5B766D6B4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1600" lvl="2" indent="-457200">
              <a:buFont typeface="+mj-lt"/>
              <a:buAutoNum type="alphaLcParenR"/>
            </a:pPr>
            <a:r>
              <a:rPr lang="en-US" b="0" dirty="0"/>
              <a:t>Using data lock date as end of study date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b="0" dirty="0"/>
              <a:t>Filtered out patients who we lost contact with (don’t know if alive/dead at end date)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b="1" dirty="0"/>
              <a:t>BATCH YES TAKEN INTO ACCOUNT BUT SOME BATCHES ALL ALIVE/DEAD SO… hard for model to account for that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b="1" dirty="0"/>
              <a:t>Generally true across non-urinary tract cancers it seems</a:t>
            </a:r>
          </a:p>
          <a:p>
            <a:pPr marL="1371600" lvl="2" indent="-457200">
              <a:buFont typeface="+mj-lt"/>
              <a:buAutoNum type="alphaLcParenR"/>
            </a:pPr>
            <a:endParaRPr lang="en-US" b="0" dirty="0"/>
          </a:p>
          <a:p>
            <a:pPr marL="1371600" lvl="2" indent="-457200">
              <a:buFont typeface="+mj-lt"/>
              <a:buAutoNum type="alphaLcParenR"/>
            </a:pPr>
            <a:r>
              <a:rPr lang="en-US" b="1" dirty="0"/>
              <a:t>Ticks here likely are from patients having different amount of time in study, so ticks mean that’s their last known status date (i.e. entered into study at day -200 from data lock so they have a dash at day 200)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452E0-F9E6-20ED-4DA5-FAEB910F90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81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CF14EA-CB87-4839-2E7E-BD0FC72A9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504904-0E80-B8AA-C126-8A56E71B89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B2AFCE-16B8-2885-7901-96F23DD206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1600" lvl="2" indent="-457200">
              <a:buFont typeface="+mj-lt"/>
              <a:buAutoNum type="alphaLcParenR"/>
            </a:pPr>
            <a:r>
              <a:rPr lang="en-US" b="1" dirty="0"/>
              <a:t>Did do leave 1 out analyses, this pop is still most significant regardless</a:t>
            </a:r>
          </a:p>
          <a:p>
            <a:pPr marL="1371600" lvl="2" indent="-457200">
              <a:buFont typeface="+mj-lt"/>
              <a:buAutoNum type="alphaLcParenR"/>
            </a:pPr>
            <a:endParaRPr lang="en-US" b="0" dirty="0"/>
          </a:p>
          <a:p>
            <a:pPr marL="1371600" lvl="2" indent="-457200">
              <a:buFont typeface="+mj-lt"/>
              <a:buAutoNum type="alphaLcParenR"/>
            </a:pPr>
            <a:r>
              <a:rPr lang="en-US" b="0" dirty="0"/>
              <a:t>CD56bright of </a:t>
            </a:r>
            <a:r>
              <a:rPr lang="en-US" b="0" dirty="0" err="1"/>
              <a:t>NKcells</a:t>
            </a:r>
            <a:r>
              <a:rPr lang="en-US" b="0" dirty="0"/>
              <a:t> also sig if leaving out head/neck cancer...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B5F0E-0347-34DA-A9AD-A869DD63A3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9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A8034-C568-C752-CF5F-AA39D59DD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D6A970-96F1-0801-237B-894F578DEB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9E0EF7-D380-048E-F5AD-DB7602F10F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1600" lvl="2" indent="-457200">
              <a:buFont typeface="+mj-lt"/>
              <a:buAutoNum type="alphaLcParenR"/>
            </a:pP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18A4E-D2B0-788B-C3EB-0CD38E5155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99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BD28D-B002-5C54-9F6E-0A0E3DB5B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9042FE-F2D2-B8A1-3DE3-43AA53F2C8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288A28-E7B3-1FEE-6F10-ADC3CB0140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1600" lvl="2" indent="-457200">
              <a:buFont typeface="+mj-lt"/>
              <a:buAutoNum type="alphaLcParenR"/>
            </a:pP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EBB51-F287-601E-0DE1-550F5CA54D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8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CB4FB-7D0F-C7D4-B1AA-F49C34E4B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3A8124-E330-220B-3BAB-CC3E749593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4FE9B3-4EC5-F55F-F554-9CF68582D8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1600" lvl="2" indent="-457200">
              <a:buFont typeface="+mj-lt"/>
              <a:buAutoNum type="alphaLcParenR"/>
            </a:pP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4A145-7661-B76A-77C9-3FC4E7DFA4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20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3/14/25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0" i="0" u="none" strike="noStrike" dirty="0">
                <a:solidFill>
                  <a:srgbClr val="212121"/>
                </a:solidFill>
                <a:effectLst/>
              </a:rPr>
              <a:t>Weekly meeting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3-14-2025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2740840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3E487-8EEE-4DF8-41F6-6953E8F3C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87C2F11-A9D1-E35F-0171-A1AEDE29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CAA778D-BB16-D612-A53E-105917109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19289"/>
            <a:ext cx="10713099" cy="44994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NCI</a:t>
            </a:r>
          </a:p>
          <a:p>
            <a:pPr lvl="1"/>
            <a:r>
              <a:rPr lang="en-US" dirty="0"/>
              <a:t>ICI patients with </a:t>
            </a:r>
            <a:r>
              <a:rPr lang="en-US" dirty="0" err="1"/>
              <a:t>irAEs</a:t>
            </a:r>
            <a:r>
              <a:rPr lang="en-US" dirty="0"/>
              <a:t> may die later</a:t>
            </a:r>
          </a:p>
          <a:p>
            <a:pPr lvl="1"/>
            <a:r>
              <a:rPr lang="en-US" dirty="0"/>
              <a:t>ICI patients (especially those without urinary tract cancer) with highest baseline frequencies of ICOS</a:t>
            </a:r>
            <a:r>
              <a:rPr lang="en-US" baseline="30000" dirty="0"/>
              <a:t>+</a:t>
            </a:r>
            <a:r>
              <a:rPr lang="en-US" dirty="0"/>
              <a:t> of </a:t>
            </a:r>
            <a:r>
              <a:rPr lang="en-US" dirty="0" err="1"/>
              <a:t>T</a:t>
            </a:r>
            <a:r>
              <a:rPr lang="en-US" baseline="-25000" dirty="0" err="1"/>
              <a:t>fh</a:t>
            </a:r>
            <a:r>
              <a:rPr lang="en-US" dirty="0"/>
              <a:t> </a:t>
            </a:r>
            <a:r>
              <a:rPr lang="en-US" dirty="0" err="1"/>
              <a:t>T</a:t>
            </a:r>
            <a:r>
              <a:rPr lang="en-US" baseline="-25000" dirty="0" err="1"/>
              <a:t>conv</a:t>
            </a:r>
            <a:r>
              <a:rPr lang="en-US" dirty="0"/>
              <a:t> may die sooner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CD127</a:t>
            </a:r>
          </a:p>
          <a:p>
            <a:pPr lvl="1"/>
            <a:r>
              <a:rPr lang="en-US" dirty="0"/>
              <a:t>There are genes whose expression ~significantly (anti)correlates with (change in) DP frequency at the same timepoint </a:t>
            </a:r>
            <a:r>
              <a:rPr lang="en-US" dirty="0">
                <a:sym typeface="Wingdings" pitchFamily="2" charset="2"/>
              </a:rPr>
              <a:t> Josh (</a:t>
            </a:r>
            <a:r>
              <a:rPr lang="en-US" b="1" dirty="0">
                <a:sym typeface="Wingdings" pitchFamily="2" charset="2"/>
              </a:rPr>
              <a:t>CXCR1, </a:t>
            </a:r>
            <a:r>
              <a:rPr lang="en-US" dirty="0">
                <a:sym typeface="Wingdings" pitchFamily="2" charset="2"/>
              </a:rPr>
              <a:t>ICMT)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347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D6C1A9-36DF-95E0-DF64-84DEB7C61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2FD00ED-94F6-C0E3-FC81-7D31275F6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B0934A1-05E3-C287-1750-7787D02B9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19289"/>
            <a:ext cx="10713099" cy="44994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Help Josh w/ stats for changes in DP stratified by baseline CD127</a:t>
            </a:r>
            <a:r>
              <a:rPr lang="en-US" baseline="30000" dirty="0"/>
              <a:t>+</a:t>
            </a:r>
            <a:r>
              <a:rPr lang="en-US" dirty="0"/>
              <a:t> levels</a:t>
            </a:r>
          </a:p>
        </p:txBody>
      </p:sp>
    </p:spTree>
    <p:extLst>
      <p:ext uri="{BB962C8B-B14F-4D97-AF65-F5344CB8AC3E}">
        <p14:creationId xmlns:p14="http://schemas.microsoft.com/office/powerpoint/2010/main" val="1254623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90FDFCF-AEFD-6D7B-6B89-12A07B497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134600" cy="44994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NCI project: KM plots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CD127 project: exhaustion (anti)correlation analysis</a:t>
            </a:r>
          </a:p>
        </p:txBody>
      </p:sp>
    </p:spTree>
    <p:extLst>
      <p:ext uri="{BB962C8B-B14F-4D97-AF65-F5344CB8AC3E}">
        <p14:creationId xmlns:p14="http://schemas.microsoft.com/office/powerpoint/2010/main" val="203989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69792-CFE2-0F37-E415-80E32AF607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7B274E9-8903-A922-519A-5C48155DB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714" y="4946306"/>
            <a:ext cx="5069772" cy="1872139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971F22D-846A-DE73-DBD9-AC24F6B0F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ICI patients with </a:t>
            </a:r>
            <a:r>
              <a:rPr lang="en-US" dirty="0" err="1"/>
              <a:t>irAEs</a:t>
            </a:r>
            <a:r>
              <a:rPr lang="en-US" dirty="0"/>
              <a:t> may die later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D8D797-F32C-1E5A-C224-08985DBBD2F4}"/>
              </a:ext>
            </a:extLst>
          </p:cNvPr>
          <p:cNvSpPr txBox="1"/>
          <p:nvPr/>
        </p:nvSpPr>
        <p:spPr>
          <a:xfrm>
            <a:off x="8287486" y="6449113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0.09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40B041-4849-9563-742D-99383DE340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3632" y="1519882"/>
            <a:ext cx="6057123" cy="342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18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786205-B108-C74E-F4FD-753C7E693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1D16A4-7DBF-D971-FD08-0895A682A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Trend ~holds under different cancer types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7461F6-3724-0FEA-1754-95B72C92F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08517"/>
            <a:ext cx="5096837" cy="22144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7EA1D5-00D5-A190-5197-DD094BBC93CF}"/>
              </a:ext>
            </a:extLst>
          </p:cNvPr>
          <p:cNvSpPr txBox="1"/>
          <p:nvPr/>
        </p:nvSpPr>
        <p:spPr>
          <a:xfrm>
            <a:off x="2072951" y="4239185"/>
            <a:ext cx="1373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Urinary tract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88068A-4522-9954-F24B-FF0077C8A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6425" y="2035365"/>
            <a:ext cx="5096837" cy="21691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34BB9B-ED3B-5481-3148-C847B83EB392}"/>
              </a:ext>
            </a:extLst>
          </p:cNvPr>
          <p:cNvSpPr txBox="1"/>
          <p:nvPr/>
        </p:nvSpPr>
        <p:spPr>
          <a:xfrm>
            <a:off x="5976948" y="1621876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Head/neck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15C10C-3659-92F9-D3E1-76CC09F5A3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9845" y="4736894"/>
            <a:ext cx="4802155" cy="211054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A264AC9-048A-9ABA-1F64-163596BDD1E2}"/>
              </a:ext>
            </a:extLst>
          </p:cNvPr>
          <p:cNvSpPr txBox="1"/>
          <p:nvPr/>
        </p:nvSpPr>
        <p:spPr>
          <a:xfrm>
            <a:off x="9483939" y="424771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Lung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C57C24-2518-9160-E63C-BC0766B7DF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9474" y="1670180"/>
            <a:ext cx="2534365" cy="203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90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705A7-7D99-71E1-37E6-741E9F876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4190356-DD55-1A2E-7F35-6FC1BA258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927" y="5003122"/>
            <a:ext cx="4956261" cy="184793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FC2285A-8C98-F71F-A14D-C2939962E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4927" y="2258189"/>
            <a:ext cx="4765999" cy="2744933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D18D954-23DB-2B5E-E6FB-CD4642238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ICI patients with highest baseline frequencies of ICOS</a:t>
            </a:r>
            <a:r>
              <a:rPr lang="en-US" baseline="30000" dirty="0"/>
              <a:t>+</a:t>
            </a:r>
            <a:r>
              <a:rPr lang="en-US" dirty="0"/>
              <a:t> of </a:t>
            </a:r>
            <a:r>
              <a:rPr lang="en-US" dirty="0" err="1"/>
              <a:t>T</a:t>
            </a:r>
            <a:r>
              <a:rPr lang="en-US" baseline="-25000" dirty="0" err="1"/>
              <a:t>fh</a:t>
            </a:r>
            <a:r>
              <a:rPr lang="en-US" dirty="0"/>
              <a:t> </a:t>
            </a:r>
            <a:r>
              <a:rPr lang="en-US" dirty="0" err="1"/>
              <a:t>T</a:t>
            </a:r>
            <a:r>
              <a:rPr lang="en-US" baseline="-25000" dirty="0" err="1"/>
              <a:t>conv</a:t>
            </a:r>
            <a:r>
              <a:rPr lang="en-US" dirty="0"/>
              <a:t> may die sooner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C921D2-3EBB-CC52-14C3-6E9666847033}"/>
              </a:ext>
            </a:extLst>
          </p:cNvPr>
          <p:cNvSpPr txBox="1"/>
          <p:nvPr/>
        </p:nvSpPr>
        <p:spPr>
          <a:xfrm>
            <a:off x="8551188" y="6308209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padj</a:t>
            </a:r>
            <a:r>
              <a:rPr lang="en-US" dirty="0"/>
              <a:t> = 0.07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5591E2-5D54-1107-B407-532DAAE10628}"/>
              </a:ext>
            </a:extLst>
          </p:cNvPr>
          <p:cNvSpPr txBox="1"/>
          <p:nvPr/>
        </p:nvSpPr>
        <p:spPr>
          <a:xfrm>
            <a:off x="6732501" y="2006084"/>
            <a:ext cx="97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25%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46B509-A2DF-2A96-D58E-D26D05A9588C}"/>
              </a:ext>
            </a:extLst>
          </p:cNvPr>
          <p:cNvSpPr txBox="1"/>
          <p:nvPr/>
        </p:nvSpPr>
        <p:spPr>
          <a:xfrm>
            <a:off x="5459413" y="200608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 75%</a:t>
            </a:r>
          </a:p>
        </p:txBody>
      </p:sp>
    </p:spTree>
    <p:extLst>
      <p:ext uri="{BB962C8B-B14F-4D97-AF65-F5344CB8AC3E}">
        <p14:creationId xmlns:p14="http://schemas.microsoft.com/office/powerpoint/2010/main" val="4132032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A8C2AB-D780-619A-46B8-E7BF1173A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0BC3603-9193-C75D-A2D8-1D4C2BE1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But trend doesn’t hold with urinary tract group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472338-3709-ED4A-1927-F13183A45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97" y="4501646"/>
            <a:ext cx="4336635" cy="22503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00291D-0099-AA2F-5890-2B19A587508F}"/>
              </a:ext>
            </a:extLst>
          </p:cNvPr>
          <p:cNvSpPr txBox="1"/>
          <p:nvPr/>
        </p:nvSpPr>
        <p:spPr>
          <a:xfrm>
            <a:off x="1933536" y="414661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Lung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528314-5801-CD28-A163-2F02E92CE5F1}"/>
              </a:ext>
            </a:extLst>
          </p:cNvPr>
          <p:cNvSpPr txBox="1"/>
          <p:nvPr/>
        </p:nvSpPr>
        <p:spPr>
          <a:xfrm>
            <a:off x="9217110" y="3979884"/>
            <a:ext cx="1373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Urinary tract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9C2B29-3A60-2E54-15CF-E29E9EE78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7683" y="1898630"/>
            <a:ext cx="4336634" cy="22640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CD79D0D-D134-4526-5485-B867C729B296}"/>
              </a:ext>
            </a:extLst>
          </p:cNvPr>
          <p:cNvSpPr txBox="1"/>
          <p:nvPr/>
        </p:nvSpPr>
        <p:spPr>
          <a:xfrm>
            <a:off x="5489824" y="1529298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Head/neck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9235AEC-17A9-FC9C-3CF1-8611FFBFD7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6085" y="4349216"/>
            <a:ext cx="4653979" cy="24451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308B9AA-6B3A-5368-D560-C1C475BD5C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9474" y="1670180"/>
            <a:ext cx="2534365" cy="203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589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8A389-4772-355C-4D2C-EE8BA1CB12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F957333-87CC-D2FA-C459-004C17C64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CD127 correlation analysis: method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9E3B7F8-5D0B-D647-A655-563CA1744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19289"/>
            <a:ext cx="10638453" cy="44994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Pseudobulk</a:t>
            </a:r>
            <a:r>
              <a:rPr lang="en-US" dirty="0"/>
              <a:t> by donor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Compare gene expression at timepoint X to DP frequency at same timepoint or delta in DP frequency from timepoint X to X+1</a:t>
            </a:r>
          </a:p>
          <a:p>
            <a:pPr lvl="1"/>
            <a:r>
              <a:rPr lang="en-US" dirty="0"/>
              <a:t>X being baseline, 3 months, or 6 months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361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C568A7-7118-9B92-5213-19073633C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6C247CA-DC33-ED73-94A7-AB5354F26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CXCR1 expression at 6 months inversely correlates with change in DP frequency (6 to 18 months)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587C55-98F8-9A67-62A3-465959091C20}"/>
              </a:ext>
            </a:extLst>
          </p:cNvPr>
          <p:cNvSpPr txBox="1"/>
          <p:nvPr/>
        </p:nvSpPr>
        <p:spPr>
          <a:xfrm>
            <a:off x="4926563" y="630820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padj</a:t>
            </a:r>
            <a:r>
              <a:rPr lang="en-US" dirty="0"/>
              <a:t> &lt; 0.15: ~*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04F310-A678-D655-371C-F0180D439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316" y="2015412"/>
            <a:ext cx="4309682" cy="42927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1550BC-1CC9-317C-AA50-A09390368D07}"/>
              </a:ext>
            </a:extLst>
          </p:cNvPr>
          <p:cNvSpPr txBox="1"/>
          <p:nvPr/>
        </p:nvSpPr>
        <p:spPr>
          <a:xfrm>
            <a:off x="5562429" y="270970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~*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D7D9E3-906A-A849-876D-D2808ADB21F4}"/>
              </a:ext>
            </a:extLst>
          </p:cNvPr>
          <p:cNvSpPr txBox="1"/>
          <p:nvPr/>
        </p:nvSpPr>
        <p:spPr>
          <a:xfrm>
            <a:off x="8733453" y="6308209"/>
            <a:ext cx="2792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P348-2 (Kirsten’s </a:t>
            </a:r>
            <a:r>
              <a:rPr lang="en-US" dirty="0" err="1"/>
              <a:t>scRNAseq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19913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83D82F-9460-CE50-7533-0DAB6BFE7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05AB3F6-078B-09EC-0FFA-ACC47C545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ICMT expression at 18 months inversely correlates with DP frequency at 18 months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F73A61-FBB8-70D5-3DAD-018B080E94A8}"/>
              </a:ext>
            </a:extLst>
          </p:cNvPr>
          <p:cNvSpPr txBox="1"/>
          <p:nvPr/>
        </p:nvSpPr>
        <p:spPr>
          <a:xfrm>
            <a:off x="5043857" y="6069248"/>
            <a:ext cx="1452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padj</a:t>
            </a:r>
            <a:r>
              <a:rPr lang="en-US" dirty="0"/>
              <a:t> &lt; 0.1: ~*</a:t>
            </a:r>
          </a:p>
          <a:p>
            <a:r>
              <a:rPr lang="en-US" dirty="0" err="1"/>
              <a:t>padj</a:t>
            </a:r>
            <a:r>
              <a:rPr lang="en-US" dirty="0"/>
              <a:t> &lt; 0.05: 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F94572-4735-6A6C-0C55-E13C75F9489C}"/>
              </a:ext>
            </a:extLst>
          </p:cNvPr>
          <p:cNvSpPr txBox="1"/>
          <p:nvPr/>
        </p:nvSpPr>
        <p:spPr>
          <a:xfrm>
            <a:off x="9467682" y="6392413"/>
            <a:ext cx="2541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Kevan Herold’s </a:t>
            </a:r>
            <a:r>
              <a:rPr lang="en-US" dirty="0" err="1"/>
              <a:t>scRNAseq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7343D2-97A1-FD4A-5D69-3C2DCA16B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674" y="1912776"/>
            <a:ext cx="6808513" cy="41564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2A048-C106-29E7-5B18-F64A9919B7AD}"/>
              </a:ext>
            </a:extLst>
          </p:cNvPr>
          <p:cNvSpPr txBox="1"/>
          <p:nvPr/>
        </p:nvSpPr>
        <p:spPr>
          <a:xfrm>
            <a:off x="7241939" y="30596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~*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08099A-DCB5-552B-A40C-C84BA07D71D4}"/>
              </a:ext>
            </a:extLst>
          </p:cNvPr>
          <p:cNvSpPr txBox="1"/>
          <p:nvPr/>
        </p:nvSpPr>
        <p:spPr>
          <a:xfrm>
            <a:off x="4034060" y="3059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144044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72150</TotalTime>
  <Words>530</Words>
  <Application>Microsoft Macintosh PowerPoint</Application>
  <PresentationFormat>Widescreen</PresentationFormat>
  <Paragraphs>72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AdvPSA183</vt:lpstr>
      <vt:lpstr>Aptos</vt:lpstr>
      <vt:lpstr>Arial</vt:lpstr>
      <vt:lpstr>Calibri</vt:lpstr>
      <vt:lpstr>Calibri Light</vt:lpstr>
      <vt:lpstr>Wingdings</vt:lpstr>
      <vt:lpstr>Office Theme</vt:lpstr>
      <vt:lpstr>Weekly meeting</vt:lpstr>
      <vt:lpstr>Outline</vt:lpstr>
      <vt:lpstr>ICI patients with irAEs may die later</vt:lpstr>
      <vt:lpstr>Trend ~holds under different cancer types</vt:lpstr>
      <vt:lpstr>ICI patients with highest baseline frequencies of ICOS+ of Tfh Tconv may die sooner</vt:lpstr>
      <vt:lpstr>But trend doesn’t hold with urinary tract group</vt:lpstr>
      <vt:lpstr>CD127 correlation analysis: method</vt:lpstr>
      <vt:lpstr>CXCR1 expression at 6 months inversely correlates with change in DP frequency (6 to 18 months)</vt:lpstr>
      <vt:lpstr>ICMT expression at 18 months inversely correlates with DP frequency at 18 months</vt:lpstr>
      <vt:lpstr>Conclusions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10726</cp:revision>
  <dcterms:created xsi:type="dcterms:W3CDTF">2023-09-15T17:40:02Z</dcterms:created>
  <dcterms:modified xsi:type="dcterms:W3CDTF">2025-03-14T20:15:37Z</dcterms:modified>
</cp:coreProperties>
</file>