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06" r:id="rId3"/>
    <p:sldId id="427" r:id="rId4"/>
    <p:sldId id="430" r:id="rId5"/>
    <p:sldId id="417" r:id="rId6"/>
    <p:sldId id="415" r:id="rId7"/>
    <p:sldId id="421" r:id="rId8"/>
    <p:sldId id="428" r:id="rId9"/>
    <p:sldId id="420" r:id="rId10"/>
    <p:sldId id="413" r:id="rId11"/>
    <p:sldId id="431" r:id="rId12"/>
    <p:sldId id="4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F7970"/>
    <a:srgbClr val="F7756C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70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(D)J_recombination" TargetMode="External"/><Relationship Id="rId3" Type="http://schemas.openxmlformats.org/officeDocument/2006/relationships/hyperlink" Target="https://en.wikipedia.org/wiki/T_cell" TargetMode="External"/><Relationship Id="rId7" Type="http://schemas.openxmlformats.org/officeDocument/2006/relationships/hyperlink" Target="https://en.wikipedia.org/wiki/Gene" TargetMode="External"/><Relationship Id="rId12" Type="http://schemas.openxmlformats.org/officeDocument/2006/relationships/hyperlink" Target="https://en.wikipedia.org/wiki/Mucosal-associated_invariant_T_cell#cite_note-1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-cell_receptor" TargetMode="External"/><Relationship Id="rId11" Type="http://schemas.openxmlformats.org/officeDocument/2006/relationships/hyperlink" Target="https://en.wikipedia.org/wiki/Mucosal-associated_invariant_T_cell#cite_note-:2-9" TargetMode="External"/><Relationship Id="rId5" Type="http://schemas.openxmlformats.org/officeDocument/2006/relationships/hyperlink" Target="https://en.wikipedia.org/wiki/Innate_immune_system" TargetMode="External"/><Relationship Id="rId10" Type="http://schemas.openxmlformats.org/officeDocument/2006/relationships/hyperlink" Target="https://en.wikipedia.org/wiki/Mucosal-associated_invariant_T_cell#cite_note-:4-3" TargetMode="External"/><Relationship Id="rId4" Type="http://schemas.openxmlformats.org/officeDocument/2006/relationships/hyperlink" Target="https://en.wikipedia.org/wiki/Immune_system" TargetMode="External"/><Relationship Id="rId9" Type="http://schemas.openxmlformats.org/officeDocument/2006/relationships/hyperlink" Target="https://en.wikipedia.org/wiki/Cell_nucleu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40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Picture from 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Advanced materials for management of immune-related adverse events induced by immune checkpoint inhibitors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1F1F1F"/>
              </a:solidFill>
              <a:effectLst/>
              <a:latin typeface="ElsevierGulliver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u="none" strike="noStrike" dirty="0">
                <a:effectLst/>
              </a:rPr>
              <a:t>We want to confirm that TCR expansion is directly related to </a:t>
            </a:r>
            <a:r>
              <a:rPr lang="en-US" i="0" u="none" strike="noStrike" dirty="0" err="1">
                <a:effectLst/>
              </a:rPr>
              <a:t>irAE</a:t>
            </a:r>
            <a:r>
              <a:rPr lang="en-US" i="0" u="none" strike="noStrike" dirty="0">
                <a:effectLst/>
              </a:rPr>
              <a:t> development</a:t>
            </a:r>
            <a:endParaRPr lang="en-US" b="0" i="0" u="none" strike="noStrike" dirty="0">
              <a:solidFill>
                <a:srgbClr val="1F1F1F"/>
              </a:solidFill>
              <a:effectLst/>
              <a:latin typeface="ElsevierGulliv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33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MAITs: </a:t>
            </a:r>
            <a:r>
              <a:rPr lang="en-US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Mucosal-associated invariant T cells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MAIT cells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make up a subset of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3" tooltip="T cell"/>
              </a:rPr>
              <a:t>T cells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4" tooltip="Immune system"/>
              </a:rPr>
              <a:t>immune system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display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5" tooltip="Innate immune system"/>
              </a:rPr>
              <a:t>innate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effector-like qualities. MAIT cells constitute a subset of </a:t>
            </a:r>
            <a:r>
              <a:rPr lang="el-GR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αβ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 lymphocytes characterized by a semi-invariant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6" tooltip="T-cell receptor"/>
              </a:rPr>
              <a:t>T cell receptor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alpha (TCR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α)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chain. The 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originates from the rearrangement of 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variable (V) and joining (J)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7" tooltip="Gene"/>
              </a:rPr>
              <a:t>gene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segments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TRAV1-2/TRAJ12/20/33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during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8" tooltip="V(D)J recombination"/>
              </a:rPr>
              <a:t>VDJ recombination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9" tooltip="Cell nucleus"/>
              </a:rPr>
              <a:t>nucleus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However,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TRAJ33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expressed more often than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TRAJ12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TRAJ20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0"/>
              </a:rPr>
              <a:t>[3]</a:t>
            </a:r>
            <a:r>
              <a:rPr lang="en-US" b="0" i="0" u="none" strike="noStrike" baseline="30000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1"/>
              </a:rPr>
              <a:t>[9]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 little diversity in the 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chain, the TCR is more conserved in MAIT cells than in other T cell subsets. In addition, the 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chain can combine with a restricted number of possible TCR</a:t>
            </a:r>
            <a:r>
              <a:rPr lang="el-GR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chains to form a functional MAIT cell TCR, further limiting TCR diversity.</a:t>
            </a:r>
            <a:r>
              <a:rPr lang="en-US" b="0" i="0" u="none" strike="noStrike" baseline="30000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2"/>
              </a:rPr>
              <a:t>[10]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T includes double negative T (</a:t>
            </a:r>
            <a:r>
              <a:rPr lang="en-US" dirty="0" err="1"/>
              <a:t>dnT</a:t>
            </a:r>
            <a:r>
              <a:rPr lang="en-US" dirty="0"/>
              <a:t>), MAITs</a:t>
            </a:r>
          </a:p>
          <a:p>
            <a:endParaRPr lang="en-US" dirty="0"/>
          </a:p>
          <a:p>
            <a:r>
              <a:rPr lang="en-US" dirty="0"/>
              <a:t>this is consistent with past results before QC/aberrant TCR exclusion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Counts &gt;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56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Monthly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11 17 2023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Proliferating and TEM CD8 TRA CDR3s longer in patients developing </a:t>
            </a:r>
            <a:r>
              <a:rPr lang="en-US" dirty="0" err="1"/>
              <a:t>irAEs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9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6334496" cy="4623402"/>
          </a:xfrm>
        </p:spPr>
        <p:txBody>
          <a:bodyPr>
            <a:normAutofit/>
          </a:bodyPr>
          <a:lstStyle/>
          <a:p>
            <a:r>
              <a:rPr lang="en-US" dirty="0" err="1"/>
              <a:t>Circos</a:t>
            </a:r>
            <a:r>
              <a:rPr lang="en-US" dirty="0"/>
              <a:t> plot</a:t>
            </a:r>
          </a:p>
          <a:p>
            <a:r>
              <a:rPr lang="en-US" dirty="0"/>
              <a:t>GLIPH: find AA motifs differentially encountered in yes vs. no </a:t>
            </a:r>
            <a:r>
              <a:rPr lang="en-US" dirty="0" err="1"/>
              <a:t>irAEs</a:t>
            </a:r>
            <a:r>
              <a:rPr lang="en-US" dirty="0"/>
              <a:t> to pinpoint feature analysis</a:t>
            </a:r>
          </a:p>
          <a:p>
            <a:r>
              <a:rPr lang="en-US" dirty="0"/>
              <a:t>More feature analyses</a:t>
            </a:r>
          </a:p>
          <a:p>
            <a:pPr lvl="1"/>
            <a:r>
              <a:rPr lang="en-US" dirty="0" err="1"/>
              <a:t>IGoR</a:t>
            </a:r>
            <a:r>
              <a:rPr lang="en-US" dirty="0"/>
              <a:t> probability of generation</a:t>
            </a:r>
          </a:p>
          <a:p>
            <a:pPr lvl="1"/>
            <a:r>
              <a:rPr lang="en-US" dirty="0"/>
              <a:t>IMGT/</a:t>
            </a:r>
            <a:r>
              <a:rPr lang="en-US" dirty="0" err="1"/>
              <a:t>HighV</a:t>
            </a:r>
            <a:r>
              <a:rPr lang="en-US" dirty="0"/>
              <a:t>-Quest mutation statistics</a:t>
            </a:r>
          </a:p>
          <a:p>
            <a:pPr lvl="1"/>
            <a:r>
              <a:rPr lang="en-US" dirty="0"/>
              <a:t>CDR3 AA charge, volume, polarity</a:t>
            </a:r>
          </a:p>
          <a:p>
            <a:pPr lvl="1"/>
            <a:r>
              <a:rPr lang="en-US" dirty="0"/>
              <a:t>Focusing on central 5 AA of CDR3</a:t>
            </a:r>
          </a:p>
          <a:p>
            <a:pPr lvl="1"/>
            <a:r>
              <a:rPr lang="en-US" dirty="0"/>
              <a:t>Predicted energy of CDR3-pMHC interaction across diverse </a:t>
            </a:r>
            <a:r>
              <a:rPr lang="en-US" dirty="0" err="1"/>
              <a:t>pMHCs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99545-50B6-2BE2-B671-DB9D08ED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15" y="315309"/>
            <a:ext cx="5646889" cy="28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8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Side project for Nidhi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Plan for bulk </a:t>
            </a:r>
            <a:r>
              <a:rPr lang="en-US" dirty="0" err="1"/>
              <a:t>RNAseq</a:t>
            </a:r>
            <a:r>
              <a:rPr lang="en-US" dirty="0"/>
              <a:t> analysis</a:t>
            </a:r>
          </a:p>
          <a:p>
            <a:pPr lvl="1"/>
            <a:r>
              <a:rPr lang="en-US" dirty="0"/>
              <a:t>Find differentially expressed genes between +/- ICB treatment, overlay onto UMAP</a:t>
            </a:r>
          </a:p>
          <a:p>
            <a:pPr lvl="1"/>
            <a:r>
              <a:rPr lang="en-US" dirty="0"/>
              <a:t>Find differentially expressed genes between +/- severe </a:t>
            </a:r>
            <a:r>
              <a:rPr lang="en-US" dirty="0" err="1"/>
              <a:t>irAE</a:t>
            </a:r>
            <a:r>
              <a:rPr lang="en-US" dirty="0"/>
              <a:t> development, overlay onto UMAP</a:t>
            </a:r>
          </a:p>
        </p:txBody>
      </p:sp>
    </p:spTree>
    <p:extLst>
      <p:ext uri="{BB962C8B-B14F-4D97-AF65-F5344CB8AC3E}">
        <p14:creationId xmlns:p14="http://schemas.microsoft.com/office/powerpoint/2010/main" val="125436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Hypothesis</a:t>
            </a:r>
          </a:p>
          <a:p>
            <a:r>
              <a:rPr lang="en-US" dirty="0"/>
              <a:t>Cohort info/paper intro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TCR feature analysis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Hypothesis: </a:t>
            </a:r>
            <a:r>
              <a:rPr lang="en-US" dirty="0" err="1"/>
              <a:t>irAEs</a:t>
            </a:r>
            <a:r>
              <a:rPr lang="en-US" dirty="0"/>
              <a:t> might arise due to expansion of cross-reactive T cells reacting to both tumor and self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5002161" cy="43449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TCR features as a proxy for cross-reactivity, study how TCR repertoire features change during ICB</a:t>
            </a:r>
          </a:p>
          <a:p>
            <a:pPr lvl="1"/>
            <a:r>
              <a:rPr lang="en-US" dirty="0"/>
              <a:t>Hydrophobicity: more hydrophobic TCRs might be more cross-reactive</a:t>
            </a:r>
          </a:p>
          <a:p>
            <a:pPr lvl="1"/>
            <a:r>
              <a:rPr lang="en-US" dirty="0"/>
              <a:t>Germline-ness: more germline-like TCRs might be more cross-reactive as they have lower sequence complexity</a:t>
            </a:r>
          </a:p>
          <a:p>
            <a:pPr lvl="1"/>
            <a:r>
              <a:rPr lang="en-US" dirty="0"/>
              <a:t>Length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E84C0-1CB2-FDEE-D284-15E3EF97B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48" y="1440859"/>
            <a:ext cx="5736841" cy="535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6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i="1" u="none" strike="noStrike" dirty="0">
                <a:solidFill>
                  <a:srgbClr val="000000"/>
                </a:solidFill>
                <a:effectLst/>
              </a:rPr>
              <a:t>Identification of Pathogenic Immune Cell Subsets Associated with Checkpoint Inhibitor-induced Myocarditis</a:t>
            </a:r>
            <a:endParaRPr lang="en-US" sz="32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FA880-690E-13F9-7D55-655BDC04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30" y="2680200"/>
            <a:ext cx="7772400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9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Seurat reference mapped cell types, just looked at T cells in myocarditis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BE619-5B9C-55A0-B507-9809A809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16" y="1766453"/>
            <a:ext cx="7772400" cy="469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Across all CD8 TCRs in myocarditis dataset, CDR3s are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AFCC5-85BA-D272-F172-F806D92C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665" y="1873905"/>
            <a:ext cx="7772400" cy="4984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662E4C-2D5D-C3A2-900B-025E42037C4C}"/>
              </a:ext>
            </a:extLst>
          </p:cNvPr>
          <p:cNvSpPr txBox="1"/>
          <p:nvPr/>
        </p:nvSpPr>
        <p:spPr>
          <a:xfrm>
            <a:off x="961902" y="2636322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11,886</a:t>
            </a:r>
          </a:p>
          <a:p>
            <a:r>
              <a:rPr lang="en-US" dirty="0">
                <a:solidFill>
                  <a:srgbClr val="06BFC4"/>
                </a:solidFill>
              </a:rPr>
              <a:t>n = 18,250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E9054-C900-D33D-8919-11EFDF4A71F5}"/>
              </a:ext>
            </a:extLst>
          </p:cNvPr>
          <p:cNvSpPr txBox="1"/>
          <p:nvPr/>
        </p:nvSpPr>
        <p:spPr>
          <a:xfrm>
            <a:off x="1256408" y="594110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4,418</a:t>
            </a:r>
          </a:p>
          <a:p>
            <a:r>
              <a:rPr lang="en-US" dirty="0">
                <a:solidFill>
                  <a:srgbClr val="06BFC4"/>
                </a:solidFill>
              </a:rPr>
              <a:t>n = 7,120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67DBA7-2A8A-2F26-66AE-9E7ACB57AD60}"/>
              </a:ext>
            </a:extLst>
          </p:cNvPr>
          <p:cNvSpPr txBox="1"/>
          <p:nvPr/>
        </p:nvSpPr>
        <p:spPr>
          <a:xfrm>
            <a:off x="8343998" y="6081633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144</a:t>
            </a:r>
          </a:p>
          <a:p>
            <a:r>
              <a:rPr lang="en-US" dirty="0">
                <a:solidFill>
                  <a:srgbClr val="06BFC4"/>
                </a:solidFill>
              </a:rPr>
              <a:t>n = 204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9B9E0E-EFE9-05AC-839F-008D850F7129}"/>
              </a:ext>
            </a:extLst>
          </p:cNvPr>
          <p:cNvSpPr txBox="1"/>
          <p:nvPr/>
        </p:nvSpPr>
        <p:spPr>
          <a:xfrm>
            <a:off x="8728163" y="2553137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7970"/>
                </a:solidFill>
              </a:rPr>
              <a:t>n = 7,324</a:t>
            </a:r>
          </a:p>
          <a:p>
            <a:r>
              <a:rPr lang="en-US" dirty="0">
                <a:solidFill>
                  <a:srgbClr val="06BFC4"/>
                </a:solidFill>
              </a:rPr>
              <a:t>n = 10,926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DF126-3C99-2815-F8E1-FD95F7B577AC}"/>
              </a:ext>
            </a:extLst>
          </p:cNvPr>
          <p:cNvSpPr txBox="1"/>
          <p:nvPr/>
        </p:nvSpPr>
        <p:spPr>
          <a:xfrm>
            <a:off x="4393869" y="4556758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FD4C6B-7B5B-AEFF-1F0E-C2C83F3084AA}"/>
              </a:ext>
            </a:extLst>
          </p:cNvPr>
          <p:cNvSpPr txBox="1"/>
          <p:nvPr/>
        </p:nvSpPr>
        <p:spPr>
          <a:xfrm>
            <a:off x="3217726" y="4556758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81BD0A-BC2B-1695-2FB0-32022B6DE3A0}"/>
              </a:ext>
            </a:extLst>
          </p:cNvPr>
          <p:cNvSpPr txBox="1"/>
          <p:nvPr/>
        </p:nvSpPr>
        <p:spPr>
          <a:xfrm>
            <a:off x="6525295" y="2470011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21DC28-B10B-BE8F-6745-EE6022A7A296}"/>
              </a:ext>
            </a:extLst>
          </p:cNvPr>
          <p:cNvSpPr txBox="1"/>
          <p:nvPr/>
        </p:nvSpPr>
        <p:spPr>
          <a:xfrm>
            <a:off x="7681805" y="2470011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33A743-2E8C-6D7D-016B-BEBB21160FF5}"/>
              </a:ext>
            </a:extLst>
          </p:cNvPr>
          <p:cNvSpPr txBox="1"/>
          <p:nvPr/>
        </p:nvSpPr>
        <p:spPr>
          <a:xfrm>
            <a:off x="7764930" y="4630539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801E14-E42D-77A9-0C8F-E525B8B2AAF6}"/>
              </a:ext>
            </a:extLst>
          </p:cNvPr>
          <p:cNvSpPr txBox="1"/>
          <p:nvPr/>
        </p:nvSpPr>
        <p:spPr>
          <a:xfrm>
            <a:off x="6537170" y="4597444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00D2A6-4AA0-E540-1BE0-049F2247700E}"/>
              </a:ext>
            </a:extLst>
          </p:cNvPr>
          <p:cNvSpPr txBox="1"/>
          <p:nvPr/>
        </p:nvSpPr>
        <p:spPr>
          <a:xfrm>
            <a:off x="4394527" y="2553137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E26EEE-D44B-15A4-F528-0C6481A4E810}"/>
              </a:ext>
            </a:extLst>
          </p:cNvPr>
          <p:cNvSpPr txBox="1"/>
          <p:nvPr/>
        </p:nvSpPr>
        <p:spPr>
          <a:xfrm>
            <a:off x="3242134" y="2553137"/>
            <a:ext cx="87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7960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Within (unique) highly expanded T cells, still observe longer CD8 TRA CDR3s with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46E73E-7B77-1935-CBE9-CD8AA108EBFB}"/>
              </a:ext>
            </a:extLst>
          </p:cNvPr>
          <p:cNvSpPr txBox="1"/>
          <p:nvPr/>
        </p:nvSpPr>
        <p:spPr>
          <a:xfrm>
            <a:off x="7754587" y="2172649"/>
            <a:ext cx="29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highly expanded TCRs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F4EFE-9BB3-36EC-250D-36C4BB72597C}"/>
              </a:ext>
            </a:extLst>
          </p:cNvPr>
          <p:cNvSpPr txBox="1"/>
          <p:nvPr/>
        </p:nvSpPr>
        <p:spPr>
          <a:xfrm>
            <a:off x="1806213" y="2172649"/>
            <a:ext cx="251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highly expanded TCRs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5C68A-DFEF-4610-2AF0-910D226D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934" y="2935498"/>
            <a:ext cx="5861723" cy="36731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F2E54A-D051-35E2-29CD-A2412072A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35498"/>
            <a:ext cx="6096000" cy="3673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C6296-C60C-72A6-0DF9-57EDE3CE0D86}"/>
              </a:ext>
            </a:extLst>
          </p:cNvPr>
          <p:cNvSpPr txBox="1"/>
          <p:nvPr/>
        </p:nvSpPr>
        <p:spPr>
          <a:xfrm>
            <a:off x="677953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616</a:t>
            </a:r>
          </a:p>
          <a:p>
            <a:r>
              <a:rPr lang="en-US" dirty="0">
                <a:solidFill>
                  <a:srgbClr val="06BFC4"/>
                </a:solidFill>
              </a:rPr>
              <a:t>n = 133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1697A-0FF3-42CB-87BB-4B3E14B519E0}"/>
              </a:ext>
            </a:extLst>
          </p:cNvPr>
          <p:cNvSpPr txBox="1"/>
          <p:nvPr/>
        </p:nvSpPr>
        <p:spPr>
          <a:xfrm>
            <a:off x="1646956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623</a:t>
            </a:r>
          </a:p>
          <a:p>
            <a:r>
              <a:rPr lang="en-US" dirty="0">
                <a:solidFill>
                  <a:srgbClr val="06BFC4"/>
                </a:solidFill>
              </a:rPr>
              <a:t>n = 148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63FC8-4B02-5E96-A5BB-C0CCC9C4752E}"/>
              </a:ext>
            </a:extLst>
          </p:cNvPr>
          <p:cNvSpPr txBox="1"/>
          <p:nvPr/>
        </p:nvSpPr>
        <p:spPr>
          <a:xfrm>
            <a:off x="3352450" y="621166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1,777</a:t>
            </a:r>
          </a:p>
          <a:p>
            <a:r>
              <a:rPr lang="en-US" dirty="0">
                <a:solidFill>
                  <a:srgbClr val="06BFC4"/>
                </a:solidFill>
              </a:rPr>
              <a:t>n = 3,446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2246E-BD1E-BD89-5FBE-ACAB95F84325}"/>
              </a:ext>
            </a:extLst>
          </p:cNvPr>
          <p:cNvSpPr txBox="1"/>
          <p:nvPr/>
        </p:nvSpPr>
        <p:spPr>
          <a:xfrm>
            <a:off x="4321453" y="621166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1,790</a:t>
            </a:r>
          </a:p>
          <a:p>
            <a:r>
              <a:rPr lang="en-US" dirty="0">
                <a:solidFill>
                  <a:srgbClr val="06BFC4"/>
                </a:solidFill>
              </a:rPr>
              <a:t>n = 3,557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53A0F-80C4-0A06-DC88-2997A8C6F53E}"/>
              </a:ext>
            </a:extLst>
          </p:cNvPr>
          <p:cNvSpPr txBox="1"/>
          <p:nvPr/>
        </p:nvSpPr>
        <p:spPr>
          <a:xfrm>
            <a:off x="6922727" y="6193856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</a:t>
            </a:r>
          </a:p>
          <a:p>
            <a:r>
              <a:rPr lang="en-US" dirty="0">
                <a:solidFill>
                  <a:srgbClr val="06BFC4"/>
                </a:solidFill>
              </a:rPr>
              <a:t>n =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D9948-1523-8243-6C7A-2DC074ADABB6}"/>
              </a:ext>
            </a:extLst>
          </p:cNvPr>
          <p:cNvSpPr txBox="1"/>
          <p:nvPr/>
        </p:nvSpPr>
        <p:spPr>
          <a:xfrm>
            <a:off x="7891730" y="6193856"/>
            <a:ext cx="64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</a:t>
            </a:r>
          </a:p>
          <a:p>
            <a:r>
              <a:rPr lang="en-US" dirty="0">
                <a:solidFill>
                  <a:srgbClr val="06BFC4"/>
                </a:solidFill>
              </a:rPr>
              <a:t>n =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16FB7-F1D5-4DE8-C77B-9DBDCFCC01DE}"/>
              </a:ext>
            </a:extLst>
          </p:cNvPr>
          <p:cNvSpPr txBox="1"/>
          <p:nvPr/>
        </p:nvSpPr>
        <p:spPr>
          <a:xfrm>
            <a:off x="9597224" y="6193856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</a:t>
            </a:r>
          </a:p>
          <a:p>
            <a:r>
              <a:rPr lang="en-US" dirty="0">
                <a:solidFill>
                  <a:srgbClr val="06BFC4"/>
                </a:solidFill>
              </a:rPr>
              <a:t>n = 54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5B7B7-B597-3502-8653-FBD9C9B18844}"/>
              </a:ext>
            </a:extLst>
          </p:cNvPr>
          <p:cNvSpPr txBox="1"/>
          <p:nvPr/>
        </p:nvSpPr>
        <p:spPr>
          <a:xfrm>
            <a:off x="10566227" y="6193856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</a:t>
            </a:r>
          </a:p>
          <a:p>
            <a:r>
              <a:rPr lang="en-US" dirty="0">
                <a:solidFill>
                  <a:srgbClr val="06BFC4"/>
                </a:solidFill>
              </a:rPr>
              <a:t>n = 54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0AFBA-E45D-E26F-8628-1172CF720603}"/>
              </a:ext>
            </a:extLst>
          </p:cNvPr>
          <p:cNvSpPr txBox="1"/>
          <p:nvPr/>
        </p:nvSpPr>
        <p:spPr>
          <a:xfrm>
            <a:off x="4382194" y="3503221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0B03FC-1CD3-10CB-1C32-55919BC46A76}"/>
              </a:ext>
            </a:extLst>
          </p:cNvPr>
          <p:cNvSpPr txBox="1"/>
          <p:nvPr/>
        </p:nvSpPr>
        <p:spPr>
          <a:xfrm>
            <a:off x="3476939" y="3503221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ED131-0D70-BDC5-CC60-AA2D94AABF21}"/>
              </a:ext>
            </a:extLst>
          </p:cNvPr>
          <p:cNvSpPr txBox="1"/>
          <p:nvPr/>
        </p:nvSpPr>
        <p:spPr>
          <a:xfrm>
            <a:off x="1176711" y="3429000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6D1194-0F9C-56A5-F8D6-6E79C0548FAB}"/>
              </a:ext>
            </a:extLst>
          </p:cNvPr>
          <p:cNvSpPr txBox="1"/>
          <p:nvPr/>
        </p:nvSpPr>
        <p:spPr>
          <a:xfrm>
            <a:off x="2089604" y="3433167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213F6-4E61-E6E5-971C-BD5A82FF1A19}"/>
              </a:ext>
            </a:extLst>
          </p:cNvPr>
          <p:cNvSpPr txBox="1"/>
          <p:nvPr/>
        </p:nvSpPr>
        <p:spPr>
          <a:xfrm>
            <a:off x="7260836" y="3613666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5B3DF8-85DA-3F87-18FE-8557446899BB}"/>
              </a:ext>
            </a:extLst>
          </p:cNvPr>
          <p:cNvSpPr txBox="1"/>
          <p:nvPr/>
        </p:nvSpPr>
        <p:spPr>
          <a:xfrm>
            <a:off x="8197479" y="3579475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8FD447-3FF5-BD50-B928-E26B0D01EC0F}"/>
              </a:ext>
            </a:extLst>
          </p:cNvPr>
          <p:cNvSpPr txBox="1"/>
          <p:nvPr/>
        </p:nvSpPr>
        <p:spPr>
          <a:xfrm>
            <a:off x="9330703" y="3579475"/>
            <a:ext cx="10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0.06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0A7279-0F65-6F40-06C2-5806DBFB7634}"/>
              </a:ext>
            </a:extLst>
          </p:cNvPr>
          <p:cNvSpPr txBox="1"/>
          <p:nvPr/>
        </p:nvSpPr>
        <p:spPr>
          <a:xfrm>
            <a:off x="10581408" y="3507441"/>
            <a:ext cx="58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451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Within (unique) differentially encountered TCRs between yes/no </a:t>
            </a:r>
            <a:r>
              <a:rPr lang="en-US" dirty="0" err="1"/>
              <a:t>irAEs</a:t>
            </a:r>
            <a:r>
              <a:rPr lang="en-US" dirty="0"/>
              <a:t>, still generally observe longer CD8 TRA CDR3s with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A0ED2-0CF9-14F7-E154-6E555C733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39855"/>
            <a:ext cx="6000008" cy="3763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AB230-5570-3E74-4A78-7079CFAC7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08" y="2698854"/>
            <a:ext cx="6000008" cy="3845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E4161-6B4A-BEB4-C0C1-65DC4A3CDCFF}"/>
              </a:ext>
            </a:extLst>
          </p:cNvPr>
          <p:cNvSpPr txBox="1"/>
          <p:nvPr/>
        </p:nvSpPr>
        <p:spPr>
          <a:xfrm>
            <a:off x="6960803" y="2052523"/>
            <a:ext cx="439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most differentially encountered TCRs</a:t>
            </a:r>
          </a:p>
          <a:p>
            <a:r>
              <a:rPr lang="en-US" dirty="0"/>
              <a:t>Between yes/no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0DE8-F524-5AC8-DDC9-6DC92B094F8F}"/>
              </a:ext>
            </a:extLst>
          </p:cNvPr>
          <p:cNvSpPr txBox="1"/>
          <p:nvPr/>
        </p:nvSpPr>
        <p:spPr>
          <a:xfrm>
            <a:off x="1390576" y="2100169"/>
            <a:ext cx="365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differentially encountered TCRs</a:t>
            </a:r>
          </a:p>
          <a:p>
            <a:r>
              <a:rPr lang="en-US" dirty="0"/>
              <a:t>Between yes/no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0A8BA-8F1E-1A91-3687-B29DC14A9F6A}"/>
              </a:ext>
            </a:extLst>
          </p:cNvPr>
          <p:cNvSpPr txBox="1"/>
          <p:nvPr/>
        </p:nvSpPr>
        <p:spPr>
          <a:xfrm>
            <a:off x="677953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861</a:t>
            </a:r>
          </a:p>
          <a:p>
            <a:r>
              <a:rPr lang="en-US" dirty="0">
                <a:solidFill>
                  <a:srgbClr val="06BFC4"/>
                </a:solidFill>
              </a:rPr>
              <a:t>n = 475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623B8-BF9D-CAC1-2594-BAB7C6D4BC00}"/>
              </a:ext>
            </a:extLst>
          </p:cNvPr>
          <p:cNvSpPr txBox="1"/>
          <p:nvPr/>
        </p:nvSpPr>
        <p:spPr>
          <a:xfrm>
            <a:off x="1646956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797</a:t>
            </a:r>
          </a:p>
          <a:p>
            <a:r>
              <a:rPr lang="en-US" dirty="0">
                <a:solidFill>
                  <a:srgbClr val="06BFC4"/>
                </a:solidFill>
              </a:rPr>
              <a:t>n = 395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2B4F2-0E85-566B-0A3B-7396F2754A09}"/>
              </a:ext>
            </a:extLst>
          </p:cNvPr>
          <p:cNvSpPr txBox="1"/>
          <p:nvPr/>
        </p:nvSpPr>
        <p:spPr>
          <a:xfrm>
            <a:off x="3352450" y="621166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2,556</a:t>
            </a:r>
          </a:p>
          <a:p>
            <a:r>
              <a:rPr lang="en-US" dirty="0">
                <a:solidFill>
                  <a:srgbClr val="06BFC4"/>
                </a:solidFill>
              </a:rPr>
              <a:t>n = 4,984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FC6A6-F1A3-330F-EA5E-7AC7B073DE5B}"/>
              </a:ext>
            </a:extLst>
          </p:cNvPr>
          <p:cNvSpPr txBox="1"/>
          <p:nvPr/>
        </p:nvSpPr>
        <p:spPr>
          <a:xfrm>
            <a:off x="4321453" y="621166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2,535</a:t>
            </a:r>
          </a:p>
          <a:p>
            <a:r>
              <a:rPr lang="en-US" dirty="0">
                <a:solidFill>
                  <a:srgbClr val="06BFC4"/>
                </a:solidFill>
              </a:rPr>
              <a:t>n = 4,970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90C7C4-FF09-8F63-93BF-40CA190F6A57}"/>
              </a:ext>
            </a:extLst>
          </p:cNvPr>
          <p:cNvSpPr txBox="1"/>
          <p:nvPr/>
        </p:nvSpPr>
        <p:spPr>
          <a:xfrm>
            <a:off x="6922727" y="619385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62</a:t>
            </a:r>
          </a:p>
          <a:p>
            <a:r>
              <a:rPr lang="en-US" dirty="0">
                <a:solidFill>
                  <a:srgbClr val="06BFC4"/>
                </a:solidFill>
              </a:rPr>
              <a:t>n = 113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7CB6A-7120-DAD4-27C1-68E1E67F53CB}"/>
              </a:ext>
            </a:extLst>
          </p:cNvPr>
          <p:cNvSpPr txBox="1"/>
          <p:nvPr/>
        </p:nvSpPr>
        <p:spPr>
          <a:xfrm>
            <a:off x="7891730" y="6193856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37</a:t>
            </a:r>
          </a:p>
          <a:p>
            <a:r>
              <a:rPr lang="en-US" dirty="0">
                <a:solidFill>
                  <a:srgbClr val="06BFC4"/>
                </a:solidFill>
              </a:rPr>
              <a:t>n = 54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EC5DC-90D2-AE70-8CE4-ADCDAE952E04}"/>
              </a:ext>
            </a:extLst>
          </p:cNvPr>
          <p:cNvSpPr txBox="1"/>
          <p:nvPr/>
        </p:nvSpPr>
        <p:spPr>
          <a:xfrm>
            <a:off x="9597224" y="619385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138</a:t>
            </a:r>
          </a:p>
          <a:p>
            <a:r>
              <a:rPr lang="en-US" dirty="0">
                <a:solidFill>
                  <a:srgbClr val="06BFC4"/>
                </a:solidFill>
              </a:rPr>
              <a:t>n = 289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87992-2441-1176-694A-FEB9198142A8}"/>
              </a:ext>
            </a:extLst>
          </p:cNvPr>
          <p:cNvSpPr txBox="1"/>
          <p:nvPr/>
        </p:nvSpPr>
        <p:spPr>
          <a:xfrm>
            <a:off x="10566227" y="619385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123</a:t>
            </a:r>
          </a:p>
          <a:p>
            <a:r>
              <a:rPr lang="en-US" dirty="0">
                <a:solidFill>
                  <a:srgbClr val="06BFC4"/>
                </a:solidFill>
              </a:rPr>
              <a:t>n = 269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6A811-9B19-B322-A2EA-694934118C22}"/>
              </a:ext>
            </a:extLst>
          </p:cNvPr>
          <p:cNvSpPr txBox="1"/>
          <p:nvPr/>
        </p:nvSpPr>
        <p:spPr>
          <a:xfrm>
            <a:off x="743199" y="331321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9495F-60FD-4207-EC35-1FB320B43B21}"/>
              </a:ext>
            </a:extLst>
          </p:cNvPr>
          <p:cNvSpPr txBox="1"/>
          <p:nvPr/>
        </p:nvSpPr>
        <p:spPr>
          <a:xfrm>
            <a:off x="2038938" y="3303059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08FB4-6A48-4AB5-831A-23CEE93436D3}"/>
              </a:ext>
            </a:extLst>
          </p:cNvPr>
          <p:cNvSpPr txBox="1"/>
          <p:nvPr/>
        </p:nvSpPr>
        <p:spPr>
          <a:xfrm>
            <a:off x="4377134" y="3313218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8858E2-E41D-4DC3-87C8-F46444AD12AA}"/>
              </a:ext>
            </a:extLst>
          </p:cNvPr>
          <p:cNvSpPr txBox="1"/>
          <p:nvPr/>
        </p:nvSpPr>
        <p:spPr>
          <a:xfrm>
            <a:off x="3496382" y="3311240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1711CB-7D99-BF6D-B20D-D35C1A90DD5A}"/>
              </a:ext>
            </a:extLst>
          </p:cNvPr>
          <p:cNvSpPr txBox="1"/>
          <p:nvPr/>
        </p:nvSpPr>
        <p:spPr>
          <a:xfrm>
            <a:off x="7159488" y="3231642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A6C779-6C5A-A76A-402A-EABEE982F798}"/>
              </a:ext>
            </a:extLst>
          </p:cNvPr>
          <p:cNvSpPr txBox="1"/>
          <p:nvPr/>
        </p:nvSpPr>
        <p:spPr>
          <a:xfrm>
            <a:off x="8109495" y="3231642"/>
            <a:ext cx="72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B511C-C52C-9F1D-C731-957B23B425E1}"/>
              </a:ext>
            </a:extLst>
          </p:cNvPr>
          <p:cNvSpPr txBox="1"/>
          <p:nvPr/>
        </p:nvSpPr>
        <p:spPr>
          <a:xfrm>
            <a:off x="9332661" y="3222517"/>
            <a:ext cx="123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FC73AA-420C-2234-65BF-8E28951C03CA}"/>
              </a:ext>
            </a:extLst>
          </p:cNvPr>
          <p:cNvSpPr txBox="1"/>
          <p:nvPr/>
        </p:nvSpPr>
        <p:spPr>
          <a:xfrm>
            <a:off x="10536957" y="3207892"/>
            <a:ext cx="123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827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493733-5948-CCEA-4CEF-543ADBE4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95" y="1837841"/>
            <a:ext cx="7772400" cy="49429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CD8 TEMs follow bulk CD8 pattern for both chains, as do proliferating CD8s for TRA, but naïve CD8s TRB opposite general CD8 length trend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7AF08-BA43-C427-795E-DF60CAD4F0DF}"/>
              </a:ext>
            </a:extLst>
          </p:cNvPr>
          <p:cNvSpPr txBox="1"/>
          <p:nvPr/>
        </p:nvSpPr>
        <p:spPr>
          <a:xfrm>
            <a:off x="8767771" y="248005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31</a:t>
            </a:r>
          </a:p>
          <a:p>
            <a:r>
              <a:rPr lang="en-US" dirty="0">
                <a:solidFill>
                  <a:srgbClr val="06BFC4"/>
                </a:solidFill>
              </a:rPr>
              <a:t>n = 121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C8157-BA64-8C2F-013A-E6831AB45265}"/>
              </a:ext>
            </a:extLst>
          </p:cNvPr>
          <p:cNvSpPr txBox="1"/>
          <p:nvPr/>
        </p:nvSpPr>
        <p:spPr>
          <a:xfrm>
            <a:off x="3606850" y="6154116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202</a:t>
            </a:r>
          </a:p>
          <a:p>
            <a:r>
              <a:rPr lang="en-US" dirty="0">
                <a:solidFill>
                  <a:srgbClr val="06BFC4"/>
                </a:solidFill>
              </a:rPr>
              <a:t>n = 280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96F23-CEFF-D77E-A902-AE5E385072E0}"/>
              </a:ext>
            </a:extLst>
          </p:cNvPr>
          <p:cNvSpPr txBox="1"/>
          <p:nvPr/>
        </p:nvSpPr>
        <p:spPr>
          <a:xfrm>
            <a:off x="7092274" y="623541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3,764</a:t>
            </a:r>
          </a:p>
          <a:p>
            <a:r>
              <a:rPr lang="en-US" dirty="0">
                <a:solidFill>
                  <a:srgbClr val="06BFC4"/>
                </a:solidFill>
              </a:rPr>
              <a:t>n = 6,291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96C08-A9D8-AC7D-6F25-67E7B9779175}"/>
              </a:ext>
            </a:extLst>
          </p:cNvPr>
          <p:cNvSpPr txBox="1"/>
          <p:nvPr/>
        </p:nvSpPr>
        <p:spPr>
          <a:xfrm>
            <a:off x="1613252" y="246921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421</a:t>
            </a:r>
          </a:p>
          <a:p>
            <a:r>
              <a:rPr lang="en-US" dirty="0">
                <a:solidFill>
                  <a:srgbClr val="06BFC4"/>
                </a:solidFill>
              </a:rPr>
              <a:t>n = 428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6BD12-C123-FD19-632A-DEC3B7ECB4D1}"/>
              </a:ext>
            </a:extLst>
          </p:cNvPr>
          <p:cNvSpPr txBox="1"/>
          <p:nvPr/>
        </p:nvSpPr>
        <p:spPr>
          <a:xfrm>
            <a:off x="4690757" y="2637513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8B7E1-D060-EA1C-A9EE-7507BB102403}"/>
              </a:ext>
            </a:extLst>
          </p:cNvPr>
          <p:cNvSpPr txBox="1"/>
          <p:nvPr/>
        </p:nvSpPr>
        <p:spPr>
          <a:xfrm>
            <a:off x="6677803" y="2617136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BEE9E3-5F14-B1F1-7957-5DC3F32CDB70}"/>
              </a:ext>
            </a:extLst>
          </p:cNvPr>
          <p:cNvSpPr txBox="1"/>
          <p:nvPr/>
        </p:nvSpPr>
        <p:spPr>
          <a:xfrm>
            <a:off x="3424230" y="2551625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C9B63-8F71-93E5-A50D-B417F95B4F09}"/>
              </a:ext>
            </a:extLst>
          </p:cNvPr>
          <p:cNvSpPr txBox="1"/>
          <p:nvPr/>
        </p:nvSpPr>
        <p:spPr>
          <a:xfrm>
            <a:off x="7782116" y="2475326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DB1A9-B8AF-A51E-ADE2-DE513C4E8024}"/>
              </a:ext>
            </a:extLst>
          </p:cNvPr>
          <p:cNvSpPr txBox="1"/>
          <p:nvPr/>
        </p:nvSpPr>
        <p:spPr>
          <a:xfrm>
            <a:off x="4716236" y="4604093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E3AB56-B60E-28BD-AC55-B7A8EFD3191C}"/>
              </a:ext>
            </a:extLst>
          </p:cNvPr>
          <p:cNvSpPr txBox="1"/>
          <p:nvPr/>
        </p:nvSpPr>
        <p:spPr>
          <a:xfrm>
            <a:off x="3412355" y="4538782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6D2675-71C1-2072-9FFB-96E8F69DB1B5}"/>
              </a:ext>
            </a:extLst>
          </p:cNvPr>
          <p:cNvSpPr txBox="1"/>
          <p:nvPr/>
        </p:nvSpPr>
        <p:spPr>
          <a:xfrm>
            <a:off x="6570270" y="4622333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AAC5A-6EFA-99FE-58B3-0CA9CD2E76C4}"/>
              </a:ext>
            </a:extLst>
          </p:cNvPr>
          <p:cNvSpPr txBox="1"/>
          <p:nvPr/>
        </p:nvSpPr>
        <p:spPr>
          <a:xfrm>
            <a:off x="7809015" y="4638325"/>
            <a:ext cx="135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23209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11504</TotalTime>
  <Words>749</Words>
  <Application>Microsoft Macintosh PowerPoint</Application>
  <PresentationFormat>Widescreen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ElsevierGulliver</vt:lpstr>
      <vt:lpstr>Office Theme</vt:lpstr>
      <vt:lpstr>Monthly update</vt:lpstr>
      <vt:lpstr>Outline</vt:lpstr>
      <vt:lpstr>Hypothesis: irAEs might arise due to expansion of cross-reactive T cells reacting to both tumor and self </vt:lpstr>
      <vt:lpstr>Identification of Pathogenic Immune Cell Subsets Associated with Checkpoint Inhibitor-induced Myocarditis</vt:lpstr>
      <vt:lpstr>Seurat reference mapped cell types, just looked at T cells in myocarditis dataset</vt:lpstr>
      <vt:lpstr>Across all CD8 TCRs in myocarditis dataset, CDR3s are longer in those developing irAEs</vt:lpstr>
      <vt:lpstr>Within (unique) highly expanded T cells, still observe longer CD8 TRA CDR3s with irAEs</vt:lpstr>
      <vt:lpstr>Within (unique) differentially encountered TCRs between yes/no irAEs, still generally observe longer CD8 TRA CDR3s with irAEs</vt:lpstr>
      <vt:lpstr>CD8 TEMs follow bulk CD8 pattern for both chains, as do proliferating CD8s for TRA, but naïve CD8s TRB opposite general CD8 length trend</vt:lpstr>
      <vt:lpstr>Conclusions</vt:lpstr>
      <vt:lpstr>Next steps</vt:lpstr>
      <vt:lpstr>Side project for Nidhi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1262</cp:revision>
  <dcterms:created xsi:type="dcterms:W3CDTF">2023-09-15T17:40:02Z</dcterms:created>
  <dcterms:modified xsi:type="dcterms:W3CDTF">2023-11-17T23:58:47Z</dcterms:modified>
</cp:coreProperties>
</file>