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406" r:id="rId3"/>
    <p:sldId id="408" r:id="rId4"/>
    <p:sldId id="414" r:id="rId5"/>
    <p:sldId id="411" r:id="rId6"/>
    <p:sldId id="415" r:id="rId7"/>
    <p:sldId id="412" r:id="rId8"/>
    <p:sldId id="409" r:id="rId9"/>
    <p:sldId id="413" r:id="rId10"/>
    <p:sldId id="410" r:id="rId11"/>
    <p:sldId id="416" r:id="rId12"/>
    <p:sldId id="40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403"/>
    <p:restoredTop sz="65121" autoAdjust="0"/>
  </p:normalViewPr>
  <p:slideViewPr>
    <p:cSldViewPr snapToGrid="0" showGuides="1">
      <p:cViewPr varScale="1">
        <p:scale>
          <a:sx n="107" d="100"/>
          <a:sy n="107" d="100"/>
        </p:scale>
        <p:origin x="2656" y="1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Almost all 1 alpha 1 beta same barcode come from different contigs</a:t>
            </a: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Again lose most barcodes during stitching (171,541 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  <a:sym typeface="Wingdings" pitchFamily="2" charset="2"/>
              </a:rPr>
              <a:t> 29,465 (alpha) or 70,713 (beta)), alpha worse again</a:t>
            </a: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  <a:sym typeface="Wingdings" pitchFamily="2" charset="2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  <a:sym typeface="Wingdings" pitchFamily="2" charset="2"/>
              </a:rPr>
              <a:t>Running through IMGT/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  <a:sym typeface="Wingdings" pitchFamily="2" charset="2"/>
              </a:rPr>
              <a:t>HighV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  <a:sym typeface="Wingdings" pitchFamily="2" charset="2"/>
              </a:rPr>
              <a:t>-Quest t</a:t>
            </a:r>
            <a:r>
              <a:rPr lang="en-US" dirty="0"/>
              <a:t>o get n value(s)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4154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418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transduce TCRs into TCR-deficient T cells?</a:t>
            </a:r>
          </a:p>
          <a:p>
            <a:endParaRPr lang="en-US" dirty="0"/>
          </a:p>
          <a:p>
            <a:r>
              <a:rPr lang="en-US" dirty="0"/>
              <a:t>Select peptides that are known to have high affinity to the specific MHC molecules expressed by T cell line used (MHC genotyping), can use computational prediction tools to predict peptides likely to bind MHC molecule</a:t>
            </a:r>
          </a:p>
          <a:p>
            <a:endParaRPr lang="en-US" dirty="0"/>
          </a:p>
          <a:p>
            <a:r>
              <a:rPr lang="en-US" dirty="0"/>
              <a:t>Positive controls (peptides known to stimulate T cells) and negative controls (peptides unlikely to stimulate any T cells)</a:t>
            </a:r>
          </a:p>
          <a:p>
            <a:endParaRPr lang="en-US" dirty="0"/>
          </a:p>
          <a:p>
            <a:r>
              <a:rPr lang="en-US" dirty="0"/>
              <a:t>Stimulation assay out measure: cytokine measurement (IFN-gamma, IL-2/4 to measure activation via ELISA/flow)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39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99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No pairing of samples: </a:t>
            </a:r>
            <a:r>
              <a:rPr lang="en-US" dirty="0"/>
              <a:t>different people get no ICI vs. yes ICI, could maybe still test for expansion of public TCRs?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67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No ICI controls also have cancer, diverse cancers for this dataset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142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Circulation journal</a:t>
            </a: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53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Cancer discovery journal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45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Immune system function changes over time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74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99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415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Weekly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10 26 2023</a:t>
            </a:r>
          </a:p>
          <a:p>
            <a:r>
              <a:rPr lang="en-US" dirty="0"/>
              <a:t>Ty Bottorff</a:t>
            </a:r>
          </a:p>
        </p:txBody>
      </p:sp>
    </p:spTree>
    <p:extLst>
      <p:ext uri="{BB962C8B-B14F-4D97-AF65-F5344CB8AC3E}">
        <p14:creationId xmlns:p14="http://schemas.microsoft.com/office/powerpoint/2010/main" val="392232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Preliminary data exploration for </a:t>
            </a:r>
            <a:r>
              <a:rPr lang="en-US" i="1" dirty="0"/>
              <a:t>Distinct mechanisms of mismatch repair deficiency delineate two models of response to PD-1 immunotherapy in endometrial carcinoma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>
            <a:normAutofit/>
          </a:bodyPr>
          <a:lstStyle/>
          <a:p>
            <a:r>
              <a:rPr lang="en-US" dirty="0"/>
              <a:t>Read in .</a:t>
            </a:r>
            <a:r>
              <a:rPr lang="en-US" dirty="0" err="1"/>
              <a:t>rds</a:t>
            </a:r>
            <a:r>
              <a:rPr lang="en-US" dirty="0"/>
              <a:t> file of their </a:t>
            </a:r>
            <a:r>
              <a:rPr lang="en-US" dirty="0" err="1"/>
              <a:t>scTCR</a:t>
            </a:r>
            <a:r>
              <a:rPr lang="en-US" dirty="0"/>
              <a:t>-seq data</a:t>
            </a:r>
          </a:p>
          <a:p>
            <a:r>
              <a:rPr lang="en-US" dirty="0"/>
              <a:t>Filter for barcodes with 1 alpha and 1 beta chain</a:t>
            </a:r>
          </a:p>
          <a:p>
            <a:r>
              <a:rPr lang="en-US" dirty="0"/>
              <a:t>Stitch TCR sequences</a:t>
            </a:r>
          </a:p>
          <a:p>
            <a:r>
              <a:rPr lang="en-US" b="1" dirty="0"/>
              <a:t>Run through </a:t>
            </a:r>
            <a:r>
              <a:rPr lang="en-US" b="1" dirty="0" err="1"/>
              <a:t>IGoR</a:t>
            </a:r>
            <a:r>
              <a:rPr lang="en-US" b="1" dirty="0"/>
              <a:t> to get </a:t>
            </a:r>
            <a:r>
              <a:rPr lang="en-US" b="1" dirty="0" err="1"/>
              <a:t>pgen</a:t>
            </a:r>
            <a:endParaRPr lang="en-US" b="1" dirty="0"/>
          </a:p>
          <a:p>
            <a:r>
              <a:rPr lang="en-US" dirty="0"/>
              <a:t>Run through IMGT/</a:t>
            </a:r>
            <a:r>
              <a:rPr lang="en-US" dirty="0" err="1"/>
              <a:t>HighV</a:t>
            </a:r>
            <a:r>
              <a:rPr lang="en-US" dirty="0"/>
              <a:t>-Quest</a:t>
            </a:r>
          </a:p>
        </p:txBody>
      </p:sp>
    </p:spTree>
    <p:extLst>
      <p:ext uri="{BB962C8B-B14F-4D97-AF65-F5344CB8AC3E}">
        <p14:creationId xmlns:p14="http://schemas.microsoft.com/office/powerpoint/2010/main" val="1805132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Methods for preliminary data reproduction for </a:t>
            </a:r>
            <a:r>
              <a:rPr lang="en-US" i="1" dirty="0"/>
              <a:t>Identification of pathogenic immune cell subsets associated with checkpoint inhibitor-induced myocarditis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3672"/>
            <a:ext cx="10633364" cy="3733367"/>
          </a:xfrm>
        </p:spPr>
        <p:txBody>
          <a:bodyPr>
            <a:normAutofit/>
          </a:bodyPr>
          <a:lstStyle/>
          <a:p>
            <a:r>
              <a:rPr lang="en-US" b="1" dirty="0"/>
              <a:t>Read in raw data</a:t>
            </a:r>
          </a:p>
          <a:p>
            <a:r>
              <a:rPr lang="en-US" dirty="0"/>
              <a:t>Recreate UMAP of all cell types</a:t>
            </a:r>
          </a:p>
          <a:p>
            <a:r>
              <a:rPr lang="en-US" dirty="0"/>
              <a:t>Maybe also…</a:t>
            </a:r>
          </a:p>
          <a:p>
            <a:pPr lvl="1"/>
            <a:r>
              <a:rPr lang="en-US" dirty="0"/>
              <a:t>Filter for just CD8 T cells</a:t>
            </a:r>
          </a:p>
          <a:p>
            <a:pPr lvl="1"/>
            <a:r>
              <a:rPr lang="en-US" dirty="0"/>
              <a:t>Re-perform dimensional reduction, clustering</a:t>
            </a:r>
          </a:p>
          <a:p>
            <a:pPr lvl="1"/>
            <a:r>
              <a:rPr lang="en-US" dirty="0"/>
              <a:t>Assign cell subtypes</a:t>
            </a:r>
          </a:p>
        </p:txBody>
      </p:sp>
    </p:spTree>
    <p:extLst>
      <p:ext uri="{BB962C8B-B14F-4D97-AF65-F5344CB8AC3E}">
        <p14:creationId xmlns:p14="http://schemas.microsoft.com/office/powerpoint/2010/main" val="3748586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Continue with light data reproduction and TCR feature exploration in chosen dataset(s)</a:t>
            </a:r>
          </a:p>
          <a:p>
            <a:pPr lvl="1"/>
            <a:r>
              <a:rPr lang="en-US" dirty="0"/>
              <a:t>Ask </a:t>
            </a:r>
            <a:r>
              <a:rPr lang="en-US" i="1" dirty="0"/>
              <a:t>Distinct mechanisms of mismatch repair deficiency delineate two models of response to PD-1 immunotherapy in endometrial carcinoma</a:t>
            </a:r>
            <a:r>
              <a:rPr lang="en-US" dirty="0"/>
              <a:t> authors for </a:t>
            </a:r>
            <a:r>
              <a:rPr lang="en-US" dirty="0" err="1"/>
              <a:t>irAE</a:t>
            </a:r>
            <a:r>
              <a:rPr lang="en-US" dirty="0"/>
              <a:t> data (in progress)</a:t>
            </a:r>
          </a:p>
          <a:p>
            <a:endParaRPr lang="en-US" dirty="0"/>
          </a:p>
          <a:p>
            <a:r>
              <a:rPr lang="en-US" dirty="0"/>
              <a:t>Collaborate with Matt Lawrence for feature comparison of </a:t>
            </a:r>
            <a:r>
              <a:rPr lang="en-US" dirty="0" err="1"/>
              <a:t>crossreactive</a:t>
            </a:r>
            <a:r>
              <a:rPr lang="en-US" dirty="0"/>
              <a:t> vs. non-</a:t>
            </a:r>
            <a:r>
              <a:rPr lang="en-US" dirty="0" err="1"/>
              <a:t>crossreactive</a:t>
            </a:r>
            <a:r>
              <a:rPr lang="en-US" dirty="0"/>
              <a:t> TCRs?</a:t>
            </a:r>
          </a:p>
          <a:p>
            <a:endParaRPr lang="en-US" dirty="0"/>
          </a:p>
          <a:p>
            <a:r>
              <a:rPr lang="en-US" dirty="0"/>
              <a:t>If we find that TCR repertoires’ features differ with </a:t>
            </a:r>
            <a:r>
              <a:rPr lang="en-US" dirty="0" err="1"/>
              <a:t>irAE</a:t>
            </a:r>
            <a:r>
              <a:rPr lang="en-US" dirty="0"/>
              <a:t> development after ICB, does this warrant experimental testing of cross-reactivity of some of these TCRs?</a:t>
            </a:r>
          </a:p>
          <a:p>
            <a:pPr lvl="1"/>
            <a:r>
              <a:rPr lang="en-US" dirty="0"/>
              <a:t>Transduce TCRs into T cells</a:t>
            </a:r>
          </a:p>
          <a:p>
            <a:pPr lvl="1"/>
            <a:r>
              <a:rPr lang="en-US" dirty="0"/>
              <a:t>Stimulation assay: use peptides from tumor and </a:t>
            </a:r>
            <a:r>
              <a:rPr lang="en-US" dirty="0" err="1"/>
              <a:t>irAE</a:t>
            </a:r>
            <a:r>
              <a:rPr lang="en-US" dirty="0"/>
              <a:t> organs</a:t>
            </a:r>
          </a:p>
        </p:txBody>
      </p:sp>
    </p:spTree>
    <p:extLst>
      <p:ext uri="{BB962C8B-B14F-4D97-AF65-F5344CB8AC3E}">
        <p14:creationId xmlns:p14="http://schemas.microsoft.com/office/powerpoint/2010/main" val="3369732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Choosing new dataset(s)</a:t>
            </a:r>
          </a:p>
          <a:p>
            <a:pPr lvl="1"/>
            <a:r>
              <a:rPr lang="en-US" dirty="0"/>
              <a:t>Summary of findings</a:t>
            </a:r>
          </a:p>
          <a:p>
            <a:pPr lvl="1"/>
            <a:r>
              <a:rPr lang="en-US" dirty="0"/>
              <a:t>Limitations</a:t>
            </a:r>
          </a:p>
          <a:p>
            <a:pPr lvl="1"/>
            <a:r>
              <a:rPr lang="en-US" dirty="0"/>
              <a:t>Preliminary data reproduction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2996110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Choosing new dataset(s)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>
            <a:normAutofit/>
          </a:bodyPr>
          <a:lstStyle/>
          <a:p>
            <a:r>
              <a:rPr lang="en-US" dirty="0"/>
              <a:t>No pairing of samples</a:t>
            </a:r>
          </a:p>
          <a:p>
            <a:pPr lvl="1"/>
            <a:r>
              <a:rPr lang="en-US" b="1" i="1" dirty="0"/>
              <a:t>Identification of pathogenic immune cell subsets associated with checkpoint inhibitor-induced myocarditis</a:t>
            </a: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No </a:t>
            </a:r>
            <a:r>
              <a:rPr lang="en-US" dirty="0" err="1">
                <a:sym typeface="Wingdings" pitchFamily="2" charset="2"/>
              </a:rPr>
              <a:t>irAE</a:t>
            </a:r>
            <a:r>
              <a:rPr lang="en-US" dirty="0">
                <a:sym typeface="Wingdings" pitchFamily="2" charset="2"/>
              </a:rPr>
              <a:t> tracking</a:t>
            </a:r>
          </a:p>
          <a:p>
            <a:pPr lvl="1"/>
            <a:r>
              <a:rPr lang="en-US" b="1" i="1" dirty="0"/>
              <a:t>Distinct mechanisms of mismatch repair deficiency delineate two models of response to PD-1 immunotherapy in endometrial carcinoma</a:t>
            </a:r>
          </a:p>
          <a:p>
            <a:pPr lvl="1"/>
            <a:r>
              <a:rPr lang="en-US" i="1" dirty="0"/>
              <a:t>Immune checkpoint blockade sensitivity and progression-free survival associates with baseline CD8</a:t>
            </a:r>
            <a:r>
              <a:rPr lang="en-US" i="1" baseline="30000" dirty="0"/>
              <a:t>+</a:t>
            </a:r>
            <a:r>
              <a:rPr lang="en-US" i="1" dirty="0"/>
              <a:t> T cell clone size and toxicity</a:t>
            </a:r>
            <a:endParaRPr lang="en-US" dirty="0">
              <a:sym typeface="Wingdings" pitchFamily="2" charset="2"/>
            </a:endParaRPr>
          </a:p>
          <a:p>
            <a:r>
              <a:rPr lang="en-US" dirty="0"/>
              <a:t>No pre-ICB data</a:t>
            </a:r>
          </a:p>
          <a:p>
            <a:pPr lvl="1"/>
            <a:r>
              <a:rPr lang="en-US" i="1" dirty="0"/>
              <a:t>Distinct molecular and immune hallmarks of inflammatory arthritis induced by immune checkpoint inhibitors for cancer therapy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640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New datasets cohorts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3983182" cy="4623402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/>
              <a:t>Identification of pathogenic immune cell subsets associated with checkpoint inhibitor-induced myocarditis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r>
              <a:rPr lang="en-US" i="1" dirty="0"/>
              <a:t>Distinct mechanisms of mismatch repair deficiency delineate two models of response to PD-1 immunotherapy in endometrial carcinoma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22871C-5385-597F-BC52-B7C28F1DB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961" y="1919288"/>
            <a:ext cx="4346299" cy="10818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C5E115-58BF-B608-5196-696EC455A5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5961" y="3254396"/>
            <a:ext cx="3866375" cy="32882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211004-C0F1-526E-DD13-5C6424590641}"/>
              </a:ext>
            </a:extLst>
          </p:cNvPr>
          <p:cNvSpPr txBox="1"/>
          <p:nvPr/>
        </p:nvSpPr>
        <p:spPr>
          <a:xfrm>
            <a:off x="9017260" y="2241922"/>
            <a:ext cx="2480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scRNA</a:t>
            </a:r>
            <a:r>
              <a:rPr lang="en-US" dirty="0">
                <a:sym typeface="Wingdings" pitchFamily="2" charset="2"/>
              </a:rPr>
              <a:t>-seq/</a:t>
            </a:r>
            <a:r>
              <a:rPr lang="en-US" dirty="0" err="1">
                <a:sym typeface="Wingdings" pitchFamily="2" charset="2"/>
              </a:rPr>
              <a:t>scTCR</a:t>
            </a:r>
            <a:r>
              <a:rPr lang="en-US" dirty="0">
                <a:sym typeface="Wingdings" pitchFamily="2" charset="2"/>
              </a:rPr>
              <a:t>-seq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0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6762008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 of findings from </a:t>
            </a:r>
            <a:r>
              <a:rPr lang="en-US" i="1" dirty="0"/>
              <a:t>Identification of pathogenic immune cell subsets associated with checkpoint inhibitor-induced myocarditis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65554"/>
            <a:ext cx="4909457" cy="3798721"/>
          </a:xfrm>
        </p:spPr>
        <p:txBody>
          <a:bodyPr>
            <a:normAutofit/>
          </a:bodyPr>
          <a:lstStyle/>
          <a:p>
            <a:r>
              <a:rPr lang="en-US" dirty="0"/>
              <a:t>Find expansion of cytotoxic CD8</a:t>
            </a:r>
            <a:r>
              <a:rPr lang="en-US" baseline="30000" dirty="0"/>
              <a:t>+</a:t>
            </a:r>
            <a:r>
              <a:rPr lang="en-US" dirty="0"/>
              <a:t> </a:t>
            </a:r>
            <a:r>
              <a:rPr lang="en-US" dirty="0" err="1"/>
              <a:t>Temra</a:t>
            </a:r>
            <a:r>
              <a:rPr lang="en-US" dirty="0"/>
              <a:t> cells in ICI myocarditis patients</a:t>
            </a:r>
          </a:p>
          <a:p>
            <a:r>
              <a:rPr lang="en-US" dirty="0"/>
              <a:t>These CD8</a:t>
            </a:r>
            <a:r>
              <a:rPr lang="en-US" baseline="30000" dirty="0"/>
              <a:t>+</a:t>
            </a:r>
            <a:r>
              <a:rPr lang="en-US" dirty="0"/>
              <a:t> </a:t>
            </a:r>
            <a:r>
              <a:rPr lang="en-US" dirty="0" err="1"/>
              <a:t>Temra</a:t>
            </a:r>
            <a:r>
              <a:rPr lang="en-US" dirty="0"/>
              <a:t> cells express proinflammatory cytokines early, progress into exhausted phenotype later (1 patient longitudinal data)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6A8490-D854-C4ED-DA62-3DA5D0F7E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7091" y="373762"/>
            <a:ext cx="3954483" cy="630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526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 of findings from </a:t>
            </a:r>
            <a:r>
              <a:rPr lang="en-US" i="1" dirty="0"/>
              <a:t>Distinct mechanisms of mismatch repair deficiency delineate two models of response to PD-1 immunotherapy in endometrial carcinoma</a:t>
            </a:r>
            <a:br>
              <a:rPr lang="en-US" i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4909457" cy="462340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Mutational </a:t>
            </a:r>
            <a:r>
              <a:rPr lang="en-US" dirty="0" err="1"/>
              <a:t>MMRd</a:t>
            </a:r>
            <a:r>
              <a:rPr lang="en-US" dirty="0"/>
              <a:t> patients had higher response rates than those with epigenetic </a:t>
            </a:r>
            <a:r>
              <a:rPr lang="en-US" dirty="0" err="1"/>
              <a:t>MMRd</a:t>
            </a:r>
            <a:r>
              <a:rPr lang="en-US" dirty="0"/>
              <a:t>, but mutational burden didn’t correlate with ICB response within each category</a:t>
            </a:r>
          </a:p>
          <a:p>
            <a:r>
              <a:rPr lang="en-US" dirty="0"/>
              <a:t>CD8</a:t>
            </a:r>
            <a:r>
              <a:rPr lang="en-US" baseline="30000" dirty="0"/>
              <a:t>+</a:t>
            </a:r>
            <a:r>
              <a:rPr lang="en-US" dirty="0"/>
              <a:t> effector T cells correlated with mutational </a:t>
            </a:r>
            <a:r>
              <a:rPr lang="en-US" dirty="0" err="1"/>
              <a:t>MMRd</a:t>
            </a:r>
            <a:r>
              <a:rPr lang="en-US" dirty="0"/>
              <a:t> response, activated CD16</a:t>
            </a:r>
            <a:r>
              <a:rPr lang="en-US" baseline="30000" dirty="0"/>
              <a:t>+</a:t>
            </a:r>
            <a:r>
              <a:rPr lang="en-US" dirty="0"/>
              <a:t> NK cells associated with ICB-responsive epigenetic </a:t>
            </a:r>
            <a:r>
              <a:rPr lang="en-US" dirty="0" err="1"/>
              <a:t>MMRd</a:t>
            </a:r>
            <a:r>
              <a:rPr lang="en-US" dirty="0"/>
              <a:t> tumors</a:t>
            </a:r>
          </a:p>
          <a:p>
            <a:pPr lvl="1"/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41100C-EF8A-BC2E-4EEC-3B53A6A86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161" y="1780553"/>
            <a:ext cx="2667743" cy="25081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4C358D-4EDB-1B08-5FC0-9C3AF8A2A3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4917" y="1174591"/>
            <a:ext cx="3739243" cy="30323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E22989-B479-AA43-D89F-4F2334ADCC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2694" y="4056036"/>
            <a:ext cx="5317465" cy="280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429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Limitations of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>
            <a:normAutofit lnSpcReduction="10000"/>
          </a:bodyPr>
          <a:lstStyle/>
          <a:p>
            <a:r>
              <a:rPr lang="en-US" i="1" dirty="0"/>
              <a:t>Identification of pathogenic immune cell subsets associated with checkpoint inhibitor-induced myocarditis</a:t>
            </a:r>
          </a:p>
          <a:p>
            <a:pPr lvl="1"/>
            <a:r>
              <a:rPr lang="en-US" dirty="0"/>
              <a:t>Male sex dominance (22/30 patients male)</a:t>
            </a:r>
          </a:p>
          <a:p>
            <a:pPr lvl="1"/>
            <a:r>
              <a:rPr lang="en-US" dirty="0"/>
              <a:t>No paired samples</a:t>
            </a:r>
          </a:p>
          <a:p>
            <a:pPr lvl="1"/>
            <a:r>
              <a:rPr lang="en-US" dirty="0"/>
              <a:t>Longitudinal data was just 1 patient</a:t>
            </a:r>
          </a:p>
          <a:p>
            <a:pPr lvl="1"/>
            <a:endParaRPr lang="en-US" dirty="0"/>
          </a:p>
          <a:p>
            <a:r>
              <a:rPr lang="en-US" i="1" dirty="0"/>
              <a:t>Distinct mechanisms of mismatch repair deficiency delineate two models of response to PD-1 immunotherapy in endometrial carcinoma</a:t>
            </a:r>
          </a:p>
          <a:p>
            <a:pPr lvl="1"/>
            <a:r>
              <a:rPr lang="en-US" dirty="0"/>
              <a:t>Epi-</a:t>
            </a:r>
            <a:r>
              <a:rPr lang="en-US" dirty="0" err="1"/>
              <a:t>MMRd</a:t>
            </a:r>
            <a:r>
              <a:rPr lang="en-US" dirty="0"/>
              <a:t> tumors tend to develop at older age than mut-</a:t>
            </a:r>
            <a:r>
              <a:rPr lang="en-US" dirty="0" err="1"/>
              <a:t>MMRd</a:t>
            </a:r>
            <a:r>
              <a:rPr lang="en-US" dirty="0"/>
              <a:t> tumors, don’t notice significant differences in patient age between groups but can’t rule out possible effect</a:t>
            </a:r>
          </a:p>
          <a:p>
            <a:pPr lvl="1"/>
            <a:r>
              <a:rPr lang="en-US" dirty="0"/>
              <a:t>Some non-responders didn’t experience disease progression for a year or more, perhaps split that group?</a:t>
            </a:r>
          </a:p>
          <a:p>
            <a:pPr lvl="1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14488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Methods for preliminary data reproduction for </a:t>
            </a:r>
            <a:r>
              <a:rPr lang="en-US" i="1" dirty="0"/>
              <a:t>Distinct mechanisms of mismatch repair deficiency delineate two models of response to PD-1 immunotherapy in endometrial carcinoma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3672"/>
            <a:ext cx="10633364" cy="3733367"/>
          </a:xfrm>
        </p:spPr>
        <p:txBody>
          <a:bodyPr>
            <a:normAutofit/>
          </a:bodyPr>
          <a:lstStyle/>
          <a:p>
            <a:r>
              <a:rPr lang="en-US" dirty="0"/>
              <a:t>Read in .</a:t>
            </a:r>
            <a:r>
              <a:rPr lang="en-US" dirty="0" err="1"/>
              <a:t>rds</a:t>
            </a:r>
            <a:r>
              <a:rPr lang="en-US" dirty="0"/>
              <a:t> file of their QC filtered, normalized Seurat object</a:t>
            </a:r>
          </a:p>
          <a:p>
            <a:r>
              <a:rPr lang="en-US" dirty="0"/>
              <a:t>Recreate UMAP of all cell types</a:t>
            </a:r>
          </a:p>
          <a:p>
            <a:r>
              <a:rPr lang="en-US" dirty="0"/>
              <a:t>Filter for just T cells</a:t>
            </a:r>
          </a:p>
          <a:p>
            <a:r>
              <a:rPr lang="en-US" dirty="0"/>
              <a:t>Re-perform dimensional reduction, clustering</a:t>
            </a:r>
          </a:p>
          <a:p>
            <a:r>
              <a:rPr lang="en-US" dirty="0"/>
              <a:t>Assign cell subtypes</a:t>
            </a:r>
          </a:p>
        </p:txBody>
      </p:sp>
    </p:spTree>
    <p:extLst>
      <p:ext uri="{BB962C8B-B14F-4D97-AF65-F5344CB8AC3E}">
        <p14:creationId xmlns:p14="http://schemas.microsoft.com/office/powerpoint/2010/main" val="1137235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Preliminary data reproduction for </a:t>
            </a:r>
            <a:r>
              <a:rPr lang="en-US" i="1" dirty="0"/>
              <a:t>Distinct mechanisms of mismatch repair deficiency delineate two models of response to PD-1 immunotherapy in endometrial carcinoma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974910-6288-4D3C-35AC-2DDBC8269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35" y="2146122"/>
            <a:ext cx="5187814" cy="4396569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735945-D63B-0C41-A279-D679168D2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9353" y="2778584"/>
            <a:ext cx="5176953" cy="31316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D54F4E-B349-E6A2-57FF-AF654F2C91AA}"/>
              </a:ext>
            </a:extLst>
          </p:cNvPr>
          <p:cNvSpPr txBox="1"/>
          <p:nvPr/>
        </p:nvSpPr>
        <p:spPr>
          <a:xfrm>
            <a:off x="8312728" y="2141606"/>
            <a:ext cx="1180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Ty’s UMAP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A26CA7-5DB3-8D51-D82C-0AF682A9231B}"/>
              </a:ext>
            </a:extLst>
          </p:cNvPr>
          <p:cNvSpPr txBox="1"/>
          <p:nvPr/>
        </p:nvSpPr>
        <p:spPr>
          <a:xfrm>
            <a:off x="2699078" y="1939370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their UMAP</a:t>
            </a:r>
          </a:p>
        </p:txBody>
      </p:sp>
    </p:spTree>
    <p:extLst>
      <p:ext uri="{BB962C8B-B14F-4D97-AF65-F5344CB8AC3E}">
        <p14:creationId xmlns:p14="http://schemas.microsoft.com/office/powerpoint/2010/main" val="1966409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7552</TotalTime>
  <Words>814</Words>
  <Application>Microsoft Macintosh PowerPoint</Application>
  <PresentationFormat>Widescreen</PresentationFormat>
  <Paragraphs>100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Menlo</vt:lpstr>
      <vt:lpstr>Office Theme</vt:lpstr>
      <vt:lpstr>Weekly meeting</vt:lpstr>
      <vt:lpstr>Outline</vt:lpstr>
      <vt:lpstr>Choosing new dataset(s)</vt:lpstr>
      <vt:lpstr>New datasets cohorts</vt:lpstr>
      <vt:lpstr>Summary of findings from Identification of pathogenic immune cell subsets associated with checkpoint inhibitor-induced myocarditis</vt:lpstr>
      <vt:lpstr>Summary of findings from Distinct mechanisms of mismatch repair deficiency delineate two models of response to PD-1 immunotherapy in endometrial carcinoma </vt:lpstr>
      <vt:lpstr>Limitations of datasets</vt:lpstr>
      <vt:lpstr>Methods for preliminary data reproduction for Distinct mechanisms of mismatch repair deficiency delineate two models of response to PD-1 immunotherapy in endometrial carcinoma</vt:lpstr>
      <vt:lpstr>Preliminary data reproduction for Distinct mechanisms of mismatch repair deficiency delineate two models of response to PD-1 immunotherapy in endometrial carcinoma</vt:lpstr>
      <vt:lpstr>Preliminary data exploration for Distinct mechanisms of mismatch repair deficiency delineate two models of response to PD-1 immunotherapy in endometrial carcinoma</vt:lpstr>
      <vt:lpstr>Methods for preliminary data reproduction for Identification of pathogenic immune cell subsets associated with checkpoint inhibitor-induced myocarditis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567</cp:revision>
  <dcterms:created xsi:type="dcterms:W3CDTF">2023-09-15T17:40:02Z</dcterms:created>
  <dcterms:modified xsi:type="dcterms:W3CDTF">2023-10-26T22:07:27Z</dcterms:modified>
</cp:coreProperties>
</file>