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77" r:id="rId2"/>
    <p:sldId id="499" r:id="rId3"/>
    <p:sldId id="728" r:id="rId4"/>
    <p:sldId id="729" r:id="rId5"/>
    <p:sldId id="724" r:id="rId6"/>
    <p:sldId id="725" r:id="rId7"/>
    <p:sldId id="730" r:id="rId8"/>
    <p:sldId id="731" r:id="rId9"/>
    <p:sldId id="732" r:id="rId10"/>
    <p:sldId id="727" r:id="rId11"/>
    <p:sldId id="726" r:id="rId12"/>
    <p:sldId id="722" r:id="rId13"/>
    <p:sldId id="7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C762"/>
    <a:srgbClr val="FDE824"/>
    <a:srgbClr val="20908C"/>
    <a:srgbClr val="3B528B"/>
    <a:srgbClr val="450C54"/>
    <a:srgbClr val="BEBEBE"/>
    <a:srgbClr val="90ED91"/>
    <a:srgbClr val="01B6EE"/>
    <a:srgbClr val="006400"/>
    <a:srgbClr val="F66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90200" autoAdjust="0"/>
  </p:normalViewPr>
  <p:slideViewPr>
    <p:cSldViewPr snapToGrid="0" showGuides="1">
      <p:cViewPr>
        <p:scale>
          <a:sx n="134" d="100"/>
          <a:sy n="134" d="100"/>
        </p:scale>
        <p:origin x="1688" y="5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7/23/24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Plot/analysis made with new covariate regressing out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Adjusted for donor and responder status effects when comparing cell sorts (no big changes) and donor and sort effects when comparing R vs. NR</a:t>
            </a:r>
          </a:p>
        </p:txBody>
      </p:sp>
      <p:sp>
        <p:nvSpPr>
          <p:cNvPr id="4" name="Slide Number Placeholder 3"/>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52194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23749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r>
              <a:rPr lang="en-US" b="0" dirty="0">
                <a:solidFill>
                  <a:srgbClr val="CCCCCC"/>
                </a:solidFill>
                <a:effectLst/>
                <a:latin typeface="Menlo" panose="020B0609030804020204" pitchFamily="49" charset="0"/>
              </a:rPr>
              <a:t>heatmaps look at R vs. NR (slide 11), perhaps that explains sorts splitting in 2 places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12</a:t>
            </a:fld>
            <a:endParaRPr lang="en-US"/>
          </a:p>
        </p:txBody>
      </p:sp>
    </p:spTree>
    <p:extLst>
      <p:ext uri="{BB962C8B-B14F-4D97-AF65-F5344CB8AC3E}">
        <p14:creationId xmlns:p14="http://schemas.microsoft.com/office/powerpoint/2010/main" val="3626727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13</a:t>
            </a:fld>
            <a:endParaRPr lang="en-US"/>
          </a:p>
        </p:txBody>
      </p:sp>
    </p:spTree>
    <p:extLst>
      <p:ext uri="{BB962C8B-B14F-4D97-AF65-F5344CB8AC3E}">
        <p14:creationId xmlns:p14="http://schemas.microsoft.com/office/powerpoint/2010/main" val="190010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644366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155902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1826693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Expectation from Long lab: increased vars over time in PD-1+ and maybe CD57 already high at baseline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No significant differences between timepoints across cell sorts/</a:t>
            </a:r>
            <a:r>
              <a:rPr lang="en-US" b="0" dirty="0" err="1">
                <a:solidFill>
                  <a:srgbClr val="CCCCCC"/>
                </a:solidFill>
                <a:effectLst/>
                <a:latin typeface="Menlo" panose="020B0609030804020204" pitchFamily="49" charset="0"/>
              </a:rPr>
              <a:t>min_var_freqs</a:t>
            </a: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3115098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dirty="0"/>
              <a:t>Looks ~same if just considering var position not most common mut allele, so it’s that new positioned vars are being gained and lost, not that the most common allele at a var is changing</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Expectation from Long lab: increased vars over time in PD-1+ and maybe CD57 already high at baseline</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3800928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Took top 50 contrast defining peaks per each of 10 contrasts, found unique peaks from these (213, 194 are unique gene-promoter combos but I kept all 213), then annotated rows with nearest genes, promoters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0" dirty="0">
                <a:solidFill>
                  <a:srgbClr val="CCCCCC"/>
                </a:solidFill>
                <a:effectLst/>
                <a:latin typeface="Menlo" panose="020B0609030804020204" pitchFamily="49" charset="0"/>
              </a:rPr>
              <a:t>Possible motivation for this is since it’s easy to overinterpret distances in UMAP space (biased by projection), so here we can see (here biased by peaks we use for rows) how sorts differ (heatmap color blocks)</a:t>
            </a: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85943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3831607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7/23/24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7/23/24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7 25 2024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716275"/>
            <a:ext cx="4075409" cy="1325563"/>
          </a:xfrm>
        </p:spPr>
        <p:txBody>
          <a:bodyPr>
            <a:noAutofit/>
          </a:bodyPr>
          <a:lstStyle/>
          <a:p>
            <a:r>
              <a:rPr lang="en-US" sz="2800" dirty="0"/>
              <a:t>Do see some overlap of R vs. NR DARs in grouped cell sort (right) vs. 1 at a time (below)</a:t>
            </a:r>
            <a:endParaRPr lang="en-US" sz="1800" dirty="0"/>
          </a:p>
        </p:txBody>
      </p:sp>
      <p:sp>
        <p:nvSpPr>
          <p:cNvPr id="8" name="TextBox 7">
            <a:extLst>
              <a:ext uri="{FF2B5EF4-FFF2-40B4-BE49-F238E27FC236}">
                <a16:creationId xmlns:a16="http://schemas.microsoft.com/office/drawing/2014/main" id="{522E953E-F4A2-C238-F689-CF8CF307BB47}"/>
              </a:ext>
            </a:extLst>
          </p:cNvPr>
          <p:cNvSpPr txBox="1"/>
          <p:nvPr/>
        </p:nvSpPr>
        <p:spPr>
          <a:xfrm>
            <a:off x="838200" y="2241344"/>
            <a:ext cx="3988981" cy="2800767"/>
          </a:xfrm>
          <a:prstGeom prst="rect">
            <a:avLst/>
          </a:prstGeom>
          <a:noFill/>
        </p:spPr>
        <p:txBody>
          <a:bodyPr wrap="square">
            <a:spAutoFit/>
          </a:bodyPr>
          <a:lstStyle/>
          <a:p>
            <a:pPr marL="342900" indent="-342900">
              <a:buFont typeface="Arial" panose="020B0604020202020204" pitchFamily="34" charset="0"/>
              <a:buChar char="•"/>
            </a:pPr>
            <a:r>
              <a:rPr lang="en-US" sz="1600" dirty="0"/>
              <a:t>C10orf128</a:t>
            </a:r>
          </a:p>
          <a:p>
            <a:pPr marL="342900" indent="-342900">
              <a:buFont typeface="Arial" panose="020B0604020202020204" pitchFamily="34" charset="0"/>
              <a:buChar char="•"/>
            </a:pPr>
            <a:r>
              <a:rPr lang="en-US" sz="1600" dirty="0"/>
              <a:t>F8A1</a:t>
            </a:r>
          </a:p>
          <a:p>
            <a:pPr marL="342900" indent="-342900">
              <a:buFont typeface="Arial" panose="020B0604020202020204" pitchFamily="34" charset="0"/>
              <a:buChar char="•"/>
            </a:pPr>
            <a:r>
              <a:rPr lang="en-US" sz="1600" dirty="0"/>
              <a:t>MIR1184-1</a:t>
            </a:r>
          </a:p>
          <a:p>
            <a:pPr marL="342900" indent="-342900">
              <a:buFont typeface="Arial" panose="020B0604020202020204" pitchFamily="34" charset="0"/>
              <a:buChar char="•"/>
            </a:pPr>
            <a:r>
              <a:rPr lang="en-US" sz="1600" dirty="0"/>
              <a:t>AC007679.3</a:t>
            </a:r>
          </a:p>
          <a:p>
            <a:pPr marL="342900" indent="-342900">
              <a:buFont typeface="Arial" panose="020B0604020202020204" pitchFamily="34" charset="0"/>
              <a:buChar char="•"/>
            </a:pPr>
            <a:r>
              <a:rPr lang="en-US" sz="1600" dirty="0"/>
              <a:t>PPIAP68</a:t>
            </a:r>
          </a:p>
          <a:p>
            <a:pPr marL="342900" indent="-342900">
              <a:buFont typeface="Arial" panose="020B0604020202020204" pitchFamily="34" charset="0"/>
              <a:buChar char="•"/>
            </a:pPr>
            <a:r>
              <a:rPr lang="en-US" sz="1600" dirty="0"/>
              <a:t>C10orf71</a:t>
            </a:r>
          </a:p>
          <a:p>
            <a:pPr marL="342900" indent="-342900">
              <a:buFont typeface="Arial" panose="020B0604020202020204" pitchFamily="34" charset="0"/>
              <a:buChar char="•"/>
            </a:pPr>
            <a:r>
              <a:rPr lang="en-US" sz="1600" dirty="0"/>
              <a:t>DISC1</a:t>
            </a:r>
          </a:p>
          <a:p>
            <a:pPr marL="342900" indent="-342900">
              <a:buFont typeface="Arial" panose="020B0604020202020204" pitchFamily="34" charset="0"/>
              <a:buChar char="•"/>
            </a:pPr>
            <a:r>
              <a:rPr lang="en-US" sz="1600" dirty="0"/>
              <a:t>DISQ</a:t>
            </a:r>
          </a:p>
          <a:p>
            <a:pPr marL="342900" indent="-342900">
              <a:buFont typeface="Arial" panose="020B0604020202020204" pitchFamily="34" charset="0"/>
              <a:buChar char="•"/>
            </a:pPr>
            <a:r>
              <a:rPr lang="en-US" sz="1600" b="1" dirty="0"/>
              <a:t>BTBD16</a:t>
            </a:r>
          </a:p>
          <a:p>
            <a:pPr marL="342900" indent="-342900">
              <a:buFont typeface="Arial" panose="020B0604020202020204" pitchFamily="34" charset="0"/>
              <a:buChar char="•"/>
            </a:pPr>
            <a:r>
              <a:rPr lang="en-US" sz="1600" b="1" dirty="0"/>
              <a:t>RNU6-728P</a:t>
            </a:r>
          </a:p>
          <a:p>
            <a:pPr marL="342900" indent="-342900">
              <a:buFont typeface="Arial" panose="020B0604020202020204" pitchFamily="34" charset="0"/>
              <a:buChar char="•"/>
            </a:pPr>
            <a:r>
              <a:rPr lang="en-US" sz="1600" b="1" dirty="0"/>
              <a:t>MIR4279</a:t>
            </a:r>
          </a:p>
        </p:txBody>
      </p:sp>
      <p:pic>
        <p:nvPicPr>
          <p:cNvPr id="4" name="Picture 3">
            <a:extLst>
              <a:ext uri="{FF2B5EF4-FFF2-40B4-BE49-F238E27FC236}">
                <a16:creationId xmlns:a16="http://schemas.microsoft.com/office/drawing/2014/main" id="{E5C4B107-2D27-7B71-6C5C-2C90AF095E3E}"/>
              </a:ext>
            </a:extLst>
          </p:cNvPr>
          <p:cNvPicPr>
            <a:picLocks noChangeAspect="1"/>
          </p:cNvPicPr>
          <p:nvPr/>
        </p:nvPicPr>
        <p:blipFill>
          <a:blip r:embed="rId3"/>
          <a:stretch>
            <a:fillRect/>
          </a:stretch>
        </p:blipFill>
        <p:spPr>
          <a:xfrm>
            <a:off x="5389530" y="0"/>
            <a:ext cx="6802470" cy="6858000"/>
          </a:xfrm>
          <a:prstGeom prst="rect">
            <a:avLst/>
          </a:prstGeom>
        </p:spPr>
      </p:pic>
    </p:spTree>
    <p:extLst>
      <p:ext uri="{BB962C8B-B14F-4D97-AF65-F5344CB8AC3E}">
        <p14:creationId xmlns:p14="http://schemas.microsoft.com/office/powerpoint/2010/main" val="73881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15E76E1B-23EE-EB9C-B9EC-3C3D2A6AB00D}"/>
              </a:ext>
            </a:extLst>
          </p:cNvPr>
          <p:cNvGrpSpPr/>
          <p:nvPr/>
        </p:nvGrpSpPr>
        <p:grpSpPr>
          <a:xfrm>
            <a:off x="5782235" y="860570"/>
            <a:ext cx="6380243" cy="4113958"/>
            <a:chOff x="5623498" y="1919289"/>
            <a:chExt cx="6380243" cy="4113958"/>
          </a:xfrm>
        </p:grpSpPr>
        <p:pic>
          <p:nvPicPr>
            <p:cNvPr id="3" name="Picture 2">
              <a:extLst>
                <a:ext uri="{FF2B5EF4-FFF2-40B4-BE49-F238E27FC236}">
                  <a16:creationId xmlns:a16="http://schemas.microsoft.com/office/drawing/2014/main" id="{74112177-EF05-9C12-ED64-A6BB6ED8EA0C}"/>
                </a:ext>
              </a:extLst>
            </p:cNvPr>
            <p:cNvPicPr>
              <a:picLocks noChangeAspect="1"/>
            </p:cNvPicPr>
            <p:nvPr/>
          </p:nvPicPr>
          <p:blipFill>
            <a:blip r:embed="rId3"/>
            <a:stretch>
              <a:fillRect/>
            </a:stretch>
          </p:blipFill>
          <p:spPr>
            <a:xfrm>
              <a:off x="5623498" y="1919289"/>
              <a:ext cx="6259219" cy="3960678"/>
            </a:xfrm>
            <a:prstGeom prst="rect">
              <a:avLst/>
            </a:prstGeom>
          </p:spPr>
        </p:pic>
        <p:sp>
          <p:nvSpPr>
            <p:cNvPr id="4" name="Rectangle 3">
              <a:extLst>
                <a:ext uri="{FF2B5EF4-FFF2-40B4-BE49-F238E27FC236}">
                  <a16:creationId xmlns:a16="http://schemas.microsoft.com/office/drawing/2014/main" id="{6A9C39D1-D923-9ACC-9BB7-37440EA2252B}"/>
                </a:ext>
              </a:extLst>
            </p:cNvPr>
            <p:cNvSpPr/>
            <p:nvPr/>
          </p:nvSpPr>
          <p:spPr>
            <a:xfrm>
              <a:off x="7781365" y="3845859"/>
              <a:ext cx="4222376" cy="21873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normAutofit/>
          </a:bodyPr>
          <a:lstStyle/>
          <a:p>
            <a:r>
              <a:rPr lang="en-US" dirty="0"/>
              <a:t>Next experiment ideas</a:t>
            </a:r>
          </a:p>
        </p:txBody>
      </p:sp>
      <p:sp>
        <p:nvSpPr>
          <p:cNvPr id="2" name="Content Placeholder 2">
            <a:extLst>
              <a:ext uri="{FF2B5EF4-FFF2-40B4-BE49-F238E27FC236}">
                <a16:creationId xmlns:a16="http://schemas.microsoft.com/office/drawing/2014/main" id="{79B390CD-0797-E3B8-B2C3-57A24B3D5D65}"/>
              </a:ext>
            </a:extLst>
          </p:cNvPr>
          <p:cNvSpPr>
            <a:spLocks noGrp="1"/>
          </p:cNvSpPr>
          <p:nvPr>
            <p:ph idx="1"/>
          </p:nvPr>
        </p:nvSpPr>
        <p:spPr>
          <a:xfrm>
            <a:off x="838200" y="1919289"/>
            <a:ext cx="4944035" cy="4499440"/>
          </a:xfrm>
        </p:spPr>
        <p:txBody>
          <a:bodyPr>
            <a:normAutofit fontScale="85000" lnSpcReduction="20000"/>
          </a:bodyPr>
          <a:lstStyle/>
          <a:p>
            <a:pPr marL="514350" indent="-514350">
              <a:buFont typeface="+mj-lt"/>
              <a:buAutoNum type="arabicPeriod"/>
            </a:pPr>
            <a:r>
              <a:rPr lang="en-US" dirty="0" err="1">
                <a:sym typeface="Wingdings" pitchFamily="2" charset="2"/>
              </a:rPr>
              <a:t>scATACseq</a:t>
            </a:r>
            <a:r>
              <a:rPr lang="en-US" dirty="0">
                <a:sym typeface="Wingdings" pitchFamily="2" charset="2"/>
              </a:rPr>
              <a:t>: if interested in both MT genome (SNVs) and nuclear genome (&gt; 80% of reads likely)</a:t>
            </a:r>
          </a:p>
          <a:p>
            <a:pPr marL="514350" indent="-514350">
              <a:buFont typeface="+mj-lt"/>
              <a:buAutoNum type="arabicPeriod"/>
            </a:pPr>
            <a:r>
              <a:rPr lang="en-US" dirty="0" err="1">
                <a:sym typeface="Wingdings" pitchFamily="2" charset="2"/>
              </a:rPr>
              <a:t>scSTAMP</a:t>
            </a:r>
            <a:r>
              <a:rPr lang="en-US" dirty="0">
                <a:sym typeface="Wingdings" pitchFamily="2" charset="2"/>
              </a:rPr>
              <a:t>: sequencing by targeted amplification of multiplex probes, if only interested in MT genome, already applied in human immune cells (Guo et al, 2022, </a:t>
            </a:r>
            <a:r>
              <a:rPr lang="en-US" i="1" dirty="0">
                <a:sym typeface="Wingdings" pitchFamily="2" charset="2"/>
              </a:rPr>
              <a:t>PNAS</a:t>
            </a:r>
            <a:r>
              <a:rPr lang="en-US" dirty="0">
                <a:sym typeface="Wingdings" pitchFamily="2" charset="2"/>
              </a:rPr>
              <a:t>)</a:t>
            </a:r>
          </a:p>
          <a:p>
            <a:pPr marL="514350" indent="-514350">
              <a:buFont typeface="+mj-lt"/>
              <a:buAutoNum type="arabicPeriod"/>
            </a:pPr>
            <a:r>
              <a:rPr lang="en-US" dirty="0">
                <a:sym typeface="Wingdings" pitchFamily="2" charset="2"/>
              </a:rPr>
              <a:t>More sequencing of current libraries: would only expect &lt; 20% of additional reads to map to MT genome, so mileage wouldn’t go very far for MT vars specifically, might be of use to re-run variant calling on </a:t>
            </a:r>
            <a:r>
              <a:rPr lang="en-US" dirty="0" err="1">
                <a:sym typeface="Wingdings" pitchFamily="2" charset="2"/>
              </a:rPr>
              <a:t>downsampled</a:t>
            </a:r>
            <a:r>
              <a:rPr lang="en-US" dirty="0">
                <a:sym typeface="Wingdings" pitchFamily="2" charset="2"/>
              </a:rPr>
              <a:t> P576</a:t>
            </a:r>
          </a:p>
        </p:txBody>
      </p:sp>
      <p:sp>
        <p:nvSpPr>
          <p:cNvPr id="8" name="TextBox 7">
            <a:extLst>
              <a:ext uri="{FF2B5EF4-FFF2-40B4-BE49-F238E27FC236}">
                <a16:creationId xmlns:a16="http://schemas.microsoft.com/office/drawing/2014/main" id="{FD0E7152-3E97-2BFE-99D3-F624BE78F87B}"/>
              </a:ext>
            </a:extLst>
          </p:cNvPr>
          <p:cNvSpPr txBox="1"/>
          <p:nvPr/>
        </p:nvSpPr>
        <p:spPr>
          <a:xfrm>
            <a:off x="5863844" y="4755283"/>
            <a:ext cx="6096000" cy="369332"/>
          </a:xfrm>
          <a:prstGeom prst="rect">
            <a:avLst/>
          </a:prstGeom>
          <a:noFill/>
        </p:spPr>
        <p:txBody>
          <a:bodyPr wrap="square">
            <a:spAutoFit/>
          </a:bodyPr>
          <a:lstStyle/>
          <a:p>
            <a:r>
              <a:rPr lang="en-US" dirty="0"/>
              <a:t>Ludwig et al. (2020) </a:t>
            </a:r>
            <a:r>
              <a:rPr lang="en-US" i="1" dirty="0"/>
              <a:t>Cell</a:t>
            </a:r>
          </a:p>
        </p:txBody>
      </p:sp>
      <p:sp>
        <p:nvSpPr>
          <p:cNvPr id="9" name="TextBox 8">
            <a:extLst>
              <a:ext uri="{FF2B5EF4-FFF2-40B4-BE49-F238E27FC236}">
                <a16:creationId xmlns:a16="http://schemas.microsoft.com/office/drawing/2014/main" id="{B0DC026C-CDDB-8F81-2699-F7335CB93627}"/>
              </a:ext>
            </a:extLst>
          </p:cNvPr>
          <p:cNvSpPr txBox="1"/>
          <p:nvPr/>
        </p:nvSpPr>
        <p:spPr>
          <a:xfrm>
            <a:off x="6819513" y="470452"/>
            <a:ext cx="4293035" cy="369332"/>
          </a:xfrm>
          <a:prstGeom prst="rect">
            <a:avLst/>
          </a:prstGeom>
          <a:noFill/>
        </p:spPr>
        <p:txBody>
          <a:bodyPr wrap="none" rtlCol="0">
            <a:spAutoFit/>
          </a:bodyPr>
          <a:lstStyle/>
          <a:p>
            <a:r>
              <a:rPr lang="en-US" dirty="0"/>
              <a:t>Unique benefits of </a:t>
            </a:r>
            <a:r>
              <a:rPr lang="en-US" dirty="0" err="1"/>
              <a:t>scATAC</a:t>
            </a:r>
            <a:r>
              <a:rPr lang="en-US" dirty="0"/>
              <a:t>/STAMP over bulk</a:t>
            </a:r>
          </a:p>
        </p:txBody>
      </p:sp>
      <p:sp>
        <p:nvSpPr>
          <p:cNvPr id="10" name="TextBox 9">
            <a:extLst>
              <a:ext uri="{FF2B5EF4-FFF2-40B4-BE49-F238E27FC236}">
                <a16:creationId xmlns:a16="http://schemas.microsoft.com/office/drawing/2014/main" id="{100D6302-86F4-F398-C3ED-9E35E1FC96ED}"/>
              </a:ext>
            </a:extLst>
          </p:cNvPr>
          <p:cNvSpPr txBox="1"/>
          <p:nvPr/>
        </p:nvSpPr>
        <p:spPr>
          <a:xfrm>
            <a:off x="8392998" y="2712525"/>
            <a:ext cx="3722207" cy="1754326"/>
          </a:xfrm>
          <a:prstGeom prst="rect">
            <a:avLst/>
          </a:prstGeom>
          <a:noFill/>
        </p:spPr>
        <p:txBody>
          <a:bodyPr wrap="square" rtlCol="0">
            <a:spAutoFit/>
          </a:bodyPr>
          <a:lstStyle/>
          <a:p>
            <a:r>
              <a:rPr lang="en-US" dirty="0"/>
              <a:t>Plan: create fig E diagram and color by cell sort</a:t>
            </a:r>
          </a:p>
          <a:p>
            <a:r>
              <a:rPr lang="en-US" dirty="0"/>
              <a:t>Perhaps would want to change sorting strategy to include parent DP. PD-1</a:t>
            </a:r>
            <a:r>
              <a:rPr lang="en-US" baseline="30000" dirty="0"/>
              <a:t>+</a:t>
            </a:r>
            <a:r>
              <a:rPr lang="en-US" dirty="0"/>
              <a:t> and CD57</a:t>
            </a:r>
            <a:r>
              <a:rPr lang="en-US" baseline="30000" dirty="0"/>
              <a:t>+</a:t>
            </a:r>
            <a:r>
              <a:rPr lang="en-US" dirty="0"/>
              <a:t>, or CD127</a:t>
            </a:r>
            <a:r>
              <a:rPr lang="en-US" baseline="30000" dirty="0"/>
              <a:t>+ </a:t>
            </a:r>
            <a:r>
              <a:rPr lang="en-US" dirty="0"/>
              <a:t>ever co-expressed?</a:t>
            </a:r>
          </a:p>
        </p:txBody>
      </p:sp>
      <p:grpSp>
        <p:nvGrpSpPr>
          <p:cNvPr id="13" name="Group 12">
            <a:extLst>
              <a:ext uri="{FF2B5EF4-FFF2-40B4-BE49-F238E27FC236}">
                <a16:creationId xmlns:a16="http://schemas.microsoft.com/office/drawing/2014/main" id="{B2F8484C-D427-A33F-B182-F9FEB848498B}"/>
              </a:ext>
            </a:extLst>
          </p:cNvPr>
          <p:cNvGrpSpPr/>
          <p:nvPr/>
        </p:nvGrpSpPr>
        <p:grpSpPr>
          <a:xfrm>
            <a:off x="8132688" y="4308842"/>
            <a:ext cx="4444772" cy="2078706"/>
            <a:chOff x="5300334" y="1274471"/>
            <a:chExt cx="5652904" cy="3077883"/>
          </a:xfrm>
        </p:grpSpPr>
        <p:pic>
          <p:nvPicPr>
            <p:cNvPr id="14" name="Picture 13" descr="A diagram of different colored circles&#10;&#10;Description automatically generated">
              <a:extLst>
                <a:ext uri="{FF2B5EF4-FFF2-40B4-BE49-F238E27FC236}">
                  <a16:creationId xmlns:a16="http://schemas.microsoft.com/office/drawing/2014/main" id="{B986BB20-5A80-039A-524F-D437F7B706A3}"/>
                </a:ext>
              </a:extLst>
            </p:cNvPr>
            <p:cNvPicPr>
              <a:picLocks noChangeAspect="1"/>
            </p:cNvPicPr>
            <p:nvPr/>
          </p:nvPicPr>
          <p:blipFill rotWithShape="1">
            <a:blip r:embed="rId4">
              <a:extLst>
                <a:ext uri="{28A0092B-C50C-407E-A947-70E740481C1C}">
                  <a14:useLocalDpi xmlns:a14="http://schemas.microsoft.com/office/drawing/2010/main" val="0"/>
                </a:ext>
              </a:extLst>
            </a:blip>
            <a:srcRect l="27907" t="36459" r="10029" b="5185"/>
            <a:stretch/>
          </p:blipFill>
          <p:spPr>
            <a:xfrm>
              <a:off x="6065697" y="1490619"/>
              <a:ext cx="3098588" cy="2633242"/>
            </a:xfrm>
            <a:prstGeom prst="rect">
              <a:avLst/>
            </a:prstGeom>
          </p:spPr>
        </p:pic>
        <p:sp>
          <p:nvSpPr>
            <p:cNvPr id="15" name="Rectangle 14">
              <a:extLst>
                <a:ext uri="{FF2B5EF4-FFF2-40B4-BE49-F238E27FC236}">
                  <a16:creationId xmlns:a16="http://schemas.microsoft.com/office/drawing/2014/main" id="{03C11D25-381C-5C42-5A1D-3BEBD81CCC49}"/>
                </a:ext>
              </a:extLst>
            </p:cNvPr>
            <p:cNvSpPr/>
            <p:nvPr/>
          </p:nvSpPr>
          <p:spPr>
            <a:xfrm>
              <a:off x="9060038" y="2712981"/>
              <a:ext cx="433544" cy="4634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5BEA2E32-3D23-7911-9DDC-FFA25F37BCBC}"/>
                </a:ext>
              </a:extLst>
            </p:cNvPr>
            <p:cNvSpPr/>
            <p:nvPr/>
          </p:nvSpPr>
          <p:spPr>
            <a:xfrm>
              <a:off x="9101970" y="1557563"/>
              <a:ext cx="433544" cy="46344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75AA193F-9E28-1FCE-9FED-C4FD1D7623BF}"/>
                </a:ext>
              </a:extLst>
            </p:cNvPr>
            <p:cNvSpPr/>
            <p:nvPr/>
          </p:nvSpPr>
          <p:spPr>
            <a:xfrm>
              <a:off x="7380989" y="2720951"/>
              <a:ext cx="766973" cy="3319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794F5783-3163-E26B-EFA9-394E87A0E7AB}"/>
                </a:ext>
              </a:extLst>
            </p:cNvPr>
            <p:cNvSpPr/>
            <p:nvPr/>
          </p:nvSpPr>
          <p:spPr>
            <a:xfrm>
              <a:off x="7233258" y="1804350"/>
              <a:ext cx="914704" cy="26691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59014D91-CD40-4607-ADEA-457D82DF527E}"/>
                </a:ext>
              </a:extLst>
            </p:cNvPr>
            <p:cNvSpPr txBox="1"/>
            <p:nvPr/>
          </p:nvSpPr>
          <p:spPr>
            <a:xfrm>
              <a:off x="6116391" y="1274471"/>
              <a:ext cx="2997200" cy="646331"/>
            </a:xfrm>
            <a:prstGeom prst="rect">
              <a:avLst/>
            </a:prstGeom>
            <a:noFill/>
          </p:spPr>
          <p:txBody>
            <a:bodyPr wrap="square">
              <a:spAutoFit/>
            </a:bodyPr>
            <a:lstStyle/>
            <a:p>
              <a:pPr algn="ctr"/>
              <a:r>
                <a:rPr lang="en-US" b="1" dirty="0"/>
                <a:t>TIGIT</a:t>
              </a:r>
              <a:r>
                <a:rPr lang="en-US" b="1" baseline="30000" dirty="0"/>
                <a:t>+</a:t>
              </a:r>
            </a:p>
            <a:p>
              <a:pPr algn="ctr"/>
              <a:r>
                <a:rPr lang="en-US" b="1" dirty="0"/>
                <a:t>KLRG1</a:t>
              </a:r>
              <a:r>
                <a:rPr lang="en-US" b="1" baseline="30000" dirty="0"/>
                <a:t>+</a:t>
              </a:r>
              <a:r>
                <a:rPr lang="en-US" b="1" dirty="0"/>
                <a:t> (DP)</a:t>
              </a:r>
            </a:p>
          </p:txBody>
        </p:sp>
        <p:sp>
          <p:nvSpPr>
            <p:cNvPr id="20" name="Rectangle 19">
              <a:extLst>
                <a:ext uri="{FF2B5EF4-FFF2-40B4-BE49-F238E27FC236}">
                  <a16:creationId xmlns:a16="http://schemas.microsoft.com/office/drawing/2014/main" id="{FC13C3EE-E4D6-F94E-6B39-DC3FA75A2090}"/>
                </a:ext>
              </a:extLst>
            </p:cNvPr>
            <p:cNvSpPr/>
            <p:nvPr/>
          </p:nvSpPr>
          <p:spPr>
            <a:xfrm>
              <a:off x="6254456" y="2167462"/>
              <a:ext cx="587267" cy="16781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24DE99C5-E66F-DF58-D8C5-4CB0FDF55AEE}"/>
                </a:ext>
              </a:extLst>
            </p:cNvPr>
            <p:cNvSpPr txBox="1">
              <a:spLocks noChangeAspect="1"/>
            </p:cNvSpPr>
            <p:nvPr/>
          </p:nvSpPr>
          <p:spPr>
            <a:xfrm>
              <a:off x="9062625" y="1626384"/>
              <a:ext cx="1801713" cy="369332"/>
            </a:xfrm>
            <a:prstGeom prst="rect">
              <a:avLst/>
            </a:prstGeom>
            <a:noFill/>
          </p:spPr>
          <p:txBody>
            <a:bodyPr wrap="square" rtlCol="0">
              <a:spAutoFit/>
            </a:bodyPr>
            <a:lstStyle/>
            <a:p>
              <a:r>
                <a:rPr lang="en-US" b="1" dirty="0"/>
                <a:t>DP CD57</a:t>
              </a:r>
              <a:r>
                <a:rPr lang="en-US" b="1" baseline="30000" dirty="0"/>
                <a:t>+</a:t>
              </a:r>
              <a:endParaRPr lang="en-US" b="1" dirty="0"/>
            </a:p>
          </p:txBody>
        </p:sp>
        <p:sp>
          <p:nvSpPr>
            <p:cNvPr id="22" name="TextBox 21">
              <a:extLst>
                <a:ext uri="{FF2B5EF4-FFF2-40B4-BE49-F238E27FC236}">
                  <a16:creationId xmlns:a16="http://schemas.microsoft.com/office/drawing/2014/main" id="{A7FDF9C3-4681-4ACF-4253-C0DF489F6015}"/>
                </a:ext>
              </a:extLst>
            </p:cNvPr>
            <p:cNvSpPr txBox="1">
              <a:spLocks noChangeAspect="1"/>
            </p:cNvSpPr>
            <p:nvPr/>
          </p:nvSpPr>
          <p:spPr>
            <a:xfrm>
              <a:off x="9062625" y="2759081"/>
              <a:ext cx="1801713" cy="369332"/>
            </a:xfrm>
            <a:prstGeom prst="rect">
              <a:avLst/>
            </a:prstGeom>
            <a:noFill/>
          </p:spPr>
          <p:txBody>
            <a:bodyPr wrap="square" rtlCol="0">
              <a:spAutoFit/>
            </a:bodyPr>
            <a:lstStyle/>
            <a:p>
              <a:r>
                <a:rPr lang="en-US" b="1" dirty="0"/>
                <a:t>DP CD127</a:t>
              </a:r>
              <a:r>
                <a:rPr lang="en-US" b="1" baseline="30000" dirty="0"/>
                <a:t>+</a:t>
              </a:r>
              <a:endParaRPr lang="en-US" b="1" dirty="0"/>
            </a:p>
          </p:txBody>
        </p:sp>
        <p:sp>
          <p:nvSpPr>
            <p:cNvPr id="23" name="TextBox 22">
              <a:extLst>
                <a:ext uri="{FF2B5EF4-FFF2-40B4-BE49-F238E27FC236}">
                  <a16:creationId xmlns:a16="http://schemas.microsoft.com/office/drawing/2014/main" id="{CADBF274-4B8C-38B5-8E0F-B402F72441CE}"/>
                </a:ext>
              </a:extLst>
            </p:cNvPr>
            <p:cNvSpPr txBox="1">
              <a:spLocks noChangeAspect="1"/>
            </p:cNvSpPr>
            <p:nvPr/>
          </p:nvSpPr>
          <p:spPr>
            <a:xfrm>
              <a:off x="9151525" y="2172314"/>
              <a:ext cx="1801713" cy="369332"/>
            </a:xfrm>
            <a:prstGeom prst="rect">
              <a:avLst/>
            </a:prstGeom>
            <a:noFill/>
          </p:spPr>
          <p:txBody>
            <a:bodyPr wrap="square" rtlCol="0">
              <a:spAutoFit/>
            </a:bodyPr>
            <a:lstStyle/>
            <a:p>
              <a:r>
                <a:rPr lang="en-US" b="1" dirty="0"/>
                <a:t>DP PD1</a:t>
              </a:r>
              <a:r>
                <a:rPr lang="en-US" b="1" baseline="30000" dirty="0"/>
                <a:t>+</a:t>
              </a:r>
              <a:endParaRPr lang="en-US" b="1" dirty="0"/>
            </a:p>
          </p:txBody>
        </p:sp>
        <p:sp>
          <p:nvSpPr>
            <p:cNvPr id="24" name="Rectangle 23">
              <a:extLst>
                <a:ext uri="{FF2B5EF4-FFF2-40B4-BE49-F238E27FC236}">
                  <a16:creationId xmlns:a16="http://schemas.microsoft.com/office/drawing/2014/main" id="{8BF894CB-7277-0CDC-F4C0-5A7938E8FCD8}"/>
                </a:ext>
              </a:extLst>
            </p:cNvPr>
            <p:cNvSpPr/>
            <p:nvPr/>
          </p:nvSpPr>
          <p:spPr>
            <a:xfrm>
              <a:off x="5753547" y="1387443"/>
              <a:ext cx="4604891" cy="29649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CA0B60A4-018F-FAD3-51DD-0A5F0BE336C3}"/>
                </a:ext>
              </a:extLst>
            </p:cNvPr>
            <p:cNvCxnSpPr/>
            <p:nvPr/>
          </p:nvCxnSpPr>
          <p:spPr>
            <a:xfrm>
              <a:off x="6613931" y="3248460"/>
              <a:ext cx="227792" cy="4391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8619414-8DC7-7959-D741-33C195059D1F}"/>
                </a:ext>
              </a:extLst>
            </p:cNvPr>
            <p:cNvSpPr/>
            <p:nvPr/>
          </p:nvSpPr>
          <p:spPr>
            <a:xfrm>
              <a:off x="8070717" y="3263347"/>
              <a:ext cx="1158905" cy="86051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TextBox 26">
              <a:extLst>
                <a:ext uri="{FF2B5EF4-FFF2-40B4-BE49-F238E27FC236}">
                  <a16:creationId xmlns:a16="http://schemas.microsoft.com/office/drawing/2014/main" id="{D5536395-E785-9A0A-4600-084F58FDC3CF}"/>
                </a:ext>
              </a:extLst>
            </p:cNvPr>
            <p:cNvSpPr txBox="1">
              <a:spLocks noChangeAspect="1"/>
            </p:cNvSpPr>
            <p:nvPr/>
          </p:nvSpPr>
          <p:spPr>
            <a:xfrm>
              <a:off x="6023214" y="3375058"/>
              <a:ext cx="1801713" cy="646331"/>
            </a:xfrm>
            <a:prstGeom prst="rect">
              <a:avLst/>
            </a:prstGeom>
            <a:noFill/>
          </p:spPr>
          <p:txBody>
            <a:bodyPr wrap="square" rtlCol="0">
              <a:spAutoFit/>
            </a:bodyPr>
            <a:lstStyle/>
            <a:p>
              <a:r>
                <a:rPr lang="en-US" b="1" dirty="0"/>
                <a:t>non-exhausted (not DP) CD127</a:t>
              </a:r>
              <a:r>
                <a:rPr lang="en-US" b="1" baseline="30000" dirty="0"/>
                <a:t>+</a:t>
              </a:r>
              <a:endParaRPr lang="en-US" b="1" dirty="0"/>
            </a:p>
          </p:txBody>
        </p:sp>
        <p:sp>
          <p:nvSpPr>
            <p:cNvPr id="28" name="TextBox 27">
              <a:extLst>
                <a:ext uri="{FF2B5EF4-FFF2-40B4-BE49-F238E27FC236}">
                  <a16:creationId xmlns:a16="http://schemas.microsoft.com/office/drawing/2014/main" id="{30FF3857-D36D-1E6C-B627-0A8AB2A89668}"/>
                </a:ext>
              </a:extLst>
            </p:cNvPr>
            <p:cNvSpPr txBox="1">
              <a:spLocks noChangeAspect="1"/>
            </p:cNvSpPr>
            <p:nvPr/>
          </p:nvSpPr>
          <p:spPr>
            <a:xfrm>
              <a:off x="7844453" y="3379259"/>
              <a:ext cx="1801713" cy="646331"/>
            </a:xfrm>
            <a:prstGeom prst="rect">
              <a:avLst/>
            </a:prstGeom>
            <a:noFill/>
          </p:spPr>
          <p:txBody>
            <a:bodyPr wrap="square" rtlCol="0">
              <a:spAutoFit/>
            </a:bodyPr>
            <a:lstStyle/>
            <a:p>
              <a:r>
                <a:rPr lang="en-US" b="1" dirty="0"/>
                <a:t>TIGIT</a:t>
              </a:r>
              <a:r>
                <a:rPr lang="en-US" b="1" baseline="30000" dirty="0"/>
                <a:t>-</a:t>
              </a:r>
              <a:r>
                <a:rPr lang="en-US" b="1" dirty="0"/>
                <a:t>KLRG1</a:t>
              </a:r>
              <a:r>
                <a:rPr lang="en-US" b="1" baseline="30000" dirty="0"/>
                <a:t>-</a:t>
              </a:r>
              <a:r>
                <a:rPr lang="en-US" b="1" dirty="0"/>
                <a:t> (DN)</a:t>
              </a:r>
            </a:p>
          </p:txBody>
        </p:sp>
        <p:sp>
          <p:nvSpPr>
            <p:cNvPr id="29" name="TextBox 28">
              <a:extLst>
                <a:ext uri="{FF2B5EF4-FFF2-40B4-BE49-F238E27FC236}">
                  <a16:creationId xmlns:a16="http://schemas.microsoft.com/office/drawing/2014/main" id="{CBE5ED37-B40B-5D40-0DB7-4334AE937028}"/>
                </a:ext>
              </a:extLst>
            </p:cNvPr>
            <p:cNvSpPr txBox="1">
              <a:spLocks noChangeAspect="1"/>
            </p:cNvSpPr>
            <p:nvPr/>
          </p:nvSpPr>
          <p:spPr>
            <a:xfrm>
              <a:off x="5300334" y="1610114"/>
              <a:ext cx="1801713" cy="646331"/>
            </a:xfrm>
            <a:prstGeom prst="rect">
              <a:avLst/>
            </a:prstGeom>
            <a:noFill/>
          </p:spPr>
          <p:txBody>
            <a:bodyPr wrap="square" rtlCol="0">
              <a:spAutoFit/>
            </a:bodyPr>
            <a:lstStyle/>
            <a:p>
              <a:pPr algn="ctr"/>
              <a:r>
                <a:rPr lang="en-US" dirty="0"/>
                <a:t>non-naive</a:t>
              </a:r>
            </a:p>
            <a:p>
              <a:pPr algn="ctr"/>
              <a:r>
                <a:rPr lang="en-US" dirty="0"/>
                <a:t>CD8s</a:t>
              </a:r>
            </a:p>
          </p:txBody>
        </p:sp>
      </p:grpSp>
    </p:spTree>
    <p:extLst>
      <p:ext uri="{BB962C8B-B14F-4D97-AF65-F5344CB8AC3E}">
        <p14:creationId xmlns:p14="http://schemas.microsoft.com/office/powerpoint/2010/main" val="421589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Conclusions</a:t>
            </a:r>
          </a:p>
        </p:txBody>
      </p:sp>
      <p:sp>
        <p:nvSpPr>
          <p:cNvPr id="2" name="Content Placeholder 2">
            <a:extLst>
              <a:ext uri="{FF2B5EF4-FFF2-40B4-BE49-F238E27FC236}">
                <a16:creationId xmlns:a16="http://schemas.microsoft.com/office/drawing/2014/main" id="{C310583F-97AE-CF16-6DFE-7F1A9FCC72DD}"/>
              </a:ext>
            </a:extLst>
          </p:cNvPr>
          <p:cNvSpPr>
            <a:spLocks noGrp="1"/>
          </p:cNvSpPr>
          <p:nvPr>
            <p:ph idx="1"/>
          </p:nvPr>
        </p:nvSpPr>
        <p:spPr>
          <a:xfrm>
            <a:off x="838201" y="1919289"/>
            <a:ext cx="11040034" cy="4499440"/>
          </a:xfrm>
        </p:spPr>
        <p:txBody>
          <a:bodyPr>
            <a:normAutofit/>
          </a:bodyPr>
          <a:lstStyle/>
          <a:p>
            <a:pPr marL="514350" indent="-514350">
              <a:buFont typeface="+mj-lt"/>
              <a:buAutoNum type="arabicPeriod"/>
            </a:pPr>
            <a:r>
              <a:rPr lang="en-US" dirty="0">
                <a:sym typeface="Wingdings" pitchFamily="2" charset="2"/>
              </a:rPr>
              <a:t>P576 peak score heatmaps by cell sort AND responder status: responder status annotation doesn’t add any info to clustering of cytotoxicity/exhaustion gene/promoter peaks (data not shown)</a:t>
            </a:r>
          </a:p>
        </p:txBody>
      </p:sp>
    </p:spTree>
    <p:extLst>
      <p:ext uri="{BB962C8B-B14F-4D97-AF65-F5344CB8AC3E}">
        <p14:creationId xmlns:p14="http://schemas.microsoft.com/office/powerpoint/2010/main" val="392865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Next steps</a:t>
            </a:r>
          </a:p>
        </p:txBody>
      </p:sp>
      <p:sp>
        <p:nvSpPr>
          <p:cNvPr id="9" name="Content Placeholder 2">
            <a:extLst>
              <a:ext uri="{FF2B5EF4-FFF2-40B4-BE49-F238E27FC236}">
                <a16:creationId xmlns:a16="http://schemas.microsoft.com/office/drawing/2014/main" id="{066FE202-5A44-F498-12FE-18534498ABA6}"/>
              </a:ext>
            </a:extLst>
          </p:cNvPr>
          <p:cNvSpPr>
            <a:spLocks noGrp="1"/>
          </p:cNvSpPr>
          <p:nvPr>
            <p:ph idx="1"/>
          </p:nvPr>
        </p:nvSpPr>
        <p:spPr>
          <a:xfrm>
            <a:off x="838201" y="1919289"/>
            <a:ext cx="11040034" cy="4499440"/>
          </a:xfrm>
        </p:spPr>
        <p:txBody>
          <a:bodyPr>
            <a:normAutofit/>
          </a:bodyPr>
          <a:lstStyle/>
          <a:p>
            <a:pPr marL="514350" indent="-514350">
              <a:buFont typeface="+mj-lt"/>
              <a:buAutoNum type="arabicPeriod"/>
            </a:pPr>
            <a:r>
              <a:rPr lang="en-US" dirty="0">
                <a:sym typeface="Wingdings" pitchFamily="2" charset="2"/>
              </a:rPr>
              <a:t>Re-run variant calling on </a:t>
            </a:r>
            <a:r>
              <a:rPr lang="en-US" dirty="0" err="1">
                <a:sym typeface="Wingdings" pitchFamily="2" charset="2"/>
              </a:rPr>
              <a:t>downsampled</a:t>
            </a:r>
            <a:r>
              <a:rPr lang="en-US" dirty="0">
                <a:sym typeface="Wingdings" pitchFamily="2" charset="2"/>
              </a:rPr>
              <a:t> P576 to get a sense of how much additional sequencing might help</a:t>
            </a:r>
          </a:p>
        </p:txBody>
      </p:sp>
    </p:spTree>
    <p:extLst>
      <p:ext uri="{BB962C8B-B14F-4D97-AF65-F5344CB8AC3E}">
        <p14:creationId xmlns:p14="http://schemas.microsoft.com/office/powerpoint/2010/main" val="54269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dirty="0"/>
              <a:t>P576 and P452 MT variant analyses</a:t>
            </a:r>
          </a:p>
          <a:p>
            <a:r>
              <a:rPr lang="en-US" dirty="0"/>
              <a:t>P576 UMAPs/heatmaps</a:t>
            </a:r>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fontScale="90000"/>
          </a:bodyPr>
          <a:lstStyle/>
          <a:p>
            <a:r>
              <a:rPr lang="en-US" dirty="0"/>
              <a:t>P576: SNV counts in HV1/2 vs. other regions seem to be within order of magnitude of estimated mutation rate fold differences</a:t>
            </a:r>
          </a:p>
        </p:txBody>
      </p:sp>
      <p:sp>
        <p:nvSpPr>
          <p:cNvPr id="6" name="TextBox 5">
            <a:extLst>
              <a:ext uri="{FF2B5EF4-FFF2-40B4-BE49-F238E27FC236}">
                <a16:creationId xmlns:a16="http://schemas.microsoft.com/office/drawing/2014/main" id="{4CA06656-EE10-1F16-1211-1C94D39D4506}"/>
              </a:ext>
            </a:extLst>
          </p:cNvPr>
          <p:cNvSpPr txBox="1"/>
          <p:nvPr/>
        </p:nvSpPr>
        <p:spPr>
          <a:xfrm>
            <a:off x="7651728" y="6094453"/>
            <a:ext cx="5217107" cy="369332"/>
          </a:xfrm>
          <a:prstGeom prst="rect">
            <a:avLst/>
          </a:prstGeom>
          <a:noFill/>
        </p:spPr>
        <p:txBody>
          <a:bodyPr wrap="square">
            <a:spAutoFit/>
          </a:bodyPr>
          <a:lstStyle/>
          <a:p>
            <a:r>
              <a:rPr lang="en-US" dirty="0" err="1"/>
              <a:t>Árnadóttir</a:t>
            </a:r>
            <a:r>
              <a:rPr lang="en-US" dirty="0"/>
              <a:t> et al. (2024) </a:t>
            </a:r>
            <a:r>
              <a:rPr lang="en-US" i="1" dirty="0"/>
              <a:t>Cell</a:t>
            </a:r>
          </a:p>
        </p:txBody>
      </p:sp>
      <p:pic>
        <p:nvPicPr>
          <p:cNvPr id="7" name="Picture 6">
            <a:extLst>
              <a:ext uri="{FF2B5EF4-FFF2-40B4-BE49-F238E27FC236}">
                <a16:creationId xmlns:a16="http://schemas.microsoft.com/office/drawing/2014/main" id="{FFB59A80-AA44-F8F5-BDFC-2015EE57EAFC}"/>
              </a:ext>
            </a:extLst>
          </p:cNvPr>
          <p:cNvPicPr>
            <a:picLocks noChangeAspect="1"/>
          </p:cNvPicPr>
          <p:nvPr/>
        </p:nvPicPr>
        <p:blipFill>
          <a:blip r:embed="rId3"/>
          <a:stretch>
            <a:fillRect/>
          </a:stretch>
        </p:blipFill>
        <p:spPr>
          <a:xfrm>
            <a:off x="5540188" y="2143020"/>
            <a:ext cx="6651812" cy="3912367"/>
          </a:xfrm>
          <a:prstGeom prst="rect">
            <a:avLst/>
          </a:prstGeom>
        </p:spPr>
      </p:pic>
      <p:pic>
        <p:nvPicPr>
          <p:cNvPr id="8" name="Picture 7">
            <a:extLst>
              <a:ext uri="{FF2B5EF4-FFF2-40B4-BE49-F238E27FC236}">
                <a16:creationId xmlns:a16="http://schemas.microsoft.com/office/drawing/2014/main" id="{D8669C22-E343-ACFC-0275-B6DE458A3EC7}"/>
              </a:ext>
            </a:extLst>
          </p:cNvPr>
          <p:cNvPicPr>
            <a:picLocks noChangeAspect="1"/>
          </p:cNvPicPr>
          <p:nvPr/>
        </p:nvPicPr>
        <p:blipFill>
          <a:blip r:embed="rId4"/>
          <a:stretch>
            <a:fillRect/>
          </a:stretch>
        </p:blipFill>
        <p:spPr>
          <a:xfrm>
            <a:off x="0" y="2103954"/>
            <a:ext cx="5539179" cy="3439203"/>
          </a:xfrm>
          <a:prstGeom prst="rect">
            <a:avLst/>
          </a:prstGeom>
        </p:spPr>
      </p:pic>
      <p:sp>
        <p:nvSpPr>
          <p:cNvPr id="9" name="TextBox 8">
            <a:extLst>
              <a:ext uri="{FF2B5EF4-FFF2-40B4-BE49-F238E27FC236}">
                <a16:creationId xmlns:a16="http://schemas.microsoft.com/office/drawing/2014/main" id="{3C5EFC6D-0A3A-477A-7866-996468563CB8}"/>
              </a:ext>
            </a:extLst>
          </p:cNvPr>
          <p:cNvSpPr txBox="1"/>
          <p:nvPr/>
        </p:nvSpPr>
        <p:spPr>
          <a:xfrm>
            <a:off x="660160" y="5277089"/>
            <a:ext cx="577402" cy="369332"/>
          </a:xfrm>
          <a:prstGeom prst="rect">
            <a:avLst/>
          </a:prstGeom>
          <a:noFill/>
        </p:spPr>
        <p:txBody>
          <a:bodyPr wrap="square" rtlCol="0">
            <a:spAutoFit/>
          </a:bodyPr>
          <a:lstStyle/>
          <a:p>
            <a:r>
              <a:rPr lang="en-US" dirty="0">
                <a:solidFill>
                  <a:srgbClr val="0070C0"/>
                </a:solidFill>
              </a:rPr>
              <a:t>HV2</a:t>
            </a:r>
          </a:p>
        </p:txBody>
      </p:sp>
      <p:sp>
        <p:nvSpPr>
          <p:cNvPr id="10" name="TextBox 9">
            <a:extLst>
              <a:ext uri="{FF2B5EF4-FFF2-40B4-BE49-F238E27FC236}">
                <a16:creationId xmlns:a16="http://schemas.microsoft.com/office/drawing/2014/main" id="{5F244638-6531-2C43-E2F1-CFF1D2FD3EEB}"/>
              </a:ext>
            </a:extLst>
          </p:cNvPr>
          <p:cNvSpPr txBox="1"/>
          <p:nvPr/>
        </p:nvSpPr>
        <p:spPr>
          <a:xfrm>
            <a:off x="4836249" y="5277089"/>
            <a:ext cx="577402" cy="369332"/>
          </a:xfrm>
          <a:prstGeom prst="rect">
            <a:avLst/>
          </a:prstGeom>
          <a:noFill/>
        </p:spPr>
        <p:txBody>
          <a:bodyPr wrap="square" rtlCol="0">
            <a:spAutoFit/>
          </a:bodyPr>
          <a:lstStyle/>
          <a:p>
            <a:r>
              <a:rPr lang="en-US" dirty="0">
                <a:solidFill>
                  <a:srgbClr val="FF0000"/>
                </a:solidFill>
              </a:rPr>
              <a:t>HV1</a:t>
            </a:r>
          </a:p>
        </p:txBody>
      </p:sp>
    </p:spTree>
    <p:extLst>
      <p:ext uri="{BB962C8B-B14F-4D97-AF65-F5344CB8AC3E}">
        <p14:creationId xmlns:p14="http://schemas.microsoft.com/office/powerpoint/2010/main" val="302972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normAutofit fontScale="90000"/>
          </a:bodyPr>
          <a:lstStyle/>
          <a:p>
            <a:r>
              <a:rPr lang="en-US" dirty="0"/>
              <a:t>P576: MT variant ordering by cell sort is rather consistent across donors (DP CD57</a:t>
            </a:r>
            <a:r>
              <a:rPr lang="en-US" baseline="30000" dirty="0"/>
              <a:t>+</a:t>
            </a:r>
            <a:r>
              <a:rPr lang="en-US" dirty="0"/>
              <a:t> usually top, non-exhausted CD127</a:t>
            </a:r>
            <a:r>
              <a:rPr lang="en-US" baseline="30000" dirty="0"/>
              <a:t>+</a:t>
            </a:r>
            <a:r>
              <a:rPr lang="en-US" dirty="0"/>
              <a:t> usually bottom)</a:t>
            </a:r>
          </a:p>
        </p:txBody>
      </p:sp>
      <p:pic>
        <p:nvPicPr>
          <p:cNvPr id="2" name="Picture 1">
            <a:extLst>
              <a:ext uri="{FF2B5EF4-FFF2-40B4-BE49-F238E27FC236}">
                <a16:creationId xmlns:a16="http://schemas.microsoft.com/office/drawing/2014/main" id="{02844459-55C6-A553-5B5A-7FFC6C570DC0}"/>
              </a:ext>
            </a:extLst>
          </p:cNvPr>
          <p:cNvPicPr>
            <a:picLocks noChangeAspect="1"/>
          </p:cNvPicPr>
          <p:nvPr/>
        </p:nvPicPr>
        <p:blipFill>
          <a:blip r:embed="rId3"/>
          <a:stretch>
            <a:fillRect/>
          </a:stretch>
        </p:blipFill>
        <p:spPr>
          <a:xfrm>
            <a:off x="2050448" y="1759974"/>
            <a:ext cx="8066946" cy="5098026"/>
          </a:xfrm>
          <a:prstGeom prst="rect">
            <a:avLst/>
          </a:prstGeom>
        </p:spPr>
      </p:pic>
    </p:spTree>
    <p:extLst>
      <p:ext uri="{BB962C8B-B14F-4D97-AF65-F5344CB8AC3E}">
        <p14:creationId xmlns:p14="http://schemas.microsoft.com/office/powerpoint/2010/main" val="240304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4478825" cy="1825625"/>
          </a:xfrm>
        </p:spPr>
        <p:txBody>
          <a:bodyPr>
            <a:normAutofit fontScale="90000"/>
          </a:bodyPr>
          <a:lstStyle/>
          <a:p>
            <a:r>
              <a:rPr lang="en-US" dirty="0"/>
              <a:t>P576: no significant differences in var counts between R vs. NR, although DP CD127</a:t>
            </a:r>
            <a:r>
              <a:rPr lang="en-US" baseline="30000" dirty="0"/>
              <a:t>+</a:t>
            </a:r>
            <a:r>
              <a:rPr lang="en-US" dirty="0"/>
              <a:t> vars trend up in R</a:t>
            </a:r>
          </a:p>
        </p:txBody>
      </p:sp>
      <p:sp>
        <p:nvSpPr>
          <p:cNvPr id="4" name="TextBox 3">
            <a:extLst>
              <a:ext uri="{FF2B5EF4-FFF2-40B4-BE49-F238E27FC236}">
                <a16:creationId xmlns:a16="http://schemas.microsoft.com/office/drawing/2014/main" id="{7D9A4509-23CD-7BAF-B849-A7B50793508C}"/>
              </a:ext>
            </a:extLst>
          </p:cNvPr>
          <p:cNvSpPr txBox="1"/>
          <p:nvPr/>
        </p:nvSpPr>
        <p:spPr>
          <a:xfrm>
            <a:off x="3755732" y="4161363"/>
            <a:ext cx="2989006" cy="646331"/>
          </a:xfrm>
          <a:prstGeom prst="rect">
            <a:avLst/>
          </a:prstGeom>
          <a:noFill/>
        </p:spPr>
        <p:txBody>
          <a:bodyPr wrap="square" rtlCol="0">
            <a:spAutoFit/>
          </a:bodyPr>
          <a:lstStyle/>
          <a:p>
            <a:r>
              <a:rPr lang="en-US" dirty="0"/>
              <a:t>n = 6 (R)</a:t>
            </a:r>
          </a:p>
          <a:p>
            <a:r>
              <a:rPr lang="en-US" dirty="0"/>
              <a:t>n = 4 (NR)</a:t>
            </a:r>
          </a:p>
        </p:txBody>
      </p:sp>
      <p:pic>
        <p:nvPicPr>
          <p:cNvPr id="5" name="Picture 4">
            <a:extLst>
              <a:ext uri="{FF2B5EF4-FFF2-40B4-BE49-F238E27FC236}">
                <a16:creationId xmlns:a16="http://schemas.microsoft.com/office/drawing/2014/main" id="{781D5806-A5AD-EF93-A3B4-BC02CA5178FD}"/>
              </a:ext>
            </a:extLst>
          </p:cNvPr>
          <p:cNvPicPr>
            <a:picLocks noChangeAspect="1"/>
          </p:cNvPicPr>
          <p:nvPr/>
        </p:nvPicPr>
        <p:blipFill>
          <a:blip r:embed="rId3"/>
          <a:stretch>
            <a:fillRect/>
          </a:stretch>
        </p:blipFill>
        <p:spPr>
          <a:xfrm>
            <a:off x="5317025" y="0"/>
            <a:ext cx="6874975" cy="6858000"/>
          </a:xfrm>
          <a:prstGeom prst="rect">
            <a:avLst/>
          </a:prstGeom>
        </p:spPr>
      </p:pic>
    </p:spTree>
    <p:extLst>
      <p:ext uri="{BB962C8B-B14F-4D97-AF65-F5344CB8AC3E}">
        <p14:creationId xmlns:p14="http://schemas.microsoft.com/office/powerpoint/2010/main" val="371009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200" y="365125"/>
            <a:ext cx="7401232" cy="1896294"/>
          </a:xfrm>
        </p:spPr>
        <p:txBody>
          <a:bodyPr>
            <a:normAutofit fontScale="90000"/>
          </a:bodyPr>
          <a:lstStyle/>
          <a:p>
            <a:r>
              <a:rPr lang="en-US" dirty="0"/>
              <a:t>P452: no significant differences in var counts between timepoints, although DP PD-1</a:t>
            </a:r>
            <a:r>
              <a:rPr lang="en-US" baseline="30000" dirty="0"/>
              <a:t>+</a:t>
            </a:r>
            <a:r>
              <a:rPr lang="en-US" dirty="0"/>
              <a:t> vars trend up and DN ones trend down over time</a:t>
            </a:r>
          </a:p>
        </p:txBody>
      </p:sp>
      <p:pic>
        <p:nvPicPr>
          <p:cNvPr id="5" name="Picture 4">
            <a:extLst>
              <a:ext uri="{FF2B5EF4-FFF2-40B4-BE49-F238E27FC236}">
                <a16:creationId xmlns:a16="http://schemas.microsoft.com/office/drawing/2014/main" id="{10535B49-E3E0-2B03-AA84-3470C2B06EE2}"/>
              </a:ext>
            </a:extLst>
          </p:cNvPr>
          <p:cNvPicPr>
            <a:picLocks noChangeAspect="1"/>
          </p:cNvPicPr>
          <p:nvPr/>
        </p:nvPicPr>
        <p:blipFill>
          <a:blip r:embed="rId3"/>
          <a:stretch>
            <a:fillRect/>
          </a:stretch>
        </p:blipFill>
        <p:spPr>
          <a:xfrm>
            <a:off x="8067827" y="0"/>
            <a:ext cx="4124173" cy="6858000"/>
          </a:xfrm>
          <a:prstGeom prst="rect">
            <a:avLst/>
          </a:prstGeom>
        </p:spPr>
      </p:pic>
      <p:sp>
        <p:nvSpPr>
          <p:cNvPr id="7" name="TextBox 6">
            <a:extLst>
              <a:ext uri="{FF2B5EF4-FFF2-40B4-BE49-F238E27FC236}">
                <a16:creationId xmlns:a16="http://schemas.microsoft.com/office/drawing/2014/main" id="{84E971A0-E0B2-F172-A0C1-9415F6D695D3}"/>
              </a:ext>
            </a:extLst>
          </p:cNvPr>
          <p:cNvSpPr txBox="1"/>
          <p:nvPr/>
        </p:nvSpPr>
        <p:spPr>
          <a:xfrm>
            <a:off x="4467377" y="5015547"/>
            <a:ext cx="3600450" cy="369332"/>
          </a:xfrm>
          <a:prstGeom prst="rect">
            <a:avLst/>
          </a:prstGeom>
          <a:noFill/>
        </p:spPr>
        <p:txBody>
          <a:bodyPr wrap="square" rtlCol="0">
            <a:spAutoFit/>
          </a:bodyPr>
          <a:lstStyle/>
          <a:p>
            <a:r>
              <a:rPr lang="en-US" dirty="0"/>
              <a:t>n = 4 (donors)</a:t>
            </a:r>
          </a:p>
        </p:txBody>
      </p:sp>
    </p:spTree>
    <p:extLst>
      <p:ext uri="{BB962C8B-B14F-4D97-AF65-F5344CB8AC3E}">
        <p14:creationId xmlns:p14="http://schemas.microsoft.com/office/powerpoint/2010/main" val="281068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9" y="365125"/>
            <a:ext cx="10852355" cy="1896294"/>
          </a:xfrm>
        </p:spPr>
        <p:txBody>
          <a:bodyPr>
            <a:normAutofit/>
          </a:bodyPr>
          <a:lstStyle/>
          <a:p>
            <a:r>
              <a:rPr lang="en-US" dirty="0"/>
              <a:t>P452: observe substantial variant (position) losses and gains in all 3 cell sorts between timepoints</a:t>
            </a:r>
          </a:p>
        </p:txBody>
      </p:sp>
      <p:pic>
        <p:nvPicPr>
          <p:cNvPr id="2" name="Picture 1">
            <a:extLst>
              <a:ext uri="{FF2B5EF4-FFF2-40B4-BE49-F238E27FC236}">
                <a16:creationId xmlns:a16="http://schemas.microsoft.com/office/drawing/2014/main" id="{73BA9087-9018-9BF1-3E66-22A20EBB7ACC}"/>
              </a:ext>
            </a:extLst>
          </p:cNvPr>
          <p:cNvPicPr>
            <a:picLocks noChangeAspect="1"/>
          </p:cNvPicPr>
          <p:nvPr/>
        </p:nvPicPr>
        <p:blipFill>
          <a:blip r:embed="rId3"/>
          <a:stretch>
            <a:fillRect/>
          </a:stretch>
        </p:blipFill>
        <p:spPr>
          <a:xfrm>
            <a:off x="-2" y="3008671"/>
            <a:ext cx="4034257" cy="2509818"/>
          </a:xfrm>
          <a:prstGeom prst="rect">
            <a:avLst/>
          </a:prstGeom>
        </p:spPr>
      </p:pic>
      <p:pic>
        <p:nvPicPr>
          <p:cNvPr id="3" name="Picture 2">
            <a:extLst>
              <a:ext uri="{FF2B5EF4-FFF2-40B4-BE49-F238E27FC236}">
                <a16:creationId xmlns:a16="http://schemas.microsoft.com/office/drawing/2014/main" id="{D5F38621-005B-1CBA-0604-E31E728990C9}"/>
              </a:ext>
            </a:extLst>
          </p:cNvPr>
          <p:cNvPicPr>
            <a:picLocks noChangeAspect="1"/>
          </p:cNvPicPr>
          <p:nvPr/>
        </p:nvPicPr>
        <p:blipFill>
          <a:blip r:embed="rId4"/>
          <a:stretch>
            <a:fillRect/>
          </a:stretch>
        </p:blipFill>
        <p:spPr>
          <a:xfrm>
            <a:off x="8155379" y="3008671"/>
            <a:ext cx="3957789" cy="2509818"/>
          </a:xfrm>
          <a:prstGeom prst="rect">
            <a:avLst/>
          </a:prstGeom>
        </p:spPr>
      </p:pic>
      <p:pic>
        <p:nvPicPr>
          <p:cNvPr id="4" name="Picture 3">
            <a:extLst>
              <a:ext uri="{FF2B5EF4-FFF2-40B4-BE49-F238E27FC236}">
                <a16:creationId xmlns:a16="http://schemas.microsoft.com/office/drawing/2014/main" id="{4CCC7EF8-B856-1322-6F58-C0E6529E9444}"/>
              </a:ext>
            </a:extLst>
          </p:cNvPr>
          <p:cNvPicPr>
            <a:picLocks noChangeAspect="1"/>
          </p:cNvPicPr>
          <p:nvPr/>
        </p:nvPicPr>
        <p:blipFill>
          <a:blip r:embed="rId5"/>
          <a:stretch>
            <a:fillRect/>
          </a:stretch>
        </p:blipFill>
        <p:spPr>
          <a:xfrm>
            <a:off x="4103081" y="3008671"/>
            <a:ext cx="3983473" cy="2509818"/>
          </a:xfrm>
          <a:prstGeom prst="rect">
            <a:avLst/>
          </a:prstGeom>
        </p:spPr>
      </p:pic>
    </p:spTree>
    <p:extLst>
      <p:ext uri="{BB962C8B-B14F-4D97-AF65-F5344CB8AC3E}">
        <p14:creationId xmlns:p14="http://schemas.microsoft.com/office/powerpoint/2010/main" val="123609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9" y="365124"/>
            <a:ext cx="5257801" cy="1532501"/>
          </a:xfrm>
        </p:spPr>
        <p:txBody>
          <a:bodyPr>
            <a:normAutofit fontScale="90000"/>
          </a:bodyPr>
          <a:lstStyle/>
          <a:p>
            <a:r>
              <a:rPr lang="en-US" dirty="0"/>
              <a:t>P576: combined heatmap, ~same conclusions as UMAP</a:t>
            </a:r>
          </a:p>
        </p:txBody>
      </p:sp>
      <p:pic>
        <p:nvPicPr>
          <p:cNvPr id="12" name="Picture 11">
            <a:extLst>
              <a:ext uri="{FF2B5EF4-FFF2-40B4-BE49-F238E27FC236}">
                <a16:creationId xmlns:a16="http://schemas.microsoft.com/office/drawing/2014/main" id="{CC3952CD-ACEB-5C0F-DA46-BC09C250092D}"/>
              </a:ext>
            </a:extLst>
          </p:cNvPr>
          <p:cNvPicPr>
            <a:picLocks noChangeAspect="1"/>
          </p:cNvPicPr>
          <p:nvPr/>
        </p:nvPicPr>
        <p:blipFill>
          <a:blip r:embed="rId3"/>
          <a:stretch>
            <a:fillRect/>
          </a:stretch>
        </p:blipFill>
        <p:spPr>
          <a:xfrm>
            <a:off x="0" y="1998586"/>
            <a:ext cx="6096000" cy="4199016"/>
          </a:xfrm>
          <a:prstGeom prst="rect">
            <a:avLst/>
          </a:prstGeom>
        </p:spPr>
      </p:pic>
      <p:pic>
        <p:nvPicPr>
          <p:cNvPr id="13" name="Picture 12">
            <a:extLst>
              <a:ext uri="{FF2B5EF4-FFF2-40B4-BE49-F238E27FC236}">
                <a16:creationId xmlns:a16="http://schemas.microsoft.com/office/drawing/2014/main" id="{E7AA5028-C4EE-9CEA-E206-B146BBE38975}"/>
              </a:ext>
            </a:extLst>
          </p:cNvPr>
          <p:cNvPicPr>
            <a:picLocks noChangeAspect="1"/>
          </p:cNvPicPr>
          <p:nvPr/>
        </p:nvPicPr>
        <p:blipFill>
          <a:blip r:embed="rId4"/>
          <a:stretch>
            <a:fillRect/>
          </a:stretch>
        </p:blipFill>
        <p:spPr>
          <a:xfrm>
            <a:off x="6219825" y="25992"/>
            <a:ext cx="5857875" cy="6832008"/>
          </a:xfrm>
          <a:prstGeom prst="rect">
            <a:avLst/>
          </a:prstGeom>
        </p:spPr>
      </p:pic>
      <p:sp>
        <p:nvSpPr>
          <p:cNvPr id="15" name="TextBox 14">
            <a:extLst>
              <a:ext uri="{FF2B5EF4-FFF2-40B4-BE49-F238E27FC236}">
                <a16:creationId xmlns:a16="http://schemas.microsoft.com/office/drawing/2014/main" id="{7B601451-3F9B-6BB0-FA3B-594A5B65AD2B}"/>
              </a:ext>
            </a:extLst>
          </p:cNvPr>
          <p:cNvSpPr txBox="1"/>
          <p:nvPr/>
        </p:nvSpPr>
        <p:spPr>
          <a:xfrm>
            <a:off x="4324350" y="3543301"/>
            <a:ext cx="419100" cy="276999"/>
          </a:xfrm>
          <a:prstGeom prst="rect">
            <a:avLst/>
          </a:prstGeom>
          <a:noFill/>
        </p:spPr>
        <p:txBody>
          <a:bodyPr wrap="square" rtlCol="0">
            <a:spAutoFit/>
          </a:bodyPr>
          <a:lstStyle/>
          <a:p>
            <a:r>
              <a:rPr lang="en-US" sz="1200" dirty="0"/>
              <a:t>DN</a:t>
            </a:r>
          </a:p>
        </p:txBody>
      </p:sp>
      <p:pic>
        <p:nvPicPr>
          <p:cNvPr id="16" name="Picture 15">
            <a:extLst>
              <a:ext uri="{FF2B5EF4-FFF2-40B4-BE49-F238E27FC236}">
                <a16:creationId xmlns:a16="http://schemas.microsoft.com/office/drawing/2014/main" id="{A868BF76-4CF7-5BDE-93B4-77ABA0A6F3F9}"/>
              </a:ext>
            </a:extLst>
          </p:cNvPr>
          <p:cNvPicPr>
            <a:picLocks noChangeAspect="1"/>
          </p:cNvPicPr>
          <p:nvPr/>
        </p:nvPicPr>
        <p:blipFill>
          <a:blip r:embed="rId5"/>
          <a:stretch>
            <a:fillRect/>
          </a:stretch>
        </p:blipFill>
        <p:spPr>
          <a:xfrm>
            <a:off x="8820150" y="4769143"/>
            <a:ext cx="3381375" cy="2088857"/>
          </a:xfrm>
          <a:prstGeom prst="rect">
            <a:avLst/>
          </a:prstGeom>
        </p:spPr>
      </p:pic>
      <p:sp>
        <p:nvSpPr>
          <p:cNvPr id="17" name="TextBox 16">
            <a:extLst>
              <a:ext uri="{FF2B5EF4-FFF2-40B4-BE49-F238E27FC236}">
                <a16:creationId xmlns:a16="http://schemas.microsoft.com/office/drawing/2014/main" id="{DEDC31F4-2571-7FAD-067B-F840DBE21220}"/>
              </a:ext>
            </a:extLst>
          </p:cNvPr>
          <p:cNvSpPr txBox="1"/>
          <p:nvPr/>
        </p:nvSpPr>
        <p:spPr>
          <a:xfrm>
            <a:off x="11001375" y="5505451"/>
            <a:ext cx="419100" cy="230832"/>
          </a:xfrm>
          <a:prstGeom prst="rect">
            <a:avLst/>
          </a:prstGeom>
          <a:noFill/>
        </p:spPr>
        <p:txBody>
          <a:bodyPr wrap="square" rtlCol="0">
            <a:spAutoFit/>
          </a:bodyPr>
          <a:lstStyle/>
          <a:p>
            <a:r>
              <a:rPr lang="en-US" sz="900" dirty="0"/>
              <a:t>DN</a:t>
            </a:r>
          </a:p>
        </p:txBody>
      </p:sp>
      <p:sp>
        <p:nvSpPr>
          <p:cNvPr id="18" name="TextBox 17">
            <a:extLst>
              <a:ext uri="{FF2B5EF4-FFF2-40B4-BE49-F238E27FC236}">
                <a16:creationId xmlns:a16="http://schemas.microsoft.com/office/drawing/2014/main" id="{8E5F8486-2DA1-FF69-7F5A-2FFA186A54EB}"/>
              </a:ext>
            </a:extLst>
          </p:cNvPr>
          <p:cNvSpPr txBox="1"/>
          <p:nvPr/>
        </p:nvSpPr>
        <p:spPr>
          <a:xfrm>
            <a:off x="1104900" y="5943759"/>
            <a:ext cx="2191113" cy="369332"/>
          </a:xfrm>
          <a:prstGeom prst="rect">
            <a:avLst/>
          </a:prstGeom>
          <a:noFill/>
        </p:spPr>
        <p:txBody>
          <a:bodyPr wrap="none" rtlCol="0">
            <a:spAutoFit/>
          </a:bodyPr>
          <a:lstStyle/>
          <a:p>
            <a:r>
              <a:rPr lang="en-US" dirty="0"/>
              <a:t>UMAP using all peaks</a:t>
            </a:r>
          </a:p>
        </p:txBody>
      </p:sp>
      <p:sp>
        <p:nvSpPr>
          <p:cNvPr id="19" name="TextBox 18">
            <a:extLst>
              <a:ext uri="{FF2B5EF4-FFF2-40B4-BE49-F238E27FC236}">
                <a16:creationId xmlns:a16="http://schemas.microsoft.com/office/drawing/2014/main" id="{8ACFDA8F-6C15-179B-8C67-5D111DF728AA}"/>
              </a:ext>
            </a:extLst>
          </p:cNvPr>
          <p:cNvSpPr txBox="1"/>
          <p:nvPr/>
        </p:nvSpPr>
        <p:spPr>
          <a:xfrm>
            <a:off x="10356960" y="4998798"/>
            <a:ext cx="1938736" cy="276999"/>
          </a:xfrm>
          <a:prstGeom prst="rect">
            <a:avLst/>
          </a:prstGeom>
          <a:noFill/>
        </p:spPr>
        <p:txBody>
          <a:bodyPr wrap="none" rtlCol="0">
            <a:spAutoFit/>
          </a:bodyPr>
          <a:lstStyle/>
          <a:p>
            <a:r>
              <a:rPr lang="en-US" sz="1200" dirty="0"/>
              <a:t>UMAP using heatmap peaks</a:t>
            </a:r>
          </a:p>
        </p:txBody>
      </p:sp>
    </p:spTree>
    <p:extLst>
      <p:ext uri="{BB962C8B-B14F-4D97-AF65-F5344CB8AC3E}">
        <p14:creationId xmlns:p14="http://schemas.microsoft.com/office/powerpoint/2010/main" val="65874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a:xfrm>
            <a:off x="838199" y="365124"/>
            <a:ext cx="9648826" cy="1532501"/>
          </a:xfrm>
        </p:spPr>
        <p:txBody>
          <a:bodyPr>
            <a:normAutofit/>
          </a:bodyPr>
          <a:lstStyle/>
          <a:p>
            <a:r>
              <a:rPr lang="en-US" dirty="0"/>
              <a:t>P576: using sites near exhaustion/cytotoxicity genes obscures cell </a:t>
            </a:r>
            <a:r>
              <a:rPr lang="en-US"/>
              <a:t>sort differences in UMAP</a:t>
            </a:r>
            <a:endParaRPr lang="en-US" dirty="0"/>
          </a:p>
        </p:txBody>
      </p:sp>
      <p:pic>
        <p:nvPicPr>
          <p:cNvPr id="12" name="Picture 11">
            <a:extLst>
              <a:ext uri="{FF2B5EF4-FFF2-40B4-BE49-F238E27FC236}">
                <a16:creationId xmlns:a16="http://schemas.microsoft.com/office/drawing/2014/main" id="{CC3952CD-ACEB-5C0F-DA46-BC09C250092D}"/>
              </a:ext>
            </a:extLst>
          </p:cNvPr>
          <p:cNvPicPr>
            <a:picLocks noChangeAspect="1"/>
          </p:cNvPicPr>
          <p:nvPr/>
        </p:nvPicPr>
        <p:blipFill>
          <a:blip r:embed="rId3"/>
          <a:stretch>
            <a:fillRect/>
          </a:stretch>
        </p:blipFill>
        <p:spPr>
          <a:xfrm>
            <a:off x="0" y="1998586"/>
            <a:ext cx="6096000" cy="4199016"/>
          </a:xfrm>
          <a:prstGeom prst="rect">
            <a:avLst/>
          </a:prstGeom>
        </p:spPr>
      </p:pic>
      <p:sp>
        <p:nvSpPr>
          <p:cNvPr id="2" name="TextBox 1">
            <a:extLst>
              <a:ext uri="{FF2B5EF4-FFF2-40B4-BE49-F238E27FC236}">
                <a16:creationId xmlns:a16="http://schemas.microsoft.com/office/drawing/2014/main" id="{E0A2B9E7-1438-BC25-C482-29B2593156E2}"/>
              </a:ext>
            </a:extLst>
          </p:cNvPr>
          <p:cNvSpPr txBox="1"/>
          <p:nvPr/>
        </p:nvSpPr>
        <p:spPr>
          <a:xfrm>
            <a:off x="4324350" y="3543301"/>
            <a:ext cx="419100" cy="276999"/>
          </a:xfrm>
          <a:prstGeom prst="rect">
            <a:avLst/>
          </a:prstGeom>
          <a:noFill/>
        </p:spPr>
        <p:txBody>
          <a:bodyPr wrap="square" rtlCol="0">
            <a:spAutoFit/>
          </a:bodyPr>
          <a:lstStyle/>
          <a:p>
            <a:r>
              <a:rPr lang="en-US" sz="1200" dirty="0"/>
              <a:t>DN</a:t>
            </a:r>
          </a:p>
        </p:txBody>
      </p:sp>
      <p:grpSp>
        <p:nvGrpSpPr>
          <p:cNvPr id="4" name="Group 3">
            <a:extLst>
              <a:ext uri="{FF2B5EF4-FFF2-40B4-BE49-F238E27FC236}">
                <a16:creationId xmlns:a16="http://schemas.microsoft.com/office/drawing/2014/main" id="{69C67F46-2D03-D934-C4C8-F7955251E52E}"/>
              </a:ext>
            </a:extLst>
          </p:cNvPr>
          <p:cNvGrpSpPr/>
          <p:nvPr/>
        </p:nvGrpSpPr>
        <p:grpSpPr>
          <a:xfrm>
            <a:off x="6250199" y="2237959"/>
            <a:ext cx="5941801" cy="3720269"/>
            <a:chOff x="6250199" y="2477333"/>
            <a:chExt cx="5941801" cy="3720269"/>
          </a:xfrm>
        </p:grpSpPr>
        <p:pic>
          <p:nvPicPr>
            <p:cNvPr id="14" name="Picture 13">
              <a:extLst>
                <a:ext uri="{FF2B5EF4-FFF2-40B4-BE49-F238E27FC236}">
                  <a16:creationId xmlns:a16="http://schemas.microsoft.com/office/drawing/2014/main" id="{827D7D2E-D837-7325-B2E5-F0E3B8296544}"/>
                </a:ext>
              </a:extLst>
            </p:cNvPr>
            <p:cNvPicPr>
              <a:picLocks noChangeAspect="1"/>
            </p:cNvPicPr>
            <p:nvPr/>
          </p:nvPicPr>
          <p:blipFill>
            <a:blip r:embed="rId4"/>
            <a:stretch>
              <a:fillRect/>
            </a:stretch>
          </p:blipFill>
          <p:spPr>
            <a:xfrm>
              <a:off x="6250199" y="2477333"/>
              <a:ext cx="5941801" cy="3720269"/>
            </a:xfrm>
            <a:prstGeom prst="rect">
              <a:avLst/>
            </a:prstGeom>
          </p:spPr>
        </p:pic>
        <p:sp>
          <p:nvSpPr>
            <p:cNvPr id="3" name="TextBox 2">
              <a:extLst>
                <a:ext uri="{FF2B5EF4-FFF2-40B4-BE49-F238E27FC236}">
                  <a16:creationId xmlns:a16="http://schemas.microsoft.com/office/drawing/2014/main" id="{4DCC96C4-F8F5-E570-241F-828DAE4D23A2}"/>
                </a:ext>
              </a:extLst>
            </p:cNvPr>
            <p:cNvSpPr txBox="1"/>
            <p:nvPr/>
          </p:nvSpPr>
          <p:spPr>
            <a:xfrm>
              <a:off x="10163175" y="3719900"/>
              <a:ext cx="419100" cy="276999"/>
            </a:xfrm>
            <a:prstGeom prst="rect">
              <a:avLst/>
            </a:prstGeom>
            <a:noFill/>
          </p:spPr>
          <p:txBody>
            <a:bodyPr wrap="square" rtlCol="0">
              <a:spAutoFit/>
            </a:bodyPr>
            <a:lstStyle/>
            <a:p>
              <a:r>
                <a:rPr lang="en-US" sz="1200" dirty="0"/>
                <a:t>DN</a:t>
              </a:r>
            </a:p>
          </p:txBody>
        </p:sp>
      </p:grpSp>
      <p:sp>
        <p:nvSpPr>
          <p:cNvPr id="5" name="TextBox 4">
            <a:extLst>
              <a:ext uri="{FF2B5EF4-FFF2-40B4-BE49-F238E27FC236}">
                <a16:creationId xmlns:a16="http://schemas.microsoft.com/office/drawing/2014/main" id="{CDC171C3-ADC6-1BD0-F230-FF3AE4A7F9E1}"/>
              </a:ext>
            </a:extLst>
          </p:cNvPr>
          <p:cNvSpPr txBox="1"/>
          <p:nvPr/>
        </p:nvSpPr>
        <p:spPr>
          <a:xfrm>
            <a:off x="4324350" y="6400800"/>
            <a:ext cx="4514121" cy="369332"/>
          </a:xfrm>
          <a:prstGeom prst="rect">
            <a:avLst/>
          </a:prstGeom>
          <a:noFill/>
        </p:spPr>
        <p:txBody>
          <a:bodyPr wrap="none" rtlCol="0">
            <a:spAutoFit/>
          </a:bodyPr>
          <a:lstStyle/>
          <a:p>
            <a:r>
              <a:rPr lang="en-US" dirty="0"/>
              <a:t>*Not sure if correct sites used, still confirming</a:t>
            </a:r>
          </a:p>
        </p:txBody>
      </p:sp>
    </p:spTree>
    <p:extLst>
      <p:ext uri="{BB962C8B-B14F-4D97-AF65-F5344CB8AC3E}">
        <p14:creationId xmlns:p14="http://schemas.microsoft.com/office/powerpoint/2010/main" val="35670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48763</TotalTime>
  <Words>715</Words>
  <Application>Microsoft Macintosh PowerPoint</Application>
  <PresentationFormat>Widescreen</PresentationFormat>
  <Paragraphs>85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Menlo</vt:lpstr>
      <vt:lpstr>Wingdings</vt:lpstr>
      <vt:lpstr>Office Theme</vt:lpstr>
      <vt:lpstr>Weekly meeting</vt:lpstr>
      <vt:lpstr>Outline</vt:lpstr>
      <vt:lpstr>P576: SNV counts in HV1/2 vs. other regions seem to be within order of magnitude of estimated mutation rate fold differences</vt:lpstr>
      <vt:lpstr>P576: MT variant ordering by cell sort is rather consistent across donors (DP CD57+ usually top, non-exhausted CD127+ usually bottom)</vt:lpstr>
      <vt:lpstr>P576: no significant differences in var counts between R vs. NR, although DP CD127+ vars trend up in R</vt:lpstr>
      <vt:lpstr>P452: no significant differences in var counts between timepoints, although DP PD-1+ vars trend up and DN ones trend down over time</vt:lpstr>
      <vt:lpstr>P452: observe substantial variant (position) losses and gains in all 3 cell sorts between timepoints</vt:lpstr>
      <vt:lpstr>P576: combined heatmap, ~same conclusions as UMAP</vt:lpstr>
      <vt:lpstr>P576: using sites near exhaustion/cytotoxicity genes obscures cell sort differences in UMAP</vt:lpstr>
      <vt:lpstr>Do see some overlap of R vs. NR DARs in grouped cell sort (right) vs. 1 at a time (below)</vt:lpstr>
      <vt:lpstr>Next experiment ideas</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7575</cp:revision>
  <dcterms:created xsi:type="dcterms:W3CDTF">2023-09-15T17:40:02Z</dcterms:created>
  <dcterms:modified xsi:type="dcterms:W3CDTF">2024-07-23T22:39:46Z</dcterms:modified>
</cp:coreProperties>
</file>