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406" r:id="rId3"/>
    <p:sldId id="390" r:id="rId4"/>
    <p:sldId id="393" r:id="rId5"/>
    <p:sldId id="392" r:id="rId6"/>
    <p:sldId id="395" r:id="rId7"/>
    <p:sldId id="396" r:id="rId8"/>
    <p:sldId id="389" r:id="rId9"/>
    <p:sldId id="410" r:id="rId10"/>
    <p:sldId id="409" r:id="rId11"/>
    <p:sldId id="400" r:id="rId12"/>
    <p:sldId id="398" r:id="rId13"/>
    <p:sldId id="405" r:id="rId14"/>
    <p:sldId id="401" r:id="rId15"/>
    <p:sldId id="403" r:id="rId16"/>
    <p:sldId id="402" r:id="rId17"/>
    <p:sldId id="404" r:id="rId18"/>
    <p:sldId id="408" r:id="rId19"/>
    <p:sldId id="394" r:id="rId20"/>
    <p:sldId id="411" r:id="rId21"/>
    <p:sldId id="39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3"/>
    <p:restoredTop sz="65121" autoAdjust="0"/>
  </p:normalViewPr>
  <p:slideViewPr>
    <p:cSldViewPr snapToGrid="0" showGuides="1">
      <p:cViewPr varScale="1">
        <p:scale>
          <a:sx n="107" d="100"/>
          <a:sy n="107" d="100"/>
        </p:scale>
        <p:origin x="253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43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3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53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83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-log10(</a:t>
            </a:r>
            <a:r>
              <a:rPr lang="en-US" dirty="0" err="1"/>
              <a:t>pgen</a:t>
            </a:r>
            <a:r>
              <a:rPr lang="en-US" dirty="0"/>
              <a:t> value) means higher probability of generation (more germline-like) because higher (less negative) </a:t>
            </a:r>
            <a:r>
              <a:rPr lang="en-US" dirty="0" err="1"/>
              <a:t>pgen</a:t>
            </a:r>
            <a:r>
              <a:rPr lang="en-US" dirty="0"/>
              <a:t> values have a higher probability of generation by V(D)J recombination. Conversely, sequences with lower (more negative) </a:t>
            </a:r>
            <a:r>
              <a:rPr lang="en-US" dirty="0" err="1"/>
              <a:t>pgen</a:t>
            </a:r>
            <a:r>
              <a:rPr lang="en-US" dirty="0"/>
              <a:t> values have a lower probability of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51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0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02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Unable to locate N terminus of CDR3 in V gene correctly. Please ensure sequence plausibility. Cannot stitch a sequence for TRA</a:t>
            </a:r>
          </a:p>
          <a:p>
            <a:pPr lvl="2"/>
            <a:r>
              <a:rPr lang="en-US" dirty="0"/>
              <a:t>Problematic </a:t>
            </a:r>
            <a:r>
              <a:rPr lang="en-US" i="1" dirty="0"/>
              <a:t>TRAV </a:t>
            </a:r>
            <a:r>
              <a:rPr lang="en-US" dirty="0"/>
              <a:t>genes seem to not have allele specified, no help when adding on *01 or *% to specify 1 or all, respectively</a:t>
            </a:r>
          </a:p>
          <a:p>
            <a:pPr lvl="1"/>
            <a:r>
              <a:rPr lang="en-US" dirty="0"/>
              <a:t>String index out of range. Cannot stitch a sequence for TRB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35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880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8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65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56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91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50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07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59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Wilcoxon rank sum test with continuity correction data: W = 3047.5, p-value = 0.01733 alternative hypothesis: true location shift is not equal to 0</a:t>
            </a:r>
          </a:p>
          <a:p>
            <a:r>
              <a:rPr lang="en-US" dirty="0"/>
              <a:t>Yes n = 72, no n = 102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5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10 19 2023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See no differences in B cell CDR3 features among chains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81C58-78E1-CC79-E9EA-F75C4C4DC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293" y="1828508"/>
            <a:ext cx="7772400" cy="48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Focused in on CD4 T effector memory cells authors found to expand with ICB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FAA21-AAC8-0F3D-59C8-7D9F7C436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007" y="1919288"/>
            <a:ext cx="7772400" cy="43642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ABC787-52F3-63B7-0C1F-994AF5282EF0}"/>
              </a:ext>
            </a:extLst>
          </p:cNvPr>
          <p:cNvSpPr txBox="1"/>
          <p:nvPr/>
        </p:nvSpPr>
        <p:spPr>
          <a:xfrm>
            <a:off x="3468413" y="3485148"/>
            <a:ext cx="19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subclusters 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0070C0"/>
                </a:solidFill>
              </a:rPr>
              <a:t>4</a:t>
            </a:r>
            <a:r>
              <a:rPr lang="en-US" dirty="0"/>
              <a:t>, 7</a:t>
            </a:r>
          </a:p>
        </p:txBody>
      </p:sp>
    </p:spTree>
    <p:extLst>
      <p:ext uri="{BB962C8B-B14F-4D97-AF65-F5344CB8AC3E}">
        <p14:creationId xmlns:p14="http://schemas.microsoft.com/office/powerpoint/2010/main" val="1020897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See no predictors of severe </a:t>
            </a:r>
            <a:r>
              <a:rPr lang="en-US" dirty="0" err="1"/>
              <a:t>irAE</a:t>
            </a:r>
            <a:r>
              <a:rPr lang="en-US" dirty="0"/>
              <a:t> development by (pre-treatment) expansion among CD4 subclusters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E1F6D-7E8D-A621-627B-736BA540E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80131"/>
            <a:ext cx="7772400" cy="490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8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Stitchr</a:t>
            </a:r>
            <a:r>
              <a:rPr lang="en-US" dirty="0"/>
              <a:t> and </a:t>
            </a:r>
            <a:r>
              <a:rPr lang="en-US" dirty="0" err="1"/>
              <a:t>IGoR</a:t>
            </a:r>
            <a:r>
              <a:rPr lang="en-US" dirty="0"/>
              <a:t> &amp; IMGT/HIGHV-QUEST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Stitchr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Read in </a:t>
            </a:r>
            <a:r>
              <a:rPr lang="en-US" dirty="0" err="1"/>
              <a:t>scV</a:t>
            </a:r>
            <a:r>
              <a:rPr lang="en-US" dirty="0"/>
              <a:t>(D)</a:t>
            </a:r>
            <a:r>
              <a:rPr lang="en-US" dirty="0" err="1"/>
              <a:t>Jseq</a:t>
            </a:r>
            <a:r>
              <a:rPr lang="en-US" dirty="0"/>
              <a:t> data: 13,403 (7,141 unique) barcodes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Filtered for barcodes with exactly 1 alpha and 1 beta chain (4232 unique barcodes)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Run </a:t>
            </a:r>
            <a:r>
              <a:rPr lang="en-US" dirty="0" err="1"/>
              <a:t>Stitchr</a:t>
            </a:r>
            <a:endParaRPr lang="en-US" dirty="0"/>
          </a:p>
          <a:p>
            <a:pPr marL="1428750" lvl="2" indent="-514350">
              <a:buFont typeface="+mj-lt"/>
              <a:buAutoNum type="alphaLcPeriod"/>
            </a:pPr>
            <a:r>
              <a:rPr lang="en-US" dirty="0"/>
              <a:t>Only get full TCR linked sequences for 1,067 barcodes, 1,631 for alpha chain, 2,793 for beta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IGoR</a:t>
            </a:r>
            <a:r>
              <a:rPr lang="en-US" dirty="0"/>
              <a:t> &amp; IMGT/HIGHV-QUEST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Run separately for alpha and beta chains</a:t>
            </a:r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9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pgen</a:t>
            </a:r>
            <a:r>
              <a:rPr lang="en-US" dirty="0"/>
              <a:t> scores similar between TCR chains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16568-96AB-AAE2-6ECF-9F731DCD1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546" y="1821771"/>
            <a:ext cx="7772400" cy="48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0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/>
              <a:t>pgen</a:t>
            </a:r>
            <a:r>
              <a:rPr lang="en-US" dirty="0"/>
              <a:t> scores don’t dramatically differ between TCR chains or cell type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7A023-9402-B15A-576D-82EB7047C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540" y="1775952"/>
            <a:ext cx="7772400" cy="49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6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Lost too many barcodes during stitching process to gain insights from UMAP overlay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4ADFE-922A-8CB5-7F0D-9A55361564F7}"/>
              </a:ext>
            </a:extLst>
          </p:cNvPr>
          <p:cNvSpPr txBox="1"/>
          <p:nvPr/>
        </p:nvSpPr>
        <p:spPr>
          <a:xfrm>
            <a:off x="9393382" y="3847605"/>
            <a:ext cx="1475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Lost barcodes</a:t>
            </a:r>
          </a:p>
          <a:p>
            <a:r>
              <a:rPr lang="en-US" dirty="0"/>
              <a:t>in gray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DC4A6-7821-F0FF-41B1-D3EC124E9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06" y="2243547"/>
            <a:ext cx="7772400" cy="429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Non-manual cell type assignments</a:t>
            </a:r>
          </a:p>
          <a:p>
            <a:r>
              <a:rPr lang="en-US" dirty="0"/>
              <a:t>Try to recover more barcodes in </a:t>
            </a:r>
            <a:r>
              <a:rPr lang="en-US" dirty="0" err="1"/>
              <a:t>stitchr</a:t>
            </a:r>
            <a:r>
              <a:rPr lang="en-US" dirty="0"/>
              <a:t> analysis by resolving errors</a:t>
            </a:r>
          </a:p>
          <a:p>
            <a:r>
              <a:rPr lang="en-US" b="1" dirty="0"/>
              <a:t>Analyze IMGT/</a:t>
            </a:r>
            <a:r>
              <a:rPr lang="en-US" b="1" dirty="0" err="1"/>
              <a:t>HighV</a:t>
            </a:r>
            <a:r>
              <a:rPr lang="en-US" b="1" dirty="0"/>
              <a:t>-Quest output</a:t>
            </a:r>
          </a:p>
          <a:p>
            <a:r>
              <a:rPr lang="en-US" b="1" dirty="0"/>
              <a:t>Input stitched TCR seqs into algorithms to predict/cluster by epitope specificity</a:t>
            </a:r>
          </a:p>
          <a:p>
            <a:pPr lvl="1"/>
            <a:r>
              <a:rPr lang="en-US" dirty="0"/>
              <a:t>GLIPH: group TCRs of common specificities, define TCR clusters often contacting antigenic peptides</a:t>
            </a:r>
          </a:p>
          <a:p>
            <a:pPr lvl="1"/>
            <a:r>
              <a:rPr lang="en-US" dirty="0" err="1"/>
              <a:t>TCRdist</a:t>
            </a:r>
            <a:endParaRPr lang="en-US" dirty="0"/>
          </a:p>
          <a:p>
            <a:pPr lvl="1"/>
            <a:r>
              <a:rPr lang="en-US" dirty="0" err="1"/>
              <a:t>VDJdb</a:t>
            </a:r>
            <a:endParaRPr lang="en-US" dirty="0"/>
          </a:p>
          <a:p>
            <a:r>
              <a:rPr lang="en-US" b="1" dirty="0"/>
              <a:t>Move on to other datasets</a:t>
            </a:r>
          </a:p>
        </p:txBody>
      </p:sp>
    </p:spTree>
    <p:extLst>
      <p:ext uri="{BB962C8B-B14F-4D97-AF65-F5344CB8AC3E}">
        <p14:creationId xmlns:p14="http://schemas.microsoft.com/office/powerpoint/2010/main" val="287448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Analyze IMGT/</a:t>
            </a:r>
            <a:r>
              <a:rPr lang="en-US" dirty="0" err="1"/>
              <a:t>HighV</a:t>
            </a:r>
            <a:r>
              <a:rPr lang="en-US" dirty="0"/>
              <a:t>-Quest output: Junction and V-REGION-</a:t>
            </a:r>
            <a:r>
              <a:rPr lang="en-US" dirty="0" err="1"/>
              <a:t>nt</a:t>
            </a:r>
            <a:r>
              <a:rPr lang="en-US" dirty="0"/>
              <a:t>-mutation-statistics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E9E82-779C-C4EB-4D03-B0081568A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9288"/>
            <a:ext cx="5974887" cy="3932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8F22B1-9DBD-0B0E-A6B6-C980067AD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240" y="2054430"/>
            <a:ext cx="5962424" cy="36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37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With all patients included, B cell CDR3 AA length and (pre-treatment) expansion seems to relate to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030BB0-D78B-AC3B-DA0C-1C6B40B2B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823204"/>
            <a:ext cx="7696200" cy="486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Exploration into Newman TCR features with </a:t>
            </a:r>
            <a:r>
              <a:rPr lang="en-US" dirty="0" err="1"/>
              <a:t>stitchr</a:t>
            </a:r>
            <a:r>
              <a:rPr lang="en-US" dirty="0"/>
              <a:t>, </a:t>
            </a:r>
            <a:r>
              <a:rPr lang="en-US" dirty="0" err="1"/>
              <a:t>IGoR</a:t>
            </a:r>
            <a:r>
              <a:rPr lang="en-US" dirty="0"/>
              <a:t> analysis</a:t>
            </a:r>
          </a:p>
          <a:p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B cell CDR3 AA length and (pre-treatment) expansion differences by severe </a:t>
            </a:r>
            <a:r>
              <a:rPr lang="en-US" dirty="0" err="1"/>
              <a:t>irAE</a:t>
            </a:r>
            <a:r>
              <a:rPr lang="en-US" dirty="0"/>
              <a:t> development are driven by 1 patient (YUROD)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DA4BB-9FD0-E71F-A6DB-80FCE01F2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89" y="2341762"/>
            <a:ext cx="6025055" cy="32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DD938C-60CC-9E9C-1A2F-A97687656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121" y="1919289"/>
            <a:ext cx="5881878" cy="369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06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 longer observe B cell CDR3 AA length and (pre-treatment) expansion differences by severe </a:t>
            </a:r>
            <a:r>
              <a:rPr lang="en-US" dirty="0" err="1"/>
              <a:t>irAE</a:t>
            </a:r>
            <a:r>
              <a:rPr lang="en-US" dirty="0"/>
              <a:t> development when removing YUROD patient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406B92-C62D-70DA-230F-FB1D28257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079" y="1919288"/>
            <a:ext cx="7585841" cy="47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06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Re-performed dimensional reduction, clustering after removing monocytes, DCs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3AD5D-37CD-82E3-7D34-612CB7FF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344" y="2635826"/>
            <a:ext cx="5171136" cy="31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2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Overlayed CDR3 hydrophobicity onto UMAP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3AD5D-37CD-82E3-7D34-612CB7FF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2" y="2438469"/>
            <a:ext cx="5171136" cy="3190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C42D74-64B4-3BD7-6321-E3503DA35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245" y="2428649"/>
            <a:ext cx="5834050" cy="31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Overlayed CDR3 AA length onto UMAP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3AD5D-37CD-82E3-7D34-612CB7FF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2" y="2438469"/>
            <a:ext cx="5171136" cy="31903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D48485-AA47-95D7-2C22-663F40959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218" y="2438468"/>
            <a:ext cx="6025055" cy="31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20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Overlayed (pre-treatment) expansion onto UMAP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3AD5D-37CD-82E3-7D34-612CB7FF0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82" y="2438469"/>
            <a:ext cx="5171136" cy="3190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047B2A-ECFF-0D0C-3CA6-8662A51E8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209" y="2438470"/>
            <a:ext cx="5742591" cy="31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4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Overlayed patient ID onto UMAP, YUROD patient dominates specific B cell subclusters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DA4BB-9FD0-E71F-A6DB-80FCE01F2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923" y="2318011"/>
            <a:ext cx="6025055" cy="32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B3A01-68B7-4D42-7F9C-C59402033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19" y="2399683"/>
            <a:ext cx="5171136" cy="319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9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See little to no differences in CDR3 AA length or hydrophobicity among cell types/chains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CFD5C-3BB4-802C-786D-118764A7F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80" y="2028052"/>
            <a:ext cx="5917870" cy="3751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92406-FD8C-E838-07F7-BE6C8AF70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80" y="2071374"/>
            <a:ext cx="5917870" cy="370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8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CD8 T cell TRB CDR3 (pre-treatment) expansion may  predict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31F2FA-59F8-EF8C-49E4-8F96A26A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713" y="2052493"/>
            <a:ext cx="6898574" cy="4356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145FF5-F8DD-90D3-6B11-F7B8A4A4B36D}"/>
              </a:ext>
            </a:extLst>
          </p:cNvPr>
          <p:cNvSpPr txBox="1"/>
          <p:nvPr/>
        </p:nvSpPr>
        <p:spPr>
          <a:xfrm>
            <a:off x="8385344" y="2567026"/>
            <a:ext cx="2507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0.02</a:t>
            </a:r>
          </a:p>
          <a:p>
            <a:r>
              <a:rPr lang="en-US" dirty="0"/>
              <a:t>(Wilcoxon rank sum test)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18EB75-3864-6E8A-72B5-D10E150F0597}"/>
              </a:ext>
            </a:extLst>
          </p:cNvPr>
          <p:cNvSpPr txBox="1"/>
          <p:nvPr/>
        </p:nvSpPr>
        <p:spPr>
          <a:xfrm>
            <a:off x="7837715" y="2567026"/>
            <a:ext cx="57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9086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5796</TotalTime>
  <Words>577</Words>
  <Application>Microsoft Macintosh PowerPoint</Application>
  <PresentationFormat>Widescreen</PresentationFormat>
  <Paragraphs>75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Weekly meeting</vt:lpstr>
      <vt:lpstr>Outline</vt:lpstr>
      <vt:lpstr>Re-performed dimensional reduction, clustering after removing monocytes, DCs</vt:lpstr>
      <vt:lpstr>Overlayed CDR3 hydrophobicity onto UMAP</vt:lpstr>
      <vt:lpstr>Overlayed CDR3 AA length onto UMAP</vt:lpstr>
      <vt:lpstr>Overlayed (pre-treatment) expansion onto UMAP</vt:lpstr>
      <vt:lpstr>Overlayed patient ID onto UMAP, YUROD patient dominates specific B cell subclusters</vt:lpstr>
      <vt:lpstr>See little to no differences in CDR3 AA length or hydrophobicity among cell types/chains by severe irAE development</vt:lpstr>
      <vt:lpstr>CD8 T cell TRB CDR3 (pre-treatment) expansion may  predict severe irAE development</vt:lpstr>
      <vt:lpstr>See no differences in B cell CDR3 features among chains by severe irAE development</vt:lpstr>
      <vt:lpstr>Focused in on CD4 T effector memory cells authors found to expand with ICB</vt:lpstr>
      <vt:lpstr>See no predictors of severe irAE development by (pre-treatment) expansion among CD4 subclusters</vt:lpstr>
      <vt:lpstr>Stitchr and IGoR &amp; IMGT/HIGHV-QUEST methods</vt:lpstr>
      <vt:lpstr>pgen scores similar between TCR chains by severe irAE development</vt:lpstr>
      <vt:lpstr>pgen scores don’t dramatically differ between TCR chains or cell type by severe irAE development</vt:lpstr>
      <vt:lpstr>Lost too many barcodes during stitching process to gain insights from UMAP overlay</vt:lpstr>
      <vt:lpstr>Next steps</vt:lpstr>
      <vt:lpstr>Analyze IMGT/HighV-Quest output: Junction and V-REGION-nt-mutation-statistics files</vt:lpstr>
      <vt:lpstr>With all patients included, B cell CDR3 AA length and (pre-treatment) expansion seems to relate to severe irAE development</vt:lpstr>
      <vt:lpstr>B cell CDR3 AA length and (pre-treatment) expansion differences by severe irAE development are driven by 1 patient (YUROD)</vt:lpstr>
      <vt:lpstr>No longer observe B cell CDR3 AA length and (pre-treatment) expansion differences by severe irAE development when removing YUROD patient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479</cp:revision>
  <dcterms:created xsi:type="dcterms:W3CDTF">2023-09-15T17:40:02Z</dcterms:created>
  <dcterms:modified xsi:type="dcterms:W3CDTF">2023-10-19T22:16:37Z</dcterms:modified>
</cp:coreProperties>
</file>