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406" r:id="rId3"/>
    <p:sldId id="417" r:id="rId4"/>
    <p:sldId id="416" r:id="rId5"/>
    <p:sldId id="419" r:id="rId6"/>
    <p:sldId id="414" r:id="rId7"/>
    <p:sldId id="415" r:id="rId8"/>
    <p:sldId id="421" r:id="rId9"/>
    <p:sldId id="420" r:id="rId10"/>
    <p:sldId id="422" r:id="rId11"/>
    <p:sldId id="41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BFC4"/>
    <a:srgbClr val="F7756C"/>
    <a:srgbClr val="F876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703"/>
    <p:restoredTop sz="65121" autoAdjust="0"/>
  </p:normalViewPr>
  <p:slideViewPr>
    <p:cSldViewPr snapToGrid="0" showGuides="1">
      <p:cViewPr varScale="1">
        <p:scale>
          <a:sx n="107" d="100"/>
          <a:sy n="107" d="100"/>
        </p:scale>
        <p:origin x="2704" y="1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33A773-0DCE-3544-BB67-D5FA58DF903C}" type="datetimeFigureOut">
              <a:rPr lang="en-US" smtClean="0"/>
              <a:t>11/16/23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1BAA8C-FDC6-D345-B4E0-3B0244920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001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V(D)J_recombination" TargetMode="External"/><Relationship Id="rId3" Type="http://schemas.openxmlformats.org/officeDocument/2006/relationships/hyperlink" Target="https://en.wikipedia.org/wiki/T_cell" TargetMode="External"/><Relationship Id="rId7" Type="http://schemas.openxmlformats.org/officeDocument/2006/relationships/hyperlink" Target="https://en.wikipedia.org/wiki/Gene" TargetMode="External"/><Relationship Id="rId12" Type="http://schemas.openxmlformats.org/officeDocument/2006/relationships/hyperlink" Target="https://en.wikipedia.org/wiki/Mucosal-associated_invariant_T_cell#cite_note-10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en.wikipedia.org/wiki/T-cell_receptor" TargetMode="External"/><Relationship Id="rId11" Type="http://schemas.openxmlformats.org/officeDocument/2006/relationships/hyperlink" Target="https://en.wikipedia.org/wiki/Mucosal-associated_invariant_T_cell#cite_note-:2-9" TargetMode="External"/><Relationship Id="rId5" Type="http://schemas.openxmlformats.org/officeDocument/2006/relationships/hyperlink" Target="https://en.wikipedia.org/wiki/Innate_immune_system" TargetMode="External"/><Relationship Id="rId10" Type="http://schemas.openxmlformats.org/officeDocument/2006/relationships/hyperlink" Target="https://en.wikipedia.org/wiki/Mucosal-associated_invariant_T_cell#cite_note-:4-3" TargetMode="External"/><Relationship Id="rId4" Type="http://schemas.openxmlformats.org/officeDocument/2006/relationships/hyperlink" Target="https://en.wikipedia.org/wiki/Immune_system" TargetMode="External"/><Relationship Id="rId9" Type="http://schemas.openxmlformats.org/officeDocument/2006/relationships/hyperlink" Target="https://en.wikipedia.org/wiki/Cell_nucleus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4272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7585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# Shannon entropy: 0 means monoclonal, higher means polyclonal, weights richness (total # of unique clones) over evenness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8336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0990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Should have removed </a:t>
            </a:r>
            <a:r>
              <a:rPr lang="en-US" dirty="0" err="1"/>
              <a:t>gdT</a:t>
            </a:r>
            <a:r>
              <a:rPr lang="en-US" dirty="0"/>
              <a:t> (gamma delta T) as I don’t think chains were nothing other than alpha/beta but whatever it’s perhaps low quality anyways</a:t>
            </a:r>
          </a:p>
          <a:p>
            <a:endParaRPr lang="en-US" dirty="0"/>
          </a:p>
          <a:p>
            <a:r>
              <a:rPr lang="en-US" dirty="0"/>
              <a:t>MAITs: </a:t>
            </a:r>
            <a:r>
              <a:rPr lang="en-US" b="1" i="0" u="none" strike="noStrike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Mucosal-associated invariant T cells</a:t>
            </a:r>
            <a:r>
              <a:rPr lang="en-US" b="0" i="0" u="none" strike="noStrike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(</a:t>
            </a:r>
            <a:r>
              <a:rPr lang="en-US" b="1" i="0" u="none" strike="noStrike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MAIT cells</a:t>
            </a:r>
            <a:r>
              <a:rPr lang="en-US" b="0" i="0" u="none" strike="noStrike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) make up a subset of </a:t>
            </a:r>
            <a:r>
              <a:rPr lang="en-US" b="0" i="0" u="none" strike="noStrike" dirty="0">
                <a:solidFill>
                  <a:srgbClr val="795CB2"/>
                </a:solidFill>
                <a:effectLst/>
                <a:latin typeface="Arial" panose="020B0604020202020204" pitchFamily="34" charset="0"/>
                <a:hlinkClick r:id="rId3" tooltip="T cell"/>
              </a:rPr>
              <a:t>T cells</a:t>
            </a:r>
            <a:r>
              <a:rPr lang="en-US" b="0" i="0" u="none" strike="noStrike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in the </a:t>
            </a:r>
            <a:r>
              <a:rPr lang="en-US" b="0" i="0" u="none" strike="noStrike" dirty="0">
                <a:solidFill>
                  <a:srgbClr val="795CB2"/>
                </a:solidFill>
                <a:effectLst/>
                <a:latin typeface="Arial" panose="020B0604020202020204" pitchFamily="34" charset="0"/>
                <a:hlinkClick r:id="rId4" tooltip="Immune system"/>
              </a:rPr>
              <a:t>immune system</a:t>
            </a:r>
            <a:r>
              <a:rPr lang="en-US" b="0" i="0" u="none" strike="noStrike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that display </a:t>
            </a:r>
            <a:r>
              <a:rPr lang="en-US" b="0" i="0" u="none" strike="noStrike" dirty="0">
                <a:solidFill>
                  <a:srgbClr val="795CB2"/>
                </a:solidFill>
                <a:effectLst/>
                <a:latin typeface="Arial" panose="020B0604020202020204" pitchFamily="34" charset="0"/>
                <a:hlinkClick r:id="rId5" tooltip="Innate immune system"/>
              </a:rPr>
              <a:t>innate</a:t>
            </a:r>
            <a:r>
              <a:rPr lang="en-US" b="0" i="0" u="none" strike="noStrike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effector-like qualities. MAIT cells constitute a subset of </a:t>
            </a:r>
            <a:r>
              <a:rPr lang="el-GR" b="0" i="0" u="none" strike="noStrike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αβ</a:t>
            </a:r>
            <a:r>
              <a:rPr lang="el-GR" b="0" i="0" u="none" strike="noStrike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u="none" strike="noStrike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 lymphocytes characterized by a semi-invariant </a:t>
            </a:r>
            <a:r>
              <a:rPr lang="en-US" b="0" i="0" u="none" strike="noStrike" dirty="0">
                <a:solidFill>
                  <a:srgbClr val="795CB2"/>
                </a:solidFill>
                <a:effectLst/>
                <a:latin typeface="Arial" panose="020B0604020202020204" pitchFamily="34" charset="0"/>
                <a:hlinkClick r:id="rId6" tooltip="T-cell receptor"/>
              </a:rPr>
              <a:t>T cell receptor</a:t>
            </a:r>
            <a:r>
              <a:rPr lang="en-US" b="0" i="0" u="none" strike="noStrike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alpha (TCR</a:t>
            </a:r>
            <a:r>
              <a:rPr lang="el-GR" b="0" i="0" u="none" strike="noStrike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α) </a:t>
            </a:r>
            <a:r>
              <a:rPr lang="en-US" b="0" i="0" u="none" strike="noStrike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chain. The TCR</a:t>
            </a:r>
            <a:r>
              <a:rPr lang="el-GR" b="0" i="0" u="none" strike="noStrike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α </a:t>
            </a:r>
            <a:r>
              <a:rPr lang="en-US" b="0" i="0" u="none" strike="noStrike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originates from the rearrangement of TCR</a:t>
            </a:r>
            <a:r>
              <a:rPr lang="el-GR" b="0" i="0" u="none" strike="noStrike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α </a:t>
            </a:r>
            <a:r>
              <a:rPr lang="en-US" b="0" i="0" u="none" strike="noStrike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variable (V) and joining (J) </a:t>
            </a:r>
            <a:r>
              <a:rPr lang="en-US" b="0" i="0" u="none" strike="noStrike" dirty="0">
                <a:solidFill>
                  <a:srgbClr val="795CB2"/>
                </a:solidFill>
                <a:effectLst/>
                <a:latin typeface="Arial" panose="020B0604020202020204" pitchFamily="34" charset="0"/>
                <a:hlinkClick r:id="rId7" tooltip="Gene"/>
              </a:rPr>
              <a:t>gene</a:t>
            </a:r>
            <a:r>
              <a:rPr lang="en-US" b="0" i="0" u="none" strike="noStrike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segments </a:t>
            </a:r>
            <a:r>
              <a:rPr lang="en-US" b="0" i="1" u="none" strike="noStrike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TRAV1-2/TRAJ12/20/33</a:t>
            </a:r>
            <a:r>
              <a:rPr lang="en-US" b="0" i="0" u="none" strike="noStrike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during </a:t>
            </a:r>
            <a:r>
              <a:rPr lang="en-US" b="0" i="0" u="none" strike="noStrike" dirty="0">
                <a:solidFill>
                  <a:srgbClr val="795CB2"/>
                </a:solidFill>
                <a:effectLst/>
                <a:latin typeface="Arial" panose="020B0604020202020204" pitchFamily="34" charset="0"/>
                <a:hlinkClick r:id="rId8" tooltip="V(D)J recombination"/>
              </a:rPr>
              <a:t>VDJ recombination</a:t>
            </a:r>
            <a:r>
              <a:rPr lang="en-US" b="0" i="0" u="none" strike="noStrike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in the </a:t>
            </a:r>
            <a:r>
              <a:rPr lang="en-US" b="0" i="0" u="none" strike="noStrike" dirty="0">
                <a:solidFill>
                  <a:srgbClr val="795CB2"/>
                </a:solidFill>
                <a:effectLst/>
                <a:latin typeface="Arial" panose="020B0604020202020204" pitchFamily="34" charset="0"/>
                <a:hlinkClick r:id="rId9" tooltip="Cell nucleus"/>
              </a:rPr>
              <a:t>nucleus</a:t>
            </a:r>
            <a:r>
              <a:rPr lang="en-US" b="0" i="0" u="none" strike="noStrike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 However, </a:t>
            </a:r>
            <a:r>
              <a:rPr lang="en-US" b="0" i="1" u="none" strike="noStrike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TRAJ33</a:t>
            </a:r>
            <a:r>
              <a:rPr lang="en-US" b="0" i="0" u="none" strike="noStrike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is expressed more often than </a:t>
            </a:r>
            <a:r>
              <a:rPr lang="en-US" b="0" i="1" u="none" strike="noStrike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TRAJ12</a:t>
            </a:r>
            <a:r>
              <a:rPr lang="en-US" b="0" i="0" u="none" strike="noStrike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US" b="0" i="1" u="none" strike="noStrike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TRAJ20</a:t>
            </a:r>
            <a:r>
              <a:rPr lang="en-US" b="0" i="0" u="none" strike="noStrike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</a:t>
            </a:r>
            <a:r>
              <a:rPr lang="en-US" b="0" i="0" u="none" strike="noStrike" baseline="30000" dirty="0">
                <a:solidFill>
                  <a:srgbClr val="795CB2"/>
                </a:solidFill>
                <a:effectLst/>
                <a:latin typeface="Arial" panose="020B0604020202020204" pitchFamily="34" charset="0"/>
                <a:hlinkClick r:id="rId10"/>
              </a:rPr>
              <a:t>[3]</a:t>
            </a:r>
            <a:r>
              <a:rPr lang="en-US" b="0" i="0" u="none" strike="noStrike" baseline="30000" dirty="0">
                <a:solidFill>
                  <a:srgbClr val="795CB2"/>
                </a:solidFill>
                <a:effectLst/>
                <a:latin typeface="Arial" panose="020B0604020202020204" pitchFamily="34" charset="0"/>
                <a:hlinkClick r:id="rId11"/>
              </a:rPr>
              <a:t>[9]</a:t>
            </a:r>
            <a:r>
              <a:rPr lang="en-US" b="0" i="0" u="none" strike="noStrike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With little diversity in the TCR</a:t>
            </a:r>
            <a:r>
              <a:rPr lang="el-GR" b="0" i="0" u="none" strike="noStrike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α </a:t>
            </a:r>
            <a:r>
              <a:rPr lang="en-US" b="0" i="0" u="none" strike="noStrike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chain, the TCR is more conserved in MAIT cells than in other T cell subsets. In addition, the TCR</a:t>
            </a:r>
            <a:r>
              <a:rPr lang="el-GR" b="0" i="0" u="none" strike="noStrike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α </a:t>
            </a:r>
            <a:r>
              <a:rPr lang="en-US" b="0" i="0" u="none" strike="noStrike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chain can combine with a restricted number of possible TCR</a:t>
            </a:r>
            <a:r>
              <a:rPr lang="el-GR" b="0" i="1" u="none" strike="noStrike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β</a:t>
            </a:r>
            <a:r>
              <a:rPr lang="el-GR" b="0" i="0" u="none" strike="noStrike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b="0" i="0" u="none" strike="noStrike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chains to form a functional MAIT cell TCR, further limiting TCR diversity.</a:t>
            </a:r>
            <a:r>
              <a:rPr lang="en-US" b="0" i="0" u="none" strike="noStrike" baseline="30000" dirty="0">
                <a:solidFill>
                  <a:srgbClr val="795CB2"/>
                </a:solidFill>
                <a:effectLst/>
                <a:latin typeface="Arial" panose="020B0604020202020204" pitchFamily="34" charset="0"/>
                <a:hlinkClick r:id="rId12"/>
              </a:rPr>
              <a:t>[10]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790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imgt_df_1_alpha</a:t>
            </a:r>
          </a:p>
          <a:p>
            <a:r>
              <a:rPr lang="en-US" dirty="0"/>
              <a:t># 3947 + 3368 (stop codons) unproductive</a:t>
            </a:r>
          </a:p>
          <a:p>
            <a:endParaRPr lang="en-US" dirty="0"/>
          </a:p>
          <a:p>
            <a:r>
              <a:rPr lang="en-US" dirty="0"/>
              <a:t>imgt_df_1_beta</a:t>
            </a:r>
          </a:p>
          <a:p>
            <a:r>
              <a:rPr lang="en-US" dirty="0"/>
              <a:t># 2394 + 1297 (stop codons) unproductive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2368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Caveat: didn’t do RNA QC for other papers, but wouldn’t expect that to be the sole reason for poor quality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Single-cell RNA sequencing coupled to TCR profiling of large granular lymphocyte leukemia T cells isn’t ICB it’s anti-CD52 but it’s another </a:t>
            </a:r>
            <a:r>
              <a:rPr lang="en-US" sz="1200" dirty="0" err="1"/>
              <a:t>TCRseq</a:t>
            </a:r>
            <a:r>
              <a:rPr lang="en-US" sz="1200" dirty="0"/>
              <a:t> quality comparison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0326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2D3"/>
                </a:solidFill>
                <a:effectLst/>
                <a:latin typeface="Slack-Lato"/>
              </a:rPr>
              <a:t>c</a:t>
            </a:r>
            <a:r>
              <a:rPr lang="en-US" dirty="0"/>
              <a:t>entral 5 AA of CDR3 often contact antigen: citation: The Changing Landscape of Naive T Cell Receptor Repertoire With Human Aging</a:t>
            </a:r>
            <a:endParaRPr lang="en-US" b="0" i="0" dirty="0">
              <a:solidFill>
                <a:srgbClr val="D1D2D3"/>
              </a:solidFill>
              <a:effectLst/>
              <a:latin typeface="Slack-Lato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6625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must have filtered for 1 TRA &amp; 1 TRB per barcode at some point (same n values for TRA and TRB)</a:t>
            </a:r>
          </a:p>
          <a:p>
            <a:endParaRPr lang="en-US" dirty="0"/>
          </a:p>
          <a:p>
            <a:r>
              <a:rPr lang="en-US" dirty="0"/>
              <a:t>other T includes double negative T (</a:t>
            </a:r>
            <a:r>
              <a:rPr lang="en-US" dirty="0" err="1"/>
              <a:t>dnT</a:t>
            </a:r>
            <a:r>
              <a:rPr lang="en-US" dirty="0"/>
              <a:t>), MAITs, gamma delta T (</a:t>
            </a:r>
            <a:r>
              <a:rPr lang="en-US" dirty="0" err="1"/>
              <a:t>gdT</a:t>
            </a:r>
            <a:r>
              <a:rPr lang="en-US" dirty="0"/>
              <a:t>), CD4/8 TEMs for some reason… need to remove </a:t>
            </a:r>
            <a:r>
              <a:rPr lang="en-US" dirty="0" err="1"/>
              <a:t>gdTs</a:t>
            </a:r>
            <a:r>
              <a:rPr lang="en-US" dirty="0"/>
              <a:t> so this conclusion is ~to be verified</a:t>
            </a:r>
          </a:p>
          <a:p>
            <a:endParaRPr lang="en-US" dirty="0"/>
          </a:p>
          <a:p>
            <a:r>
              <a:rPr lang="en-US" dirty="0"/>
              <a:t>This is consistent with past results before QC/aberrant TCR exclusion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2609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1748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01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A0F7D-5E7F-36F4-9F81-EF599E3514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DED1C0-FB6E-DBC2-BB7B-A07A8B8C6E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1248A5-ED33-A395-C545-863D48908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11/16/23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3415C-01E8-47C5-572D-4511E69EA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A6B2E-FEFC-BE4D-184F-95A8F6202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466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1A8C1-9166-7DEA-3D13-364B26032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E891F6-3DD4-9F59-F743-141E6B34C2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D971C-42DE-4D59-B5E8-CB9F8BDA8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11/16/23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63F9F1-DE9A-F9DE-EAFD-B0DFFE41D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231984-6BB3-B8D1-B86C-A5F5D111F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052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B23516-DDDD-3784-0552-177E497A06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697A8E-2FDE-2B20-22F2-4D8FEC2535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F9A34-1E50-8AA9-2B91-F89D7D9AD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11/16/23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838F2E-F3E3-41D2-928E-A5A5C5A9E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F051A6-42D7-6FD1-A39C-1A9D87260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043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0D417-C050-FC78-7FA1-8F4FEBDAD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C6D99-F150-E151-9944-EC18F88D5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5B6A25-9951-8888-987C-428D29B4F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11/16/23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AF9CFE-9F4D-528A-7686-0A2246036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673BFF-54D4-048B-EE52-7763A173C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6245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0DFAE-AE61-986E-EB48-20ABE234D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313BE9-938E-A674-EA2C-FF6D5D38C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A39E9E-D557-CC11-64C0-D157AF760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11/16/23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7E4CE7-D734-F13F-D984-659B982ED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CBBA3-424C-85A5-38AF-F225EA0AB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151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8789D-121E-B661-3E95-72AE4B6AF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543FC-ECEC-2DDE-0104-106A3A492E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C5FD3F-C10F-8AA1-70B7-401B1B23B2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FD7327-0686-96B1-9475-2555F8CC9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11/16/23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E34DDF-D8E7-3F6C-CB8F-FDF6E7090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288B5A-00ED-82FA-1738-C85CB6180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402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78C69-B515-DF53-BCFA-D550EC94B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94B141-38A1-BE22-A013-A82CC67060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834C5C-0EE0-3A42-5D11-435E37A5F3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3B2EF9-C19C-EDC6-8B3D-580FBC45C7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1659E9-2F87-CFC4-B465-08D2316CBA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C4E6FC-2E10-A26A-D4C3-794777D19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11/16/23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A50073-47FA-8CFF-0617-48785954C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760F9F-3E51-C58C-0BF6-C86FF2980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073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1D032-26A5-7A2D-F678-56393EC3D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98E989-75F8-BB02-B82D-11FAC5E17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11/16/23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9B5C66-E958-649A-5675-A662F06A0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254FA4-DFC4-646F-60E5-DECF271B3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848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104E65-08BD-6907-1F8C-723793CBF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11/16/23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61CC75-33DA-B1F6-96AF-CBB148059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4C4FFB-D0D0-31DD-44BD-B3E7ED184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600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C42D8-1021-2C9E-5F09-32FDF65E2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913F2-059D-752E-A400-647BBF8303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021D53-A503-B148-BD5E-C4D870B455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A35AFC-61BE-1793-693C-F41CB363D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11/16/23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7AF21D-5FB2-4C84-EB29-6F451F34E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A1F816-AD91-E8D2-EBCE-8DA1C28AE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751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80EA5-70CB-2324-481C-69CB3F616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61C042-20F1-9842-172C-4C7DD2B9BC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7864F1-02BA-BDF6-6C2A-9632A1AEAA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9DEC45-E803-35C8-EB66-A31C5C60D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11/16/23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3A919A-3F80-FD6A-344C-529C0DA69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0F0D72-1C3C-A33E-99F8-116B63BA4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221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30EAE4-2EA3-240E-FA0D-88C1D97D8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875C67-A2AC-C558-C959-8951B3D76B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ED394-34D6-0BC7-0954-31A6D6795B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C6068-BAFB-FC44-B9D8-F4B3BB105DE6}" type="datetimeFigureOut">
              <a:rPr lang="en-US" smtClean="0"/>
              <a:t>11/16/23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19F240-BF3F-ED66-6361-3871855837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1740C0-6F4C-5793-2DBF-B20945C2C9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738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F98DB-DE2C-07D3-123C-E9582F8589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Weekly meeting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2C488F-513A-E9AC-F871-02135EAB1B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11 16 2023</a:t>
            </a:r>
          </a:p>
          <a:p>
            <a:r>
              <a:rPr lang="en-US" dirty="0"/>
              <a:t>Ty Bottorff</a:t>
            </a:r>
          </a:p>
        </p:txBody>
      </p:sp>
    </p:spTree>
    <p:extLst>
      <p:ext uri="{BB962C8B-B14F-4D97-AF65-F5344CB8AC3E}">
        <p14:creationId xmlns:p14="http://schemas.microsoft.com/office/powerpoint/2010/main" val="3922328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Within highly expanded T cells, observe stronger hydrophobicity differences for CD4 T cells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C9E44A2-B65A-A540-BA4C-17F3307053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1972171"/>
            <a:ext cx="7772400" cy="4885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0165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TCR repertoires differ in diversity by </a:t>
            </a:r>
            <a:r>
              <a:rPr lang="en-US" dirty="0" err="1"/>
              <a:t>irAE</a:t>
            </a:r>
            <a:r>
              <a:rPr lang="en-US" dirty="0"/>
              <a:t> group across cell types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1EC606-3131-4643-331A-BA04063294BF}"/>
              </a:ext>
            </a:extLst>
          </p:cNvPr>
          <p:cNvSpPr txBox="1"/>
          <p:nvPr/>
        </p:nvSpPr>
        <p:spPr>
          <a:xfrm>
            <a:off x="9457934" y="3791636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7756C"/>
                </a:solidFill>
              </a:rPr>
              <a:t>n = 16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91DC46-BC6C-EF97-3B17-A44879B0FF4F}"/>
              </a:ext>
            </a:extLst>
          </p:cNvPr>
          <p:cNvSpPr txBox="1"/>
          <p:nvPr/>
        </p:nvSpPr>
        <p:spPr>
          <a:xfrm>
            <a:off x="9471561" y="4134915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6BFC4"/>
                </a:solidFill>
              </a:rPr>
              <a:t>n = 34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E7BF22-899C-64BB-D2B5-D0C2B8D7AC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9161" y="1742807"/>
            <a:ext cx="7772400" cy="493979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63850FA-8186-A717-9E4F-EE6F587B269E}"/>
              </a:ext>
            </a:extLst>
          </p:cNvPr>
          <p:cNvSpPr txBox="1"/>
          <p:nvPr/>
        </p:nvSpPr>
        <p:spPr>
          <a:xfrm>
            <a:off x="7493330" y="299414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**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C452D5-E50D-5548-BAA5-C4888571AFA8}"/>
              </a:ext>
            </a:extLst>
          </p:cNvPr>
          <p:cNvSpPr txBox="1"/>
          <p:nvPr/>
        </p:nvSpPr>
        <p:spPr>
          <a:xfrm>
            <a:off x="6232566" y="302107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**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7F7007A-6F73-EFCF-76BC-E4F1EF1504F8}"/>
              </a:ext>
            </a:extLst>
          </p:cNvPr>
          <p:cNvSpPr txBox="1"/>
          <p:nvPr/>
        </p:nvSpPr>
        <p:spPr>
          <a:xfrm>
            <a:off x="6232566" y="453948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**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5CD9E84-C40D-D370-DFCD-7D7DAF4B9956}"/>
              </a:ext>
            </a:extLst>
          </p:cNvPr>
          <p:cNvSpPr txBox="1"/>
          <p:nvPr/>
        </p:nvSpPr>
        <p:spPr>
          <a:xfrm>
            <a:off x="7493330" y="4541820"/>
            <a:ext cx="41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**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FF1666C-7CB9-FF24-F641-627FAC55138C}"/>
              </a:ext>
            </a:extLst>
          </p:cNvPr>
          <p:cNvSpPr txBox="1"/>
          <p:nvPr/>
        </p:nvSpPr>
        <p:spPr>
          <a:xfrm>
            <a:off x="4437412" y="504559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**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EFB91E5-8F75-46C6-4AA6-72EF54AA3F28}"/>
              </a:ext>
            </a:extLst>
          </p:cNvPr>
          <p:cNvSpPr txBox="1"/>
          <p:nvPr/>
        </p:nvSpPr>
        <p:spPr>
          <a:xfrm>
            <a:off x="3057894" y="509309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**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B8D2D92-7DC2-3D9F-5383-A41497849C00}"/>
              </a:ext>
            </a:extLst>
          </p:cNvPr>
          <p:cNvSpPr txBox="1"/>
          <p:nvPr/>
        </p:nvSpPr>
        <p:spPr>
          <a:xfrm>
            <a:off x="3057894" y="292844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**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5D36825-C0B7-E847-E49E-158C1C55F3B8}"/>
              </a:ext>
            </a:extLst>
          </p:cNvPr>
          <p:cNvSpPr txBox="1"/>
          <p:nvPr/>
        </p:nvSpPr>
        <p:spPr>
          <a:xfrm>
            <a:off x="4395708" y="301800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**</a:t>
            </a:r>
          </a:p>
        </p:txBody>
      </p:sp>
    </p:spTree>
    <p:extLst>
      <p:ext uri="{BB962C8B-B14F-4D97-AF65-F5344CB8AC3E}">
        <p14:creationId xmlns:p14="http://schemas.microsoft.com/office/powerpoint/2010/main" val="1394056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01834-7B32-1ACA-4358-B630FB8EE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9289"/>
            <a:ext cx="10515600" cy="4623402"/>
          </a:xfrm>
        </p:spPr>
        <p:txBody>
          <a:bodyPr>
            <a:normAutofit/>
          </a:bodyPr>
          <a:lstStyle/>
          <a:p>
            <a:r>
              <a:rPr lang="en-US" dirty="0"/>
              <a:t>Myocarditis </a:t>
            </a:r>
            <a:r>
              <a:rPr lang="en-US" dirty="0" err="1"/>
              <a:t>irAE</a:t>
            </a:r>
            <a:r>
              <a:rPr lang="en-US" dirty="0"/>
              <a:t> dataset progress</a:t>
            </a:r>
          </a:p>
          <a:p>
            <a:pPr lvl="1"/>
            <a:r>
              <a:rPr lang="en-US" dirty="0"/>
              <a:t>Completed cell type assigning</a:t>
            </a:r>
          </a:p>
          <a:p>
            <a:pPr lvl="1"/>
            <a:r>
              <a:rPr lang="en-US" dirty="0" err="1"/>
              <a:t>TCRseq</a:t>
            </a:r>
            <a:r>
              <a:rPr lang="en-US" dirty="0"/>
              <a:t> quality seems poor</a:t>
            </a:r>
          </a:p>
          <a:p>
            <a:pPr lvl="1"/>
            <a:r>
              <a:rPr lang="en-US" dirty="0"/>
              <a:t>Briefly looked at TCR features by cell type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Next steps</a:t>
            </a:r>
          </a:p>
        </p:txBody>
      </p:sp>
    </p:spTree>
    <p:extLst>
      <p:ext uri="{BB962C8B-B14F-4D97-AF65-F5344CB8AC3E}">
        <p14:creationId xmlns:p14="http://schemas.microsoft.com/office/powerpoint/2010/main" val="2996110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Seurat reference mapped cell types, just looked at T cells in myocarditis dataset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ABD9A8-8B98-E057-7339-C8B42AB1DA01}"/>
              </a:ext>
            </a:extLst>
          </p:cNvPr>
          <p:cNvSpPr txBox="1"/>
          <p:nvPr/>
        </p:nvSpPr>
        <p:spPr>
          <a:xfrm>
            <a:off x="4334494" y="2291938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n.s</a:t>
            </a:r>
            <a:r>
              <a:rPr lang="en-US" dirty="0"/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235800-4D3C-EF2D-F235-EB075E9676F4}"/>
              </a:ext>
            </a:extLst>
          </p:cNvPr>
          <p:cNvSpPr txBox="1"/>
          <p:nvPr/>
        </p:nvSpPr>
        <p:spPr>
          <a:xfrm>
            <a:off x="7089989" y="2291938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n.s</a:t>
            </a:r>
            <a:r>
              <a:rPr lang="en-US" dirty="0"/>
              <a:t>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02F235C-3C7C-9587-1720-4B2968F02C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6663" y="1810406"/>
            <a:ext cx="7772400" cy="4765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425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Myocarditis dataset </a:t>
            </a:r>
            <a:r>
              <a:rPr lang="en-US" dirty="0" err="1"/>
              <a:t>TCRseq</a:t>
            </a:r>
            <a:r>
              <a:rPr lang="en-US" dirty="0"/>
              <a:t> quality seems poor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01834-7B32-1ACA-4358-B630FB8EE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9289"/>
            <a:ext cx="10515600" cy="208269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Unsurprisingly, non-T cells (by </a:t>
            </a:r>
            <a:r>
              <a:rPr lang="en-US" dirty="0" err="1"/>
              <a:t>scRNAseq</a:t>
            </a:r>
            <a:r>
              <a:rPr lang="en-US" dirty="0"/>
              <a:t>) with </a:t>
            </a:r>
            <a:r>
              <a:rPr lang="en-US" dirty="0" err="1"/>
              <a:t>TCRseq</a:t>
            </a:r>
            <a:r>
              <a:rPr lang="en-US" dirty="0"/>
              <a:t> reads weren’t a major contributor to poor stitching</a:t>
            </a:r>
          </a:p>
          <a:p>
            <a:r>
              <a:rPr lang="en-US" dirty="0"/>
              <a:t>Email authors for viability %?</a:t>
            </a:r>
          </a:p>
          <a:p>
            <a:r>
              <a:rPr lang="en-US" dirty="0"/>
              <a:t>Not sure if issue lies in V(D)J, and C gene calling and/or in CDR3 sequence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94529C8-9384-DB87-4AC9-85DB7D9ACF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8472457"/>
              </p:ext>
            </p:extLst>
          </p:nvPr>
        </p:nvGraphicFramePr>
        <p:xfrm>
          <a:off x="838200" y="5335393"/>
          <a:ext cx="1022069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9990">
                  <a:extLst>
                    <a:ext uri="{9D8B030D-6E8A-4147-A177-3AD203B41FA5}">
                      <a16:colId xmlns:a16="http://schemas.microsoft.com/office/drawing/2014/main" val="2638274434"/>
                    </a:ext>
                  </a:extLst>
                </a:gridCol>
                <a:gridCol w="1739324">
                  <a:extLst>
                    <a:ext uri="{9D8B030D-6E8A-4147-A177-3AD203B41FA5}">
                      <a16:colId xmlns:a16="http://schemas.microsoft.com/office/drawing/2014/main" val="912844178"/>
                    </a:ext>
                  </a:extLst>
                </a:gridCol>
                <a:gridCol w="1241381">
                  <a:extLst>
                    <a:ext uri="{9D8B030D-6E8A-4147-A177-3AD203B41FA5}">
                      <a16:colId xmlns:a16="http://schemas.microsoft.com/office/drawing/2014/main" val="34563755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IMGT/</a:t>
                      </a:r>
                      <a:r>
                        <a:rPr lang="en-US" dirty="0" err="1"/>
                        <a:t>HighV</a:t>
                      </a:r>
                      <a:r>
                        <a:rPr lang="en-US" dirty="0"/>
                        <a:t>-Quest summary after removing non-T </a:t>
                      </a:r>
                      <a:r>
                        <a:rPr lang="en-US" dirty="0" err="1"/>
                        <a:t>cels</a:t>
                      </a:r>
                      <a:r>
                        <a:rPr lang="en-US" dirty="0"/>
                        <a:t> with </a:t>
                      </a:r>
                      <a:r>
                        <a:rPr lang="en-US" dirty="0" err="1"/>
                        <a:t>TCRseq</a:t>
                      </a:r>
                      <a:r>
                        <a:rPr lang="en-US" dirty="0"/>
                        <a:t> reads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5368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# productive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3,235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4501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# rearranged but no junction found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1,724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13,619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2547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# unproductive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7,315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3,691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321371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7792A7B-2458-15E1-1F50-C88123A183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3366249"/>
              </p:ext>
            </p:extLst>
          </p:nvPr>
        </p:nvGraphicFramePr>
        <p:xfrm>
          <a:off x="838200" y="4092247"/>
          <a:ext cx="1022069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9990">
                  <a:extLst>
                    <a:ext uri="{9D8B030D-6E8A-4147-A177-3AD203B41FA5}">
                      <a16:colId xmlns:a16="http://schemas.microsoft.com/office/drawing/2014/main" val="2638274434"/>
                    </a:ext>
                  </a:extLst>
                </a:gridCol>
                <a:gridCol w="1739324">
                  <a:extLst>
                    <a:ext uri="{9D8B030D-6E8A-4147-A177-3AD203B41FA5}">
                      <a16:colId xmlns:a16="http://schemas.microsoft.com/office/drawing/2014/main" val="912844178"/>
                    </a:ext>
                  </a:extLst>
                </a:gridCol>
                <a:gridCol w="1241381">
                  <a:extLst>
                    <a:ext uri="{9D8B030D-6E8A-4147-A177-3AD203B41FA5}">
                      <a16:colId xmlns:a16="http://schemas.microsoft.com/office/drawing/2014/main" val="34563755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Stitchr</a:t>
                      </a:r>
                      <a:r>
                        <a:rPr lang="en-US" dirty="0"/>
                        <a:t> summary after removing non-T </a:t>
                      </a:r>
                      <a:r>
                        <a:rPr lang="en-US" dirty="0" err="1"/>
                        <a:t>cels</a:t>
                      </a:r>
                      <a:r>
                        <a:rPr lang="en-US" dirty="0"/>
                        <a:t> with </a:t>
                      </a:r>
                      <a:r>
                        <a:rPr lang="en-US" dirty="0" err="1"/>
                        <a:t>TCRseq</a:t>
                      </a:r>
                      <a:r>
                        <a:rPr lang="en-US" dirty="0"/>
                        <a:t> reads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5368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# stitched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9,044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20,545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4501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# unable to stitch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21,195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9,694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32137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6458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Surprisingly, couple other public </a:t>
            </a:r>
            <a:r>
              <a:rPr lang="en-US" dirty="0" err="1"/>
              <a:t>TCRseq</a:t>
            </a:r>
            <a:r>
              <a:rPr lang="en-US" dirty="0"/>
              <a:t> datasets also seem to be poor quality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528BE29-59E3-5BC9-41AC-3A43F40587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6444218"/>
              </p:ext>
            </p:extLst>
          </p:nvPr>
        </p:nvGraphicFramePr>
        <p:xfrm>
          <a:off x="18805" y="2192420"/>
          <a:ext cx="12173195" cy="40329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16850">
                  <a:extLst>
                    <a:ext uri="{9D8B030D-6E8A-4147-A177-3AD203B41FA5}">
                      <a16:colId xmlns:a16="http://schemas.microsoft.com/office/drawing/2014/main" val="2638274434"/>
                    </a:ext>
                  </a:extLst>
                </a:gridCol>
                <a:gridCol w="1565125">
                  <a:extLst>
                    <a:ext uri="{9D8B030D-6E8A-4147-A177-3AD203B41FA5}">
                      <a16:colId xmlns:a16="http://schemas.microsoft.com/office/drawing/2014/main" val="912844178"/>
                    </a:ext>
                  </a:extLst>
                </a:gridCol>
                <a:gridCol w="1565125">
                  <a:extLst>
                    <a:ext uri="{9D8B030D-6E8A-4147-A177-3AD203B41FA5}">
                      <a16:colId xmlns:a16="http://schemas.microsoft.com/office/drawing/2014/main" val="3456375555"/>
                    </a:ext>
                  </a:extLst>
                </a:gridCol>
                <a:gridCol w="1576982">
                  <a:extLst>
                    <a:ext uri="{9D8B030D-6E8A-4147-A177-3AD203B41FA5}">
                      <a16:colId xmlns:a16="http://schemas.microsoft.com/office/drawing/2014/main" val="3638928841"/>
                    </a:ext>
                  </a:extLst>
                </a:gridCol>
                <a:gridCol w="1649113">
                  <a:extLst>
                    <a:ext uri="{9D8B030D-6E8A-4147-A177-3AD203B41FA5}">
                      <a16:colId xmlns:a16="http://schemas.microsoft.com/office/drawing/2014/main" val="1130193822"/>
                    </a:ext>
                  </a:extLst>
                </a:gridCol>
              </a:tblGrid>
              <a:tr h="845863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TRA </a:t>
                      </a:r>
                      <a:r>
                        <a:rPr lang="en-US" sz="1800" dirty="0" err="1"/>
                        <a:t>stitchr</a:t>
                      </a:r>
                      <a:r>
                        <a:rPr lang="en-US" sz="1800" dirty="0"/>
                        <a:t> % success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TRB </a:t>
                      </a:r>
                      <a:r>
                        <a:rPr lang="en-US" sz="1800" dirty="0" err="1"/>
                        <a:t>stitchr</a:t>
                      </a:r>
                      <a:r>
                        <a:rPr lang="en-US" sz="1800" dirty="0"/>
                        <a:t> % success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TRA IMGT % productive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TRB IMGT % productive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5368711"/>
                  </a:ext>
                </a:extLst>
              </a:tr>
              <a:tr h="346183">
                <a:tc>
                  <a:txBody>
                    <a:bodyPr/>
                    <a:lstStyle/>
                    <a:p>
                      <a:r>
                        <a:rPr lang="en-US" sz="1800" dirty="0"/>
                        <a:t>Myocarditis 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29.9%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67.9%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0.06%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15.8%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4501276"/>
                  </a:ext>
                </a:extLst>
              </a:tr>
              <a:tr h="954200">
                <a:tc>
                  <a:txBody>
                    <a:bodyPr/>
                    <a:lstStyle/>
                    <a:p>
                      <a:r>
                        <a:rPr lang="en-US" sz="1800" b="0" i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Lineage tracing reveals clonal progenitors and long-term persistence of tumor-specific T cells during immune checkpoint blockade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19.6%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68.2%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0.04%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2547707"/>
                  </a:ext>
                </a:extLst>
              </a:tr>
              <a:tr h="1021278">
                <a:tc>
                  <a:txBody>
                    <a:bodyPr/>
                    <a:lstStyle/>
                    <a:p>
                      <a:r>
                        <a:rPr lang="en-US" sz="1800" b="0" i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Gene expression profile and TCR sequencing data of CD45</a:t>
                      </a:r>
                      <a:r>
                        <a:rPr lang="en-US" sz="1800" b="0" i="1" u="none" strike="noStrike" kern="1200" baseline="30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r>
                        <a:rPr lang="en-US" sz="1800" b="0" i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cells sorted from single cell suspensions of tumors after in vitro anti-CD3 stimulation and treatments</a:t>
                      </a:r>
                      <a:endParaRPr lang="en-US" sz="18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33.4%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75.6%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0.01%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11.7%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3213716"/>
                  </a:ext>
                </a:extLst>
              </a:tr>
              <a:tr h="845863">
                <a:tc>
                  <a:txBody>
                    <a:bodyPr/>
                    <a:lstStyle/>
                    <a:p>
                      <a:r>
                        <a:rPr lang="en-US" sz="1800" i="1" dirty="0"/>
                        <a:t>Single-cell RNA sequencing coupled to TCR profiling of large granular lymphocyte leukemia T cells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16.1%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89.2%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0.02%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7.8%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50141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2592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01834-7B32-1ACA-4358-B630FB8EE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9290"/>
            <a:ext cx="10668990" cy="443401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Try to determine if TCR quality issue stems from V(D)J gene calling and/or CDR3 sequence</a:t>
            </a:r>
          </a:p>
          <a:p>
            <a:pPr lvl="1"/>
            <a:r>
              <a:rPr lang="en-US" dirty="0"/>
              <a:t>Could try stitching failed CDR3s with other V genes?</a:t>
            </a:r>
          </a:p>
          <a:p>
            <a:r>
              <a:rPr lang="en-US" dirty="0"/>
              <a:t>Find a new dataset, test </a:t>
            </a:r>
            <a:r>
              <a:rPr lang="en-US" dirty="0" err="1"/>
              <a:t>TCRseq</a:t>
            </a:r>
            <a:r>
              <a:rPr lang="en-US" dirty="0"/>
              <a:t> quality first by stitching, IMGT/</a:t>
            </a:r>
            <a:r>
              <a:rPr lang="en-US" dirty="0" err="1"/>
              <a:t>HighV</a:t>
            </a:r>
            <a:r>
              <a:rPr lang="en-US" dirty="0"/>
              <a:t>-Quest</a:t>
            </a:r>
          </a:p>
          <a:p>
            <a:pPr lvl="1"/>
            <a:r>
              <a:rPr lang="en-US" dirty="0"/>
              <a:t>What’s best to give up on in new </a:t>
            </a:r>
            <a:r>
              <a:rPr lang="en-US" dirty="0" err="1"/>
              <a:t>TCRseq</a:t>
            </a:r>
            <a:r>
              <a:rPr lang="en-US" dirty="0"/>
              <a:t> dataset?</a:t>
            </a:r>
          </a:p>
          <a:p>
            <a:pPr lvl="2"/>
            <a:r>
              <a:rPr lang="en-US" dirty="0" err="1"/>
              <a:t>sc</a:t>
            </a:r>
            <a:r>
              <a:rPr lang="en-US" dirty="0"/>
              <a:t> vs. bulk </a:t>
            </a:r>
            <a:r>
              <a:rPr lang="en-US" dirty="0" err="1"/>
              <a:t>TCRseq</a:t>
            </a:r>
            <a:endParaRPr lang="en-US" dirty="0"/>
          </a:p>
          <a:p>
            <a:pPr lvl="2"/>
            <a:r>
              <a:rPr lang="en-US" dirty="0"/>
              <a:t>Inclusion of (</a:t>
            </a:r>
            <a:r>
              <a:rPr lang="en-US" dirty="0" err="1"/>
              <a:t>sc</a:t>
            </a:r>
            <a:r>
              <a:rPr lang="en-US" dirty="0"/>
              <a:t>)</a:t>
            </a:r>
            <a:r>
              <a:rPr lang="en-US" dirty="0" err="1"/>
              <a:t>RNAseq</a:t>
            </a:r>
            <a:endParaRPr lang="en-US" dirty="0"/>
          </a:p>
          <a:p>
            <a:pPr lvl="2"/>
            <a:r>
              <a:rPr lang="en-US" dirty="0"/>
              <a:t>High number of patients</a:t>
            </a:r>
          </a:p>
          <a:p>
            <a:pPr lvl="2"/>
            <a:r>
              <a:rPr lang="en-US" dirty="0" err="1"/>
              <a:t>irAE</a:t>
            </a:r>
            <a:r>
              <a:rPr lang="en-US" dirty="0"/>
              <a:t> tracking</a:t>
            </a:r>
          </a:p>
          <a:p>
            <a:r>
              <a:rPr lang="en-US" dirty="0"/>
              <a:t>Merge all IMGT/</a:t>
            </a:r>
            <a:r>
              <a:rPr lang="en-US" dirty="0" err="1"/>
              <a:t>HighV</a:t>
            </a:r>
            <a:r>
              <a:rPr lang="en-US" dirty="0"/>
              <a:t>-Quest called productive TCRs across datasets?</a:t>
            </a:r>
          </a:p>
          <a:p>
            <a:r>
              <a:rPr lang="en-US" dirty="0"/>
              <a:t>Extending feature analysis</a:t>
            </a:r>
          </a:p>
          <a:p>
            <a:pPr lvl="1"/>
            <a:r>
              <a:rPr lang="en-US" dirty="0"/>
              <a:t>Predicted energy of TCR-</a:t>
            </a:r>
            <a:r>
              <a:rPr lang="en-US" dirty="0" err="1"/>
              <a:t>pMHC</a:t>
            </a:r>
            <a:r>
              <a:rPr lang="en-US" dirty="0"/>
              <a:t> interaction across diverse </a:t>
            </a:r>
            <a:r>
              <a:rPr lang="en-US" dirty="0" err="1"/>
              <a:t>pMHCs</a:t>
            </a:r>
            <a:endParaRPr lang="en-US" dirty="0"/>
          </a:p>
          <a:p>
            <a:pPr lvl="1"/>
            <a:r>
              <a:rPr lang="en-US" dirty="0"/>
              <a:t>CDR3 AA charge, volume, polarity</a:t>
            </a:r>
          </a:p>
          <a:p>
            <a:pPr lvl="1"/>
            <a:r>
              <a:rPr lang="en-US" dirty="0"/>
              <a:t>Focusing on central 5 AA of CDR3</a:t>
            </a:r>
          </a:p>
        </p:txBody>
      </p:sp>
    </p:spTree>
    <p:extLst>
      <p:ext uri="{BB962C8B-B14F-4D97-AF65-F5344CB8AC3E}">
        <p14:creationId xmlns:p14="http://schemas.microsoft.com/office/powerpoint/2010/main" val="723208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6429A8A-459F-AF2B-F255-A2D8CCB2F4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6310" y="1793296"/>
            <a:ext cx="7668725" cy="48595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Across all CD8 TCRs in myocarditis dataset, CDR3s are longer in those developing </a:t>
            </a:r>
            <a:r>
              <a:rPr lang="en-US" dirty="0" err="1"/>
              <a:t>irAEs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3B5017-82C1-B216-26CD-479B8E632ADB}"/>
              </a:ext>
            </a:extLst>
          </p:cNvPr>
          <p:cNvSpPr txBox="1"/>
          <p:nvPr/>
        </p:nvSpPr>
        <p:spPr>
          <a:xfrm>
            <a:off x="8767771" y="2480052"/>
            <a:ext cx="1197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8766D"/>
                </a:solidFill>
              </a:rPr>
              <a:t>n = 7,476</a:t>
            </a:r>
          </a:p>
          <a:p>
            <a:r>
              <a:rPr lang="en-US" dirty="0">
                <a:solidFill>
                  <a:srgbClr val="06BFC4"/>
                </a:solidFill>
              </a:rPr>
              <a:t>n = 10,990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116468-F13E-E977-17B3-EE804882D7F3}"/>
              </a:ext>
            </a:extLst>
          </p:cNvPr>
          <p:cNvSpPr txBox="1"/>
          <p:nvPr/>
        </p:nvSpPr>
        <p:spPr>
          <a:xfrm>
            <a:off x="3606850" y="6130366"/>
            <a:ext cx="10534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8766D"/>
                </a:solidFill>
              </a:rPr>
              <a:t>n = 4,405</a:t>
            </a:r>
          </a:p>
          <a:p>
            <a:r>
              <a:rPr lang="en-US" dirty="0">
                <a:solidFill>
                  <a:srgbClr val="06BFC4"/>
                </a:solidFill>
              </a:rPr>
              <a:t>n = 7,166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4E7E1D-B213-2A77-C743-E2F39A5E2C64}"/>
              </a:ext>
            </a:extLst>
          </p:cNvPr>
          <p:cNvSpPr txBox="1"/>
          <p:nvPr/>
        </p:nvSpPr>
        <p:spPr>
          <a:xfrm>
            <a:off x="7092274" y="6211669"/>
            <a:ext cx="8787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8766D"/>
                </a:solidFill>
              </a:rPr>
              <a:t>n = 155</a:t>
            </a:r>
          </a:p>
          <a:p>
            <a:r>
              <a:rPr lang="en-US" dirty="0">
                <a:solidFill>
                  <a:srgbClr val="06BFC4"/>
                </a:solidFill>
              </a:rPr>
              <a:t>n = 205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B4A3CC3-5A12-F7C5-AC7F-19C48301BC02}"/>
              </a:ext>
            </a:extLst>
          </p:cNvPr>
          <p:cNvSpPr txBox="1"/>
          <p:nvPr/>
        </p:nvSpPr>
        <p:spPr>
          <a:xfrm>
            <a:off x="3482226" y="4375419"/>
            <a:ext cx="415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**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854219B-E542-27D7-F1AE-85AB9A886442}"/>
              </a:ext>
            </a:extLst>
          </p:cNvPr>
          <p:cNvSpPr txBox="1"/>
          <p:nvPr/>
        </p:nvSpPr>
        <p:spPr>
          <a:xfrm>
            <a:off x="4636594" y="437541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**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DDBDF7-14F6-B931-3819-2AFAB77607F3}"/>
              </a:ext>
            </a:extLst>
          </p:cNvPr>
          <p:cNvSpPr txBox="1"/>
          <p:nvPr/>
        </p:nvSpPr>
        <p:spPr>
          <a:xfrm>
            <a:off x="1316928" y="2383070"/>
            <a:ext cx="1197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8766D"/>
                </a:solidFill>
              </a:rPr>
              <a:t>n = 12,036</a:t>
            </a:r>
          </a:p>
          <a:p>
            <a:r>
              <a:rPr lang="en-US" dirty="0">
                <a:solidFill>
                  <a:srgbClr val="06BFC4"/>
                </a:solidFill>
              </a:rPr>
              <a:t>n = 18,361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C139F9-41DF-52A8-3B1F-19ADC0E556F9}"/>
              </a:ext>
            </a:extLst>
          </p:cNvPr>
          <p:cNvSpPr txBox="1"/>
          <p:nvPr/>
        </p:nvSpPr>
        <p:spPr>
          <a:xfrm>
            <a:off x="3505977" y="236065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589BDA-771E-C0D1-6D77-0E0B7018DDA9}"/>
              </a:ext>
            </a:extLst>
          </p:cNvPr>
          <p:cNvSpPr txBox="1"/>
          <p:nvPr/>
        </p:nvSpPr>
        <p:spPr>
          <a:xfrm>
            <a:off x="4632152" y="2366510"/>
            <a:ext cx="415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**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324637-0E91-4759-10EA-016148D0E165}"/>
              </a:ext>
            </a:extLst>
          </p:cNvPr>
          <p:cNvSpPr txBox="1"/>
          <p:nvPr/>
        </p:nvSpPr>
        <p:spPr>
          <a:xfrm>
            <a:off x="6675595" y="2313154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n.s</a:t>
            </a:r>
            <a:r>
              <a:rPr lang="en-US" dirty="0"/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2C5DF6-064E-2128-50B2-E3A25A6CB107}"/>
              </a:ext>
            </a:extLst>
          </p:cNvPr>
          <p:cNvSpPr txBox="1"/>
          <p:nvPr/>
        </p:nvSpPr>
        <p:spPr>
          <a:xfrm>
            <a:off x="7825519" y="2323051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n.s</a:t>
            </a:r>
            <a:r>
              <a:rPr lang="en-US" dirty="0"/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E6C210A-1532-36F8-DCE0-EF247821C96C}"/>
              </a:ext>
            </a:extLst>
          </p:cNvPr>
          <p:cNvSpPr txBox="1"/>
          <p:nvPr/>
        </p:nvSpPr>
        <p:spPr>
          <a:xfrm>
            <a:off x="6709242" y="4353727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n.s</a:t>
            </a:r>
            <a:r>
              <a:rPr lang="en-US" dirty="0"/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7C2676A-817C-F7A4-C676-FDDC144CDBB6}"/>
              </a:ext>
            </a:extLst>
          </p:cNvPr>
          <p:cNvSpPr txBox="1"/>
          <p:nvPr/>
        </p:nvSpPr>
        <p:spPr>
          <a:xfrm>
            <a:off x="8346055" y="4565503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0.08</a:t>
            </a:r>
          </a:p>
        </p:txBody>
      </p:sp>
    </p:spTree>
    <p:extLst>
      <p:ext uri="{BB962C8B-B14F-4D97-AF65-F5344CB8AC3E}">
        <p14:creationId xmlns:p14="http://schemas.microsoft.com/office/powerpoint/2010/main" val="639705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Within highly expanded T cells, still observe CDR3 length differences within CD8 T cells across both chains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4560205-5ECD-BD32-4B2E-9613C366A1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02" y="2541981"/>
            <a:ext cx="5937662" cy="379350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400FDB2-B50A-4A39-BEED-1A5878D7F5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1002" y="2616486"/>
            <a:ext cx="5647706" cy="364449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146E73E-7B77-1935-CBE9-CD8AA108EBFB}"/>
              </a:ext>
            </a:extLst>
          </p:cNvPr>
          <p:cNvSpPr txBox="1"/>
          <p:nvPr/>
        </p:nvSpPr>
        <p:spPr>
          <a:xfrm>
            <a:off x="7754587" y="2172649"/>
            <a:ext cx="295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Unique highly expanded TCRs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42F4EFE-9BB3-36EC-250D-36C4BB72597C}"/>
              </a:ext>
            </a:extLst>
          </p:cNvPr>
          <p:cNvSpPr txBox="1"/>
          <p:nvPr/>
        </p:nvSpPr>
        <p:spPr>
          <a:xfrm>
            <a:off x="1806213" y="2172649"/>
            <a:ext cx="2515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highly expanded TCRs</a:t>
            </a:r>
          </a:p>
        </p:txBody>
      </p:sp>
    </p:spTree>
    <p:extLst>
      <p:ext uri="{BB962C8B-B14F-4D97-AF65-F5344CB8AC3E}">
        <p14:creationId xmlns:p14="http://schemas.microsoft.com/office/powerpoint/2010/main" val="15845117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CD8 TEMs drive length differences across both chains, proliferating CD8s drive TRA length difference, naïve CD8s opposite general CD8 TRB trend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A0BE757-7119-471E-AEEE-E9BE66EB9E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1360" y="1911408"/>
            <a:ext cx="7772400" cy="490590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E67AF08-BA43-C427-795E-DF60CAD4F0DF}"/>
              </a:ext>
            </a:extLst>
          </p:cNvPr>
          <p:cNvSpPr txBox="1"/>
          <p:nvPr/>
        </p:nvSpPr>
        <p:spPr>
          <a:xfrm>
            <a:off x="8767771" y="2480052"/>
            <a:ext cx="8787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8766D"/>
                </a:solidFill>
              </a:rPr>
              <a:t>n = 30</a:t>
            </a:r>
          </a:p>
          <a:p>
            <a:r>
              <a:rPr lang="en-US" dirty="0">
                <a:solidFill>
                  <a:srgbClr val="06BFC4"/>
                </a:solidFill>
              </a:rPr>
              <a:t>n = 131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0C8157-BA64-8C2F-013A-E6831AB45265}"/>
              </a:ext>
            </a:extLst>
          </p:cNvPr>
          <p:cNvSpPr txBox="1"/>
          <p:nvPr/>
        </p:nvSpPr>
        <p:spPr>
          <a:xfrm>
            <a:off x="3606850" y="6154116"/>
            <a:ext cx="8787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8766D"/>
                </a:solidFill>
              </a:rPr>
              <a:t>n = 240</a:t>
            </a:r>
          </a:p>
          <a:p>
            <a:r>
              <a:rPr lang="en-US" dirty="0">
                <a:solidFill>
                  <a:srgbClr val="06BFC4"/>
                </a:solidFill>
              </a:rPr>
              <a:t>n = 304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296F23-CEFF-D77E-A902-AE5E385072E0}"/>
              </a:ext>
            </a:extLst>
          </p:cNvPr>
          <p:cNvSpPr txBox="1"/>
          <p:nvPr/>
        </p:nvSpPr>
        <p:spPr>
          <a:xfrm>
            <a:off x="7092274" y="6235419"/>
            <a:ext cx="10534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8766D"/>
                </a:solidFill>
              </a:rPr>
              <a:t>n = 3,807</a:t>
            </a:r>
          </a:p>
          <a:p>
            <a:r>
              <a:rPr lang="en-US" dirty="0">
                <a:solidFill>
                  <a:srgbClr val="06BFC4"/>
                </a:solidFill>
              </a:rPr>
              <a:t>n = 6,345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B96C08-A9D8-AC7D-6F25-67E7B9779175}"/>
              </a:ext>
            </a:extLst>
          </p:cNvPr>
          <p:cNvSpPr txBox="1"/>
          <p:nvPr/>
        </p:nvSpPr>
        <p:spPr>
          <a:xfrm>
            <a:off x="1221928" y="2359320"/>
            <a:ext cx="8787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8766D"/>
                </a:solidFill>
              </a:rPr>
              <a:t>n = 425</a:t>
            </a:r>
          </a:p>
          <a:p>
            <a:r>
              <a:rPr lang="en-US" dirty="0">
                <a:solidFill>
                  <a:srgbClr val="06BFC4"/>
                </a:solidFill>
              </a:rPr>
              <a:t>n = 433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97E2E8-229C-D4F1-D252-5F50B69C0033}"/>
              </a:ext>
            </a:extLst>
          </p:cNvPr>
          <p:cNvSpPr txBox="1"/>
          <p:nvPr/>
        </p:nvSpPr>
        <p:spPr>
          <a:xfrm>
            <a:off x="4500750" y="2565069"/>
            <a:ext cx="534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D75187-F61F-2379-B7B7-3918AF61BEF4}"/>
              </a:ext>
            </a:extLst>
          </p:cNvPr>
          <p:cNvSpPr txBox="1"/>
          <p:nvPr/>
        </p:nvSpPr>
        <p:spPr>
          <a:xfrm>
            <a:off x="6410698" y="2574969"/>
            <a:ext cx="534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750294-49E8-3F39-C0EE-A566089C1BA5}"/>
              </a:ext>
            </a:extLst>
          </p:cNvPr>
          <p:cNvSpPr txBox="1"/>
          <p:nvPr/>
        </p:nvSpPr>
        <p:spPr>
          <a:xfrm>
            <a:off x="6361220" y="4591795"/>
            <a:ext cx="534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**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D466BD8-609B-DE91-1DD3-280FEE3AD9BC}"/>
              </a:ext>
            </a:extLst>
          </p:cNvPr>
          <p:cNvSpPr txBox="1"/>
          <p:nvPr/>
        </p:nvSpPr>
        <p:spPr>
          <a:xfrm>
            <a:off x="7570523" y="4601692"/>
            <a:ext cx="534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**</a:t>
            </a:r>
          </a:p>
        </p:txBody>
      </p:sp>
    </p:spTree>
    <p:extLst>
      <p:ext uri="{BB962C8B-B14F-4D97-AF65-F5344CB8AC3E}">
        <p14:creationId xmlns:p14="http://schemas.microsoft.com/office/powerpoint/2010/main" val="22320984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11359</TotalTime>
  <Words>946</Words>
  <Application>Microsoft Macintosh PowerPoint</Application>
  <PresentationFormat>Widescreen</PresentationFormat>
  <Paragraphs>151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Slack-Lato</vt:lpstr>
      <vt:lpstr>Office Theme</vt:lpstr>
      <vt:lpstr>Weekly meeting</vt:lpstr>
      <vt:lpstr>Outline</vt:lpstr>
      <vt:lpstr>Seurat reference mapped cell types, just looked at T cells in myocarditis dataset</vt:lpstr>
      <vt:lpstr>Myocarditis dataset TCRseq quality seems poor</vt:lpstr>
      <vt:lpstr>Surprisingly, couple other public TCRseq datasets also seem to be poor quality</vt:lpstr>
      <vt:lpstr>Next steps</vt:lpstr>
      <vt:lpstr>Across all CD8 TCRs in myocarditis dataset, CDR3s are longer in those developing irAEs</vt:lpstr>
      <vt:lpstr>Within highly expanded T cells, still observe CDR3 length differences within CD8 T cells across both chains</vt:lpstr>
      <vt:lpstr>CD8 TEMs drive length differences across both chains, proliferating CD8s drive TRA length difference, naïve CD8s opposite general CD8 TRB trend</vt:lpstr>
      <vt:lpstr>Within highly expanded T cells, observe stronger hydrophobicity differences for CD4 T cells</vt:lpstr>
      <vt:lpstr>TCR repertoires differ in diversity by irAE group across cell types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NCI grant meeting with Ty and Nidhi</dc:title>
  <dc:creator>Peter Linsley</dc:creator>
  <cp:lastModifiedBy>Ty Bottorff</cp:lastModifiedBy>
  <cp:revision>1136</cp:revision>
  <dcterms:created xsi:type="dcterms:W3CDTF">2023-09-15T17:40:02Z</dcterms:created>
  <dcterms:modified xsi:type="dcterms:W3CDTF">2023-11-16T22:53:34Z</dcterms:modified>
</cp:coreProperties>
</file>