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406" r:id="rId3"/>
    <p:sldId id="415" r:id="rId4"/>
    <p:sldId id="420" r:id="rId5"/>
    <p:sldId id="421" r:id="rId6"/>
    <p:sldId id="438" r:id="rId7"/>
    <p:sldId id="432" r:id="rId8"/>
    <p:sldId id="433" r:id="rId9"/>
    <p:sldId id="434" r:id="rId10"/>
    <p:sldId id="439" r:id="rId11"/>
    <p:sldId id="431" r:id="rId12"/>
    <p:sldId id="428" r:id="rId13"/>
    <p:sldId id="413" r:id="rId14"/>
    <p:sldId id="435" r:id="rId15"/>
    <p:sldId id="437" r:id="rId16"/>
    <p:sldId id="4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F7970"/>
    <a:srgbClr val="F7756C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75869" autoAdjust="0"/>
  </p:normalViewPr>
  <p:slideViewPr>
    <p:cSldViewPr snapToGrid="0" showGuides="1">
      <p:cViewPr varScale="1">
        <p:scale>
          <a:sx n="125" d="100"/>
          <a:sy n="125" d="100"/>
        </p:scale>
        <p:origin x="2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Short CDR3</a:t>
            </a:r>
            <a:r>
              <a:rPr lang="el-GR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α 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and CDR3</a:t>
            </a:r>
            <a:r>
              <a:rPr lang="el-GR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β 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loops might limit steric flexibility and thereby enhance the specificity of antigen-driven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21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During V(D)J recombination, joints between segments are partially digested and nucleotides are randomly added (i.e. N region) to form highly variable and non-germline-encoded complementarity-determining regions 3 (CDR3) loop that recognizes peptides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Longer N region would mean less germline-like, less </a:t>
            </a:r>
            <a:r>
              <a:rPr lang="en-US" b="0" dirty="0" err="1"/>
              <a:t>crossreactive</a:t>
            </a:r>
            <a:r>
              <a:rPr lang="en-US" b="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3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99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23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Among all T cells, CD8 TEM/TCM and MAIT TRB CDR3s more hydrophobic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27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Among all T cells, CD8 TEM/TCM and MAIT TRB CDR3s more hydrophobic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46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Among all T cells, CD8 TEM/TCM and MAIT TRB CDR3s more hydrophobic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2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 includes double negative T (</a:t>
            </a:r>
            <a:r>
              <a:rPr lang="en-US" dirty="0" err="1"/>
              <a:t>dnT</a:t>
            </a:r>
            <a:r>
              <a:rPr lang="en-US" dirty="0"/>
              <a:t>), MAITs</a:t>
            </a:r>
          </a:p>
          <a:p>
            <a:endParaRPr lang="en-US" dirty="0"/>
          </a:p>
          <a:p>
            <a:r>
              <a:rPr lang="en-US" dirty="0"/>
              <a:t>this is consistent with past results before QC/aberrant TCR exclusion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5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Counts &gt;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82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37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Lower log10(</a:t>
            </a:r>
            <a:r>
              <a:rPr lang="en-US" dirty="0" err="1"/>
              <a:t>pgen</a:t>
            </a:r>
            <a:r>
              <a:rPr lang="en-US" dirty="0"/>
              <a:t>) means lower </a:t>
            </a:r>
            <a:r>
              <a:rPr lang="en-US" dirty="0" err="1"/>
              <a:t>pgen</a:t>
            </a:r>
            <a:r>
              <a:rPr lang="en-US" dirty="0"/>
              <a:t> which means less germline-like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Higher log10(</a:t>
            </a:r>
            <a:r>
              <a:rPr lang="en-US" dirty="0" err="1"/>
              <a:t>pgen</a:t>
            </a:r>
            <a:r>
              <a:rPr lang="en-US" dirty="0"/>
              <a:t>) means higher </a:t>
            </a:r>
            <a:r>
              <a:rPr lang="en-US" dirty="0" err="1"/>
              <a:t>pgen</a:t>
            </a:r>
            <a:r>
              <a:rPr lang="en-US" dirty="0"/>
              <a:t> which means more germline-like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5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Lower log10(</a:t>
            </a:r>
            <a:r>
              <a:rPr lang="en-US" dirty="0" err="1"/>
              <a:t>pgen</a:t>
            </a:r>
            <a:r>
              <a:rPr lang="en-US" dirty="0"/>
              <a:t>) means lower </a:t>
            </a:r>
            <a:r>
              <a:rPr lang="en-US" dirty="0" err="1"/>
              <a:t>pgen</a:t>
            </a:r>
            <a:r>
              <a:rPr lang="en-US" dirty="0"/>
              <a:t> which means less germline-like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Higher log10(</a:t>
            </a:r>
            <a:r>
              <a:rPr lang="en-US" dirty="0" err="1"/>
              <a:t>pgen</a:t>
            </a:r>
            <a:r>
              <a:rPr lang="en-US" dirty="0"/>
              <a:t>) means higher </a:t>
            </a:r>
            <a:r>
              <a:rPr lang="en-US" dirty="0" err="1"/>
              <a:t>pgen</a:t>
            </a:r>
            <a:r>
              <a:rPr lang="en-US" dirty="0"/>
              <a:t> which means more germline-like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52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Lower log10(</a:t>
            </a:r>
            <a:r>
              <a:rPr lang="en-US" dirty="0" err="1"/>
              <a:t>pgen</a:t>
            </a:r>
            <a:r>
              <a:rPr lang="en-US" dirty="0"/>
              <a:t>) means lower </a:t>
            </a:r>
            <a:r>
              <a:rPr lang="en-US" dirty="0" err="1"/>
              <a:t>pgen</a:t>
            </a:r>
            <a:r>
              <a:rPr lang="en-US" dirty="0"/>
              <a:t> which means less germline-like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Higher log10(</a:t>
            </a:r>
            <a:r>
              <a:rPr lang="en-US" dirty="0" err="1"/>
              <a:t>pgen</a:t>
            </a:r>
            <a:r>
              <a:rPr lang="en-US" dirty="0"/>
              <a:t>) means higher </a:t>
            </a:r>
            <a:r>
              <a:rPr lang="en-US" dirty="0" err="1"/>
              <a:t>pgen</a:t>
            </a:r>
            <a:r>
              <a:rPr lang="en-US" dirty="0"/>
              <a:t> which means </a:t>
            </a:r>
            <a:r>
              <a:rPr lang="en-US"/>
              <a:t>more germline-like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5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11 21 2023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CD8 CDR3s generally longer in those developing </a:t>
            </a:r>
            <a:r>
              <a:rPr lang="en-US" dirty="0" err="1"/>
              <a:t>irAEs</a:t>
            </a:r>
            <a:r>
              <a:rPr lang="en-US" dirty="0"/>
              <a:t>, particularly interested in highly expanded T cell groups effects</a:t>
            </a:r>
          </a:p>
          <a:p>
            <a:pPr lvl="1"/>
            <a:r>
              <a:rPr lang="en-US" dirty="0"/>
              <a:t>CD8 TRA</a:t>
            </a:r>
          </a:p>
          <a:p>
            <a:pPr lvl="1"/>
            <a:r>
              <a:rPr lang="en-US" dirty="0"/>
              <a:t>CD8 TEM TRB</a:t>
            </a:r>
          </a:p>
          <a:p>
            <a:r>
              <a:rPr lang="en-US" dirty="0"/>
              <a:t>Contrary to germline-ness hypothesis, some TCRs are less germline-like in patients developing </a:t>
            </a:r>
            <a:r>
              <a:rPr lang="en-US" dirty="0" err="1"/>
              <a:t>irAEs</a:t>
            </a:r>
            <a:endParaRPr lang="en-US" dirty="0"/>
          </a:p>
          <a:p>
            <a:pPr lvl="1"/>
            <a:r>
              <a:rPr lang="en-US" dirty="0"/>
              <a:t>Proliferating CD8 TRA TCRs</a:t>
            </a:r>
          </a:p>
          <a:p>
            <a:pPr lvl="1"/>
            <a:r>
              <a:rPr lang="en-US" dirty="0"/>
              <a:t>TEM CD8 TCRs</a:t>
            </a:r>
          </a:p>
          <a:p>
            <a:pPr lvl="1"/>
            <a:r>
              <a:rPr lang="en-US" dirty="0"/>
              <a:t>Highly expanded CD4 TCRs</a:t>
            </a:r>
          </a:p>
        </p:txBody>
      </p:sp>
    </p:spTree>
    <p:extLst>
      <p:ext uri="{BB962C8B-B14F-4D97-AF65-F5344CB8AC3E}">
        <p14:creationId xmlns:p14="http://schemas.microsoft.com/office/powerpoint/2010/main" val="203344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6334496" cy="4623402"/>
          </a:xfrm>
        </p:spPr>
        <p:txBody>
          <a:bodyPr>
            <a:normAutofit/>
          </a:bodyPr>
          <a:lstStyle/>
          <a:p>
            <a:r>
              <a:rPr lang="en-US" dirty="0"/>
              <a:t>IMGT/</a:t>
            </a:r>
            <a:r>
              <a:rPr lang="en-US" dirty="0" err="1"/>
              <a:t>HighV</a:t>
            </a:r>
            <a:r>
              <a:rPr lang="en-US" dirty="0"/>
              <a:t>-Quest data analysis</a:t>
            </a:r>
          </a:p>
          <a:p>
            <a:pPr lvl="1"/>
            <a:r>
              <a:rPr lang="en-US" dirty="0"/>
              <a:t>N regions length distribution vs.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  <a:p>
            <a:pPr lvl="1"/>
            <a:r>
              <a:rPr lang="en-US" dirty="0"/>
              <a:t>CDR1/2 features?</a:t>
            </a:r>
          </a:p>
          <a:p>
            <a:r>
              <a:rPr lang="en-US" dirty="0"/>
              <a:t>GLIPH</a:t>
            </a:r>
          </a:p>
          <a:p>
            <a:pPr lvl="1"/>
            <a:r>
              <a:rPr lang="en-US" dirty="0"/>
              <a:t>find AA motifs differentially encountered in yes/no </a:t>
            </a:r>
            <a:r>
              <a:rPr lang="en-US" dirty="0" err="1"/>
              <a:t>irAEs</a:t>
            </a:r>
            <a:r>
              <a:rPr lang="en-US" dirty="0"/>
              <a:t> to pinpoint feature analysis</a:t>
            </a:r>
          </a:p>
          <a:p>
            <a:pPr lvl="1"/>
            <a:r>
              <a:rPr lang="en-US" dirty="0"/>
              <a:t>GLIPH2: compare specificity groups by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367208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Within (unique) differentially encountered TCRs between yes/no </a:t>
            </a:r>
            <a:r>
              <a:rPr lang="en-US" dirty="0" err="1"/>
              <a:t>irAEs</a:t>
            </a:r>
            <a:r>
              <a:rPr lang="en-US" dirty="0"/>
              <a:t>, still generally observe longer CD8 TRA CDR3s with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A0ED2-0CF9-14F7-E154-6E555C733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9855"/>
            <a:ext cx="6000008" cy="3763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AAB230-5570-3E74-4A78-7079CFAC7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008" y="2698854"/>
            <a:ext cx="6000008" cy="3845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E4161-6B4A-BEB4-C0C1-65DC4A3CDCFF}"/>
              </a:ext>
            </a:extLst>
          </p:cNvPr>
          <p:cNvSpPr txBox="1"/>
          <p:nvPr/>
        </p:nvSpPr>
        <p:spPr>
          <a:xfrm>
            <a:off x="6960803" y="2052523"/>
            <a:ext cx="439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most differentially encountered TCRs</a:t>
            </a:r>
          </a:p>
          <a:p>
            <a:r>
              <a:rPr lang="en-US" dirty="0"/>
              <a:t>Between yes/no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0DE8-F524-5AC8-DDC9-6DC92B094F8F}"/>
              </a:ext>
            </a:extLst>
          </p:cNvPr>
          <p:cNvSpPr txBox="1"/>
          <p:nvPr/>
        </p:nvSpPr>
        <p:spPr>
          <a:xfrm>
            <a:off x="1390576" y="2100169"/>
            <a:ext cx="365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differentially encountered TCRs</a:t>
            </a:r>
          </a:p>
          <a:p>
            <a:r>
              <a:rPr lang="en-US" dirty="0"/>
              <a:t>Between yes/no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0A8BA-8F1E-1A91-3687-B29DC14A9F6A}"/>
              </a:ext>
            </a:extLst>
          </p:cNvPr>
          <p:cNvSpPr txBox="1"/>
          <p:nvPr/>
        </p:nvSpPr>
        <p:spPr>
          <a:xfrm>
            <a:off x="677953" y="6211669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861</a:t>
            </a:r>
          </a:p>
          <a:p>
            <a:r>
              <a:rPr lang="en-US" dirty="0">
                <a:solidFill>
                  <a:srgbClr val="06BFC4"/>
                </a:solidFill>
              </a:rPr>
              <a:t>n = 475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623B8-BF9D-CAC1-2594-BAB7C6D4BC00}"/>
              </a:ext>
            </a:extLst>
          </p:cNvPr>
          <p:cNvSpPr txBox="1"/>
          <p:nvPr/>
        </p:nvSpPr>
        <p:spPr>
          <a:xfrm>
            <a:off x="1646956" y="6211669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797</a:t>
            </a:r>
          </a:p>
          <a:p>
            <a:r>
              <a:rPr lang="en-US" dirty="0">
                <a:solidFill>
                  <a:srgbClr val="06BFC4"/>
                </a:solidFill>
              </a:rPr>
              <a:t>n = 395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2B4F2-0E85-566B-0A3B-7396F2754A09}"/>
              </a:ext>
            </a:extLst>
          </p:cNvPr>
          <p:cNvSpPr txBox="1"/>
          <p:nvPr/>
        </p:nvSpPr>
        <p:spPr>
          <a:xfrm>
            <a:off x="3352450" y="621166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2,556</a:t>
            </a:r>
          </a:p>
          <a:p>
            <a:r>
              <a:rPr lang="en-US" dirty="0">
                <a:solidFill>
                  <a:srgbClr val="06BFC4"/>
                </a:solidFill>
              </a:rPr>
              <a:t>n = 4,984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FC6A6-F1A3-330F-EA5E-7AC7B073DE5B}"/>
              </a:ext>
            </a:extLst>
          </p:cNvPr>
          <p:cNvSpPr txBox="1"/>
          <p:nvPr/>
        </p:nvSpPr>
        <p:spPr>
          <a:xfrm>
            <a:off x="4321453" y="621166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2,535</a:t>
            </a:r>
          </a:p>
          <a:p>
            <a:r>
              <a:rPr lang="en-US" dirty="0">
                <a:solidFill>
                  <a:srgbClr val="06BFC4"/>
                </a:solidFill>
              </a:rPr>
              <a:t>n = 4,970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90C7C4-FF09-8F63-93BF-40CA190F6A57}"/>
              </a:ext>
            </a:extLst>
          </p:cNvPr>
          <p:cNvSpPr txBox="1"/>
          <p:nvPr/>
        </p:nvSpPr>
        <p:spPr>
          <a:xfrm>
            <a:off x="6922727" y="619385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62</a:t>
            </a:r>
          </a:p>
          <a:p>
            <a:r>
              <a:rPr lang="en-US" dirty="0">
                <a:solidFill>
                  <a:srgbClr val="06BFC4"/>
                </a:solidFill>
              </a:rPr>
              <a:t>n = 113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57CB6A-7120-DAD4-27C1-68E1E67F53CB}"/>
              </a:ext>
            </a:extLst>
          </p:cNvPr>
          <p:cNvSpPr txBox="1"/>
          <p:nvPr/>
        </p:nvSpPr>
        <p:spPr>
          <a:xfrm>
            <a:off x="7891730" y="6193856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37</a:t>
            </a:r>
          </a:p>
          <a:p>
            <a:r>
              <a:rPr lang="en-US" dirty="0">
                <a:solidFill>
                  <a:srgbClr val="06BFC4"/>
                </a:solidFill>
              </a:rPr>
              <a:t>n = 54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EC5DC-90D2-AE70-8CE4-ADCDAE952E04}"/>
              </a:ext>
            </a:extLst>
          </p:cNvPr>
          <p:cNvSpPr txBox="1"/>
          <p:nvPr/>
        </p:nvSpPr>
        <p:spPr>
          <a:xfrm>
            <a:off x="9597224" y="619385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138</a:t>
            </a:r>
          </a:p>
          <a:p>
            <a:r>
              <a:rPr lang="en-US" dirty="0">
                <a:solidFill>
                  <a:srgbClr val="06BFC4"/>
                </a:solidFill>
              </a:rPr>
              <a:t>n = 289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87992-2441-1176-694A-FEB9198142A8}"/>
              </a:ext>
            </a:extLst>
          </p:cNvPr>
          <p:cNvSpPr txBox="1"/>
          <p:nvPr/>
        </p:nvSpPr>
        <p:spPr>
          <a:xfrm>
            <a:off x="10566227" y="619385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123</a:t>
            </a:r>
          </a:p>
          <a:p>
            <a:r>
              <a:rPr lang="en-US" dirty="0">
                <a:solidFill>
                  <a:srgbClr val="06BFC4"/>
                </a:solidFill>
              </a:rPr>
              <a:t>n = 269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6A811-9B19-B322-A2EA-694934118C22}"/>
              </a:ext>
            </a:extLst>
          </p:cNvPr>
          <p:cNvSpPr txBox="1"/>
          <p:nvPr/>
        </p:nvSpPr>
        <p:spPr>
          <a:xfrm>
            <a:off x="743199" y="331321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9495F-60FD-4207-EC35-1FB320B43B21}"/>
              </a:ext>
            </a:extLst>
          </p:cNvPr>
          <p:cNvSpPr txBox="1"/>
          <p:nvPr/>
        </p:nvSpPr>
        <p:spPr>
          <a:xfrm>
            <a:off x="2038938" y="3303059"/>
            <a:ext cx="7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A08FB4-6A48-4AB5-831A-23CEE93436D3}"/>
              </a:ext>
            </a:extLst>
          </p:cNvPr>
          <p:cNvSpPr txBox="1"/>
          <p:nvPr/>
        </p:nvSpPr>
        <p:spPr>
          <a:xfrm>
            <a:off x="4377134" y="3313218"/>
            <a:ext cx="7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8858E2-E41D-4DC3-87C8-F46444AD12AA}"/>
              </a:ext>
            </a:extLst>
          </p:cNvPr>
          <p:cNvSpPr txBox="1"/>
          <p:nvPr/>
        </p:nvSpPr>
        <p:spPr>
          <a:xfrm>
            <a:off x="3496382" y="3311240"/>
            <a:ext cx="7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711CB-7D99-BF6D-B20D-D35C1A90DD5A}"/>
              </a:ext>
            </a:extLst>
          </p:cNvPr>
          <p:cNvSpPr txBox="1"/>
          <p:nvPr/>
        </p:nvSpPr>
        <p:spPr>
          <a:xfrm>
            <a:off x="7159488" y="3231642"/>
            <a:ext cx="7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6C779-6C5A-A76A-402A-EABEE982F798}"/>
              </a:ext>
            </a:extLst>
          </p:cNvPr>
          <p:cNvSpPr txBox="1"/>
          <p:nvPr/>
        </p:nvSpPr>
        <p:spPr>
          <a:xfrm>
            <a:off x="8109495" y="3231642"/>
            <a:ext cx="7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5B511C-C52C-9F1D-C731-957B23B425E1}"/>
              </a:ext>
            </a:extLst>
          </p:cNvPr>
          <p:cNvSpPr txBox="1"/>
          <p:nvPr/>
        </p:nvSpPr>
        <p:spPr>
          <a:xfrm>
            <a:off x="9332661" y="3222517"/>
            <a:ext cx="123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FC73AA-420C-2234-65BF-8E28951C03CA}"/>
              </a:ext>
            </a:extLst>
          </p:cNvPr>
          <p:cNvSpPr txBox="1"/>
          <p:nvPr/>
        </p:nvSpPr>
        <p:spPr>
          <a:xfrm>
            <a:off x="10536957" y="3207892"/>
            <a:ext cx="123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060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E4A691-0F6C-EE3D-1259-76D711916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94" y="2487509"/>
            <a:ext cx="5878883" cy="3814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consistent trends for CDR3 hydrophobicity among highly expanded T cells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F62EE-5304-D4DE-CAA5-440CB2851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2" y="2539999"/>
            <a:ext cx="5878883" cy="3761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980FFB-A4D0-988F-0B70-CD9FA3AFB8CF}"/>
              </a:ext>
            </a:extLst>
          </p:cNvPr>
          <p:cNvSpPr txBox="1"/>
          <p:nvPr/>
        </p:nvSpPr>
        <p:spPr>
          <a:xfrm>
            <a:off x="1696720" y="2143760"/>
            <a:ext cx="26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highly expanded T cells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18476-B2D1-3E63-FF41-B04A85EBB7E7}"/>
              </a:ext>
            </a:extLst>
          </p:cNvPr>
          <p:cNvSpPr txBox="1"/>
          <p:nvPr/>
        </p:nvSpPr>
        <p:spPr>
          <a:xfrm>
            <a:off x="7648247" y="2143760"/>
            <a:ext cx="308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highly expanded T cells</a:t>
            </a:r>
          </a:p>
        </p:txBody>
      </p:sp>
    </p:spTree>
    <p:extLst>
      <p:ext uri="{BB962C8B-B14F-4D97-AF65-F5344CB8AC3E}">
        <p14:creationId xmlns:p14="http://schemas.microsoft.com/office/powerpoint/2010/main" val="163112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64A93-7194-ACBF-9611-B81B9B039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1680"/>
            <a:ext cx="5997421" cy="3779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CD8 and other T cell TRB CDR3s more hydrophobic in those developing </a:t>
            </a:r>
            <a:r>
              <a:rPr lang="en-US" dirty="0" err="1"/>
              <a:t>irAEs</a:t>
            </a:r>
            <a:r>
              <a:rPr lang="en-US" dirty="0"/>
              <a:t>, CD4 TRA CDR3s less hydrophobic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27C54-4C04-5640-E8FC-587B6EAE2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11680"/>
            <a:ext cx="5997421" cy="3706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E3E6B-DB3E-7B79-4BC0-56EA0F17F420}"/>
              </a:ext>
            </a:extLst>
          </p:cNvPr>
          <p:cNvSpPr txBox="1"/>
          <p:nvPr/>
        </p:nvSpPr>
        <p:spPr>
          <a:xfrm>
            <a:off x="1290320" y="246792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710DE-6DE3-DC34-67E9-BF5DD7590FA6}"/>
              </a:ext>
            </a:extLst>
          </p:cNvPr>
          <p:cNvSpPr txBox="1"/>
          <p:nvPr/>
        </p:nvSpPr>
        <p:spPr>
          <a:xfrm>
            <a:off x="2164080" y="2467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94D6D-3453-D5E4-B0CF-28D2D9FAAF35}"/>
              </a:ext>
            </a:extLst>
          </p:cNvPr>
          <p:cNvSpPr txBox="1"/>
          <p:nvPr/>
        </p:nvSpPr>
        <p:spPr>
          <a:xfrm>
            <a:off x="4561840" y="2471500"/>
            <a:ext cx="41549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53471-3F9B-12D4-1C53-1FE28EE90168}"/>
              </a:ext>
            </a:extLst>
          </p:cNvPr>
          <p:cNvSpPr txBox="1"/>
          <p:nvPr/>
        </p:nvSpPr>
        <p:spPr>
          <a:xfrm>
            <a:off x="3736372" y="2460388"/>
            <a:ext cx="41549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B7BC1-BC4C-F923-9E49-B8BEB4A10E79}"/>
              </a:ext>
            </a:extLst>
          </p:cNvPr>
          <p:cNvSpPr txBox="1"/>
          <p:nvPr/>
        </p:nvSpPr>
        <p:spPr>
          <a:xfrm>
            <a:off x="2164080" y="4079477"/>
            <a:ext cx="41549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9C946-794C-7C5B-61CC-31927BBFBF3A}"/>
              </a:ext>
            </a:extLst>
          </p:cNvPr>
          <p:cNvSpPr txBox="1"/>
          <p:nvPr/>
        </p:nvSpPr>
        <p:spPr>
          <a:xfrm>
            <a:off x="1297972" y="4048045"/>
            <a:ext cx="65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EEA5C-1D37-5545-78AD-63F4C9E5E669}"/>
              </a:ext>
            </a:extLst>
          </p:cNvPr>
          <p:cNvSpPr txBox="1"/>
          <p:nvPr/>
        </p:nvSpPr>
        <p:spPr>
          <a:xfrm>
            <a:off x="4572000" y="4090430"/>
            <a:ext cx="41549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6AE51-1D2A-117E-07D1-72879B07D85E}"/>
              </a:ext>
            </a:extLst>
          </p:cNvPr>
          <p:cNvSpPr txBox="1"/>
          <p:nvPr/>
        </p:nvSpPr>
        <p:spPr>
          <a:xfrm>
            <a:off x="3644932" y="4058998"/>
            <a:ext cx="65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A0E772-4646-CA46-13AC-258B5A8B1C9B}"/>
              </a:ext>
            </a:extLst>
          </p:cNvPr>
          <p:cNvSpPr txBox="1"/>
          <p:nvPr/>
        </p:nvSpPr>
        <p:spPr>
          <a:xfrm>
            <a:off x="9762506" y="4068324"/>
            <a:ext cx="65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E655C-C6D9-C4D3-C407-0AC11FDC7A91}"/>
              </a:ext>
            </a:extLst>
          </p:cNvPr>
          <p:cNvSpPr txBox="1"/>
          <p:nvPr/>
        </p:nvSpPr>
        <p:spPr>
          <a:xfrm>
            <a:off x="10606687" y="4048997"/>
            <a:ext cx="41549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871D5F-EB02-1561-B6A7-5A6C3FD55B91}"/>
              </a:ext>
            </a:extLst>
          </p:cNvPr>
          <p:cNvSpPr txBox="1"/>
          <p:nvPr/>
        </p:nvSpPr>
        <p:spPr>
          <a:xfrm>
            <a:off x="7409856" y="4006052"/>
            <a:ext cx="65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22AB78-4404-7E96-0ADA-07C210475BA3}"/>
              </a:ext>
            </a:extLst>
          </p:cNvPr>
          <p:cNvSpPr txBox="1"/>
          <p:nvPr/>
        </p:nvSpPr>
        <p:spPr>
          <a:xfrm>
            <a:off x="8254037" y="3986725"/>
            <a:ext cx="41549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27F422-E1A4-CD44-4A0B-4956E550BEFD}"/>
              </a:ext>
            </a:extLst>
          </p:cNvPr>
          <p:cNvSpPr txBox="1"/>
          <p:nvPr/>
        </p:nvSpPr>
        <p:spPr>
          <a:xfrm>
            <a:off x="9813306" y="2462570"/>
            <a:ext cx="65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EB8DF9-CFFB-7275-DFCF-258E4852231F}"/>
              </a:ext>
            </a:extLst>
          </p:cNvPr>
          <p:cNvSpPr txBox="1"/>
          <p:nvPr/>
        </p:nvSpPr>
        <p:spPr>
          <a:xfrm>
            <a:off x="10566046" y="2433083"/>
            <a:ext cx="74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D8E51-27F8-B6CA-1683-A0AC926E9E6E}"/>
              </a:ext>
            </a:extLst>
          </p:cNvPr>
          <p:cNvSpPr txBox="1"/>
          <p:nvPr/>
        </p:nvSpPr>
        <p:spPr>
          <a:xfrm>
            <a:off x="7404166" y="2475468"/>
            <a:ext cx="65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6C1F8B-ABB9-7075-A996-750985CC1A0C}"/>
              </a:ext>
            </a:extLst>
          </p:cNvPr>
          <p:cNvSpPr txBox="1"/>
          <p:nvPr/>
        </p:nvSpPr>
        <p:spPr>
          <a:xfrm>
            <a:off x="8248347" y="2456141"/>
            <a:ext cx="41549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5941D1-DBD6-6D6D-A60F-56E36075E66A}"/>
              </a:ext>
            </a:extLst>
          </p:cNvPr>
          <p:cNvSpPr txBox="1"/>
          <p:nvPr/>
        </p:nvSpPr>
        <p:spPr>
          <a:xfrm>
            <a:off x="-43998" y="1809810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11,886</a:t>
            </a:r>
          </a:p>
          <a:p>
            <a:r>
              <a:rPr lang="en-US" dirty="0">
                <a:solidFill>
                  <a:srgbClr val="06BFC4"/>
                </a:solidFill>
              </a:rPr>
              <a:t>n = 18,250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FDE8F-862C-9D62-D7A0-313D032DC07C}"/>
              </a:ext>
            </a:extLst>
          </p:cNvPr>
          <p:cNvSpPr txBox="1"/>
          <p:nvPr/>
        </p:nvSpPr>
        <p:spPr>
          <a:xfrm>
            <a:off x="1369135" y="5508493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4,418</a:t>
            </a:r>
          </a:p>
          <a:p>
            <a:r>
              <a:rPr lang="en-US" dirty="0">
                <a:solidFill>
                  <a:srgbClr val="06BFC4"/>
                </a:solidFill>
              </a:rPr>
              <a:t>n = 7,120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22F62B-2201-C28C-26DE-D9CD64645956}"/>
              </a:ext>
            </a:extLst>
          </p:cNvPr>
          <p:cNvSpPr txBox="1"/>
          <p:nvPr/>
        </p:nvSpPr>
        <p:spPr>
          <a:xfrm>
            <a:off x="3791764" y="5542071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144</a:t>
            </a:r>
          </a:p>
          <a:p>
            <a:r>
              <a:rPr lang="en-US" dirty="0">
                <a:solidFill>
                  <a:srgbClr val="06BFC4"/>
                </a:solidFill>
              </a:rPr>
              <a:t>n = 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0911DF-7F9A-3D1E-8A96-2FECCCEDA34F}"/>
              </a:ext>
            </a:extLst>
          </p:cNvPr>
          <p:cNvSpPr txBox="1"/>
          <p:nvPr/>
        </p:nvSpPr>
        <p:spPr>
          <a:xfrm>
            <a:off x="5191542" y="1977150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7,324</a:t>
            </a:r>
          </a:p>
          <a:p>
            <a:r>
              <a:rPr lang="en-US" dirty="0">
                <a:solidFill>
                  <a:srgbClr val="06BFC4"/>
                </a:solidFill>
              </a:rPr>
              <a:t>n = 10,926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C09617-9F1A-EC7F-1626-8B24739F2A7B}"/>
              </a:ext>
            </a:extLst>
          </p:cNvPr>
          <p:cNvSpPr txBox="1"/>
          <p:nvPr/>
        </p:nvSpPr>
        <p:spPr>
          <a:xfrm>
            <a:off x="8248347" y="5718050"/>
            <a:ext cx="213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n values as left</a:t>
            </a:r>
          </a:p>
        </p:txBody>
      </p:sp>
    </p:spTree>
    <p:extLst>
      <p:ext uri="{BB962C8B-B14F-4D97-AF65-F5344CB8AC3E}">
        <p14:creationId xmlns:p14="http://schemas.microsoft.com/office/powerpoint/2010/main" val="310368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33CE5-9E10-4EB7-184D-9F07E838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4416"/>
            <a:ext cx="5930900" cy="36872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CD8 TEM TRB &amp; TCM CDR3s more hydrophobic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2E5D6-110F-725C-92E9-3D68D0872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38899"/>
            <a:ext cx="5930900" cy="3758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1F36BF-985B-3F75-1D77-2666D468FA1B}"/>
              </a:ext>
            </a:extLst>
          </p:cNvPr>
          <p:cNvSpPr txBox="1"/>
          <p:nvPr/>
        </p:nvSpPr>
        <p:spPr>
          <a:xfrm>
            <a:off x="1198880" y="251968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0287C-96A5-26B6-803D-98E8166C1312}"/>
              </a:ext>
            </a:extLst>
          </p:cNvPr>
          <p:cNvSpPr txBox="1"/>
          <p:nvPr/>
        </p:nvSpPr>
        <p:spPr>
          <a:xfrm>
            <a:off x="2113280" y="25603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EA7E6-6A1C-B709-BA2B-975BE97C7587}"/>
              </a:ext>
            </a:extLst>
          </p:cNvPr>
          <p:cNvSpPr txBox="1"/>
          <p:nvPr/>
        </p:nvSpPr>
        <p:spPr>
          <a:xfrm>
            <a:off x="3513001" y="244856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BB5F4-D901-475D-C684-AC563861C4B3}"/>
              </a:ext>
            </a:extLst>
          </p:cNvPr>
          <p:cNvSpPr txBox="1"/>
          <p:nvPr/>
        </p:nvSpPr>
        <p:spPr>
          <a:xfrm>
            <a:off x="4366441" y="247904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052F1-43E0-5F35-A09A-10C419FA4C0D}"/>
              </a:ext>
            </a:extLst>
          </p:cNvPr>
          <p:cNvSpPr txBox="1"/>
          <p:nvPr/>
        </p:nvSpPr>
        <p:spPr>
          <a:xfrm>
            <a:off x="1270000" y="40492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0B6F7-0CE5-7A7F-7F2C-673823F2C52D}"/>
              </a:ext>
            </a:extLst>
          </p:cNvPr>
          <p:cNvSpPr txBox="1"/>
          <p:nvPr/>
        </p:nvSpPr>
        <p:spPr>
          <a:xfrm>
            <a:off x="2113280" y="40492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E2C143-6B67-AB61-723B-C736C522DD07}"/>
              </a:ext>
            </a:extLst>
          </p:cNvPr>
          <p:cNvSpPr txBox="1"/>
          <p:nvPr/>
        </p:nvSpPr>
        <p:spPr>
          <a:xfrm>
            <a:off x="5052133" y="168058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31</a:t>
            </a:r>
          </a:p>
          <a:p>
            <a:r>
              <a:rPr lang="en-US" dirty="0">
                <a:solidFill>
                  <a:srgbClr val="06BFC4"/>
                </a:solidFill>
              </a:rPr>
              <a:t>n = 121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40C99A-6981-53B4-E465-39AC4BA90F3B}"/>
              </a:ext>
            </a:extLst>
          </p:cNvPr>
          <p:cNvSpPr txBox="1"/>
          <p:nvPr/>
        </p:nvSpPr>
        <p:spPr>
          <a:xfrm>
            <a:off x="320113" y="5245228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202</a:t>
            </a:r>
          </a:p>
          <a:p>
            <a:r>
              <a:rPr lang="en-US" dirty="0">
                <a:solidFill>
                  <a:srgbClr val="06BFC4"/>
                </a:solidFill>
              </a:rPr>
              <a:t>n = 280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0C0D8-1990-2D66-7BB8-AA8019433DFF}"/>
              </a:ext>
            </a:extLst>
          </p:cNvPr>
          <p:cNvSpPr txBox="1"/>
          <p:nvPr/>
        </p:nvSpPr>
        <p:spPr>
          <a:xfrm>
            <a:off x="4351373" y="5438496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3,764</a:t>
            </a:r>
          </a:p>
          <a:p>
            <a:r>
              <a:rPr lang="en-US" dirty="0">
                <a:solidFill>
                  <a:srgbClr val="06BFC4"/>
                </a:solidFill>
              </a:rPr>
              <a:t>n = 6,291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281BC-8C73-3EB4-2C9D-81F201F0330B}"/>
              </a:ext>
            </a:extLst>
          </p:cNvPr>
          <p:cNvSpPr txBox="1"/>
          <p:nvPr/>
        </p:nvSpPr>
        <p:spPr>
          <a:xfrm>
            <a:off x="398816" y="1596122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421</a:t>
            </a:r>
          </a:p>
          <a:p>
            <a:r>
              <a:rPr lang="en-US" dirty="0">
                <a:solidFill>
                  <a:srgbClr val="06BFC4"/>
                </a:solidFill>
              </a:rPr>
              <a:t>n = 428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242230-EABC-C25B-8832-2D0941D9A655}"/>
              </a:ext>
            </a:extLst>
          </p:cNvPr>
          <p:cNvSpPr txBox="1"/>
          <p:nvPr/>
        </p:nvSpPr>
        <p:spPr>
          <a:xfrm>
            <a:off x="3526840" y="4053273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3EA59B-9015-3B8D-8AA6-0715ABAA7CA2}"/>
              </a:ext>
            </a:extLst>
          </p:cNvPr>
          <p:cNvSpPr txBox="1"/>
          <p:nvPr/>
        </p:nvSpPr>
        <p:spPr>
          <a:xfrm>
            <a:off x="4400600" y="4073593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E110BA-DEB9-6CF1-8898-1FFD132CAB18}"/>
              </a:ext>
            </a:extLst>
          </p:cNvPr>
          <p:cNvSpPr txBox="1"/>
          <p:nvPr/>
        </p:nvSpPr>
        <p:spPr>
          <a:xfrm>
            <a:off x="9723120" y="4001436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97CD0B-1CF3-5B78-C6C8-99110B225420}"/>
              </a:ext>
            </a:extLst>
          </p:cNvPr>
          <p:cNvSpPr txBox="1"/>
          <p:nvPr/>
        </p:nvSpPr>
        <p:spPr>
          <a:xfrm>
            <a:off x="10596880" y="4021756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7E57EC-B9B9-CFAE-91B4-8D82DD63F7E1}"/>
              </a:ext>
            </a:extLst>
          </p:cNvPr>
          <p:cNvSpPr txBox="1"/>
          <p:nvPr/>
        </p:nvSpPr>
        <p:spPr>
          <a:xfrm>
            <a:off x="8248347" y="5718050"/>
            <a:ext cx="213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n values as left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F73E3-0EF4-03B8-84BC-54A0B8132F4F}"/>
              </a:ext>
            </a:extLst>
          </p:cNvPr>
          <p:cNvSpPr txBox="1"/>
          <p:nvPr/>
        </p:nvSpPr>
        <p:spPr>
          <a:xfrm>
            <a:off x="7499400" y="4031916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77E38-BFEA-6D7A-9EAB-52C0885F765C}"/>
              </a:ext>
            </a:extLst>
          </p:cNvPr>
          <p:cNvSpPr txBox="1"/>
          <p:nvPr/>
        </p:nvSpPr>
        <p:spPr>
          <a:xfrm>
            <a:off x="8312200" y="4021756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FC640-4B74-D255-BC8E-D184D40F71A8}"/>
              </a:ext>
            </a:extLst>
          </p:cNvPr>
          <p:cNvSpPr txBox="1"/>
          <p:nvPr/>
        </p:nvSpPr>
        <p:spPr>
          <a:xfrm>
            <a:off x="7428280" y="2457116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47EF24-045D-1B0D-26E1-237A0DC80F8C}"/>
              </a:ext>
            </a:extLst>
          </p:cNvPr>
          <p:cNvSpPr txBox="1"/>
          <p:nvPr/>
        </p:nvSpPr>
        <p:spPr>
          <a:xfrm>
            <a:off x="8241080" y="2457116"/>
            <a:ext cx="68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CAE88F-FBDB-3F97-4C51-15D2E31C9465}"/>
              </a:ext>
            </a:extLst>
          </p:cNvPr>
          <p:cNvSpPr txBox="1"/>
          <p:nvPr/>
        </p:nvSpPr>
        <p:spPr>
          <a:xfrm>
            <a:off x="9733280" y="2487232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54945F-8F4D-49B3-F4E4-0C0653C4939D}"/>
              </a:ext>
            </a:extLst>
          </p:cNvPr>
          <p:cNvSpPr txBox="1"/>
          <p:nvPr/>
        </p:nvSpPr>
        <p:spPr>
          <a:xfrm>
            <a:off x="10546080" y="2487232"/>
            <a:ext cx="68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822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MAITs TRBs CDR3s more hydrophobic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78C0B-428E-641D-6F27-A01AFDDB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1821"/>
            <a:ext cx="6096000" cy="3719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B3E99E-114F-FEF8-2736-C0005C0B3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76816"/>
            <a:ext cx="6096000" cy="3794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6A08D9-FCA2-9B89-C630-69954798BEAE}"/>
              </a:ext>
            </a:extLst>
          </p:cNvPr>
          <p:cNvSpPr txBox="1"/>
          <p:nvPr/>
        </p:nvSpPr>
        <p:spPr>
          <a:xfrm>
            <a:off x="10668000" y="270256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DB716-0523-6BA4-BE6E-ED6439A294EC}"/>
              </a:ext>
            </a:extLst>
          </p:cNvPr>
          <p:cNvSpPr txBox="1"/>
          <p:nvPr/>
        </p:nvSpPr>
        <p:spPr>
          <a:xfrm>
            <a:off x="9733280" y="267208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5D78C-548C-A789-884C-56ED9D90EBA1}"/>
              </a:ext>
            </a:extLst>
          </p:cNvPr>
          <p:cNvSpPr txBox="1"/>
          <p:nvPr/>
        </p:nvSpPr>
        <p:spPr>
          <a:xfrm>
            <a:off x="8333740" y="267208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6BA77-0183-2542-E7F0-B08F664F95FA}"/>
              </a:ext>
            </a:extLst>
          </p:cNvPr>
          <p:cNvSpPr txBox="1"/>
          <p:nvPr/>
        </p:nvSpPr>
        <p:spPr>
          <a:xfrm>
            <a:off x="7480300" y="2641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44180-9C8A-595F-941C-0B7925D23D87}"/>
              </a:ext>
            </a:extLst>
          </p:cNvPr>
          <p:cNvSpPr txBox="1"/>
          <p:nvPr/>
        </p:nvSpPr>
        <p:spPr>
          <a:xfrm>
            <a:off x="4455160" y="2762060"/>
            <a:ext cx="113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0.059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31A40-B904-A770-8E5A-4E55D6DD1D91}"/>
              </a:ext>
            </a:extLst>
          </p:cNvPr>
          <p:cNvSpPr txBox="1"/>
          <p:nvPr/>
        </p:nvSpPr>
        <p:spPr>
          <a:xfrm>
            <a:off x="3530600" y="273158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693B76-1773-BBF4-8967-8A4654C92F22}"/>
              </a:ext>
            </a:extLst>
          </p:cNvPr>
          <p:cNvSpPr txBox="1"/>
          <p:nvPr/>
        </p:nvSpPr>
        <p:spPr>
          <a:xfrm>
            <a:off x="2131060" y="273158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B73D2-B49A-6401-715B-2AA62C4A7607}"/>
              </a:ext>
            </a:extLst>
          </p:cNvPr>
          <p:cNvSpPr txBox="1"/>
          <p:nvPr/>
        </p:nvSpPr>
        <p:spPr>
          <a:xfrm>
            <a:off x="1277620" y="27011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159B49-8454-B0A5-9572-E27B83A17B6E}"/>
              </a:ext>
            </a:extLst>
          </p:cNvPr>
          <p:cNvSpPr txBox="1"/>
          <p:nvPr/>
        </p:nvSpPr>
        <p:spPr>
          <a:xfrm>
            <a:off x="1252293" y="5617944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64</a:t>
            </a:r>
          </a:p>
          <a:p>
            <a:r>
              <a:rPr lang="en-US" dirty="0">
                <a:solidFill>
                  <a:srgbClr val="06BFC4"/>
                </a:solidFill>
              </a:rPr>
              <a:t>n = 158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B7A25-BE4B-06FE-0EAC-50FEB3737389}"/>
              </a:ext>
            </a:extLst>
          </p:cNvPr>
          <p:cNvSpPr txBox="1"/>
          <p:nvPr/>
        </p:nvSpPr>
        <p:spPr>
          <a:xfrm>
            <a:off x="4351373" y="543849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224</a:t>
            </a:r>
          </a:p>
          <a:p>
            <a:r>
              <a:rPr lang="en-US" dirty="0">
                <a:solidFill>
                  <a:srgbClr val="06BFC4"/>
                </a:solidFill>
              </a:rPr>
              <a:t>n = 250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0A3343-68BA-FBA1-CDF3-DD3D6A603ABB}"/>
              </a:ext>
            </a:extLst>
          </p:cNvPr>
          <p:cNvSpPr txBox="1"/>
          <p:nvPr/>
        </p:nvSpPr>
        <p:spPr>
          <a:xfrm>
            <a:off x="8248347" y="5718050"/>
            <a:ext cx="213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n values as left</a:t>
            </a:r>
          </a:p>
        </p:txBody>
      </p:sp>
    </p:spTree>
    <p:extLst>
      <p:ext uri="{BB962C8B-B14F-4D97-AF65-F5344CB8AC3E}">
        <p14:creationId xmlns:p14="http://schemas.microsoft.com/office/powerpoint/2010/main" val="9505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CDR3 feature analysis by cell type, expansion degree</a:t>
            </a:r>
          </a:p>
          <a:p>
            <a:r>
              <a:rPr lang="en-US" dirty="0" err="1"/>
              <a:t>IGoR</a:t>
            </a:r>
            <a:r>
              <a:rPr lang="en-US" dirty="0"/>
              <a:t> </a:t>
            </a:r>
            <a:r>
              <a:rPr lang="en-US" dirty="0" err="1"/>
              <a:t>pgen</a:t>
            </a:r>
            <a:r>
              <a:rPr lang="en-US" dirty="0"/>
              <a:t> analysis by cell type, expansion degree</a:t>
            </a:r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Across all CD8 TCRs, CDR3s are longer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AFCC5-85BA-D272-F172-F806D92C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665" y="1873905"/>
            <a:ext cx="7772400" cy="4984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662E4C-2D5D-C3A2-900B-025E42037C4C}"/>
              </a:ext>
            </a:extLst>
          </p:cNvPr>
          <p:cNvSpPr txBox="1"/>
          <p:nvPr/>
        </p:nvSpPr>
        <p:spPr>
          <a:xfrm>
            <a:off x="961902" y="2636322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11,886</a:t>
            </a:r>
          </a:p>
          <a:p>
            <a:r>
              <a:rPr lang="en-US" dirty="0">
                <a:solidFill>
                  <a:srgbClr val="06BFC4"/>
                </a:solidFill>
              </a:rPr>
              <a:t>n = 18,250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E9054-C900-D33D-8919-11EFDF4A71F5}"/>
              </a:ext>
            </a:extLst>
          </p:cNvPr>
          <p:cNvSpPr txBox="1"/>
          <p:nvPr/>
        </p:nvSpPr>
        <p:spPr>
          <a:xfrm>
            <a:off x="1256408" y="594110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4,418</a:t>
            </a:r>
          </a:p>
          <a:p>
            <a:r>
              <a:rPr lang="en-US" dirty="0">
                <a:solidFill>
                  <a:srgbClr val="06BFC4"/>
                </a:solidFill>
              </a:rPr>
              <a:t>n = 7,120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67DBA7-2A8A-2F26-66AE-9E7ACB57AD60}"/>
              </a:ext>
            </a:extLst>
          </p:cNvPr>
          <p:cNvSpPr txBox="1"/>
          <p:nvPr/>
        </p:nvSpPr>
        <p:spPr>
          <a:xfrm>
            <a:off x="8343998" y="6081633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144</a:t>
            </a:r>
          </a:p>
          <a:p>
            <a:r>
              <a:rPr lang="en-US" dirty="0">
                <a:solidFill>
                  <a:srgbClr val="06BFC4"/>
                </a:solidFill>
              </a:rPr>
              <a:t>n = 204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9B9E0E-EFE9-05AC-839F-008D850F7129}"/>
              </a:ext>
            </a:extLst>
          </p:cNvPr>
          <p:cNvSpPr txBox="1"/>
          <p:nvPr/>
        </p:nvSpPr>
        <p:spPr>
          <a:xfrm>
            <a:off x="8728163" y="2553137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7,324</a:t>
            </a:r>
          </a:p>
          <a:p>
            <a:r>
              <a:rPr lang="en-US" dirty="0">
                <a:solidFill>
                  <a:srgbClr val="06BFC4"/>
                </a:solidFill>
              </a:rPr>
              <a:t>n = 10,926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5DF126-3C99-2815-F8E1-FD95F7B577AC}"/>
              </a:ext>
            </a:extLst>
          </p:cNvPr>
          <p:cNvSpPr txBox="1"/>
          <p:nvPr/>
        </p:nvSpPr>
        <p:spPr>
          <a:xfrm>
            <a:off x="4393869" y="4556758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FD4C6B-7B5B-AEFF-1F0E-C2C83F3084AA}"/>
              </a:ext>
            </a:extLst>
          </p:cNvPr>
          <p:cNvSpPr txBox="1"/>
          <p:nvPr/>
        </p:nvSpPr>
        <p:spPr>
          <a:xfrm>
            <a:off x="3217726" y="4556758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81BD0A-BC2B-1695-2FB0-32022B6DE3A0}"/>
              </a:ext>
            </a:extLst>
          </p:cNvPr>
          <p:cNvSpPr txBox="1"/>
          <p:nvPr/>
        </p:nvSpPr>
        <p:spPr>
          <a:xfrm>
            <a:off x="6525295" y="2470011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21DC28-B10B-BE8F-6745-EE6022A7A296}"/>
              </a:ext>
            </a:extLst>
          </p:cNvPr>
          <p:cNvSpPr txBox="1"/>
          <p:nvPr/>
        </p:nvSpPr>
        <p:spPr>
          <a:xfrm>
            <a:off x="7681805" y="2470011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33A743-2E8C-6D7D-016B-BEBB21160FF5}"/>
              </a:ext>
            </a:extLst>
          </p:cNvPr>
          <p:cNvSpPr txBox="1"/>
          <p:nvPr/>
        </p:nvSpPr>
        <p:spPr>
          <a:xfrm>
            <a:off x="7764930" y="4630539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801E14-E42D-77A9-0C8F-E525B8B2AAF6}"/>
              </a:ext>
            </a:extLst>
          </p:cNvPr>
          <p:cNvSpPr txBox="1"/>
          <p:nvPr/>
        </p:nvSpPr>
        <p:spPr>
          <a:xfrm>
            <a:off x="6537170" y="4597444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00D2A6-4AA0-E540-1BE0-049F2247700E}"/>
              </a:ext>
            </a:extLst>
          </p:cNvPr>
          <p:cNvSpPr txBox="1"/>
          <p:nvPr/>
        </p:nvSpPr>
        <p:spPr>
          <a:xfrm>
            <a:off x="4394527" y="2553137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E26EEE-D44B-15A4-F528-0C6481A4E810}"/>
              </a:ext>
            </a:extLst>
          </p:cNvPr>
          <p:cNvSpPr txBox="1"/>
          <p:nvPr/>
        </p:nvSpPr>
        <p:spPr>
          <a:xfrm>
            <a:off x="3242134" y="2553137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7960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E493733-5948-CCEA-4CEF-543ADBE4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695" y="1837841"/>
            <a:ext cx="7772400" cy="49429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CD8 TEMs and proliferating CD8 TRA CDR3s longer in those with </a:t>
            </a:r>
            <a:r>
              <a:rPr lang="en-US" dirty="0" err="1"/>
              <a:t>irAEs</a:t>
            </a:r>
            <a:r>
              <a:rPr lang="en-US" dirty="0"/>
              <a:t>; naïve CD8s TRB CDR3s shorter in those with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7AF08-BA43-C427-795E-DF60CAD4F0DF}"/>
              </a:ext>
            </a:extLst>
          </p:cNvPr>
          <p:cNvSpPr txBox="1"/>
          <p:nvPr/>
        </p:nvSpPr>
        <p:spPr>
          <a:xfrm>
            <a:off x="8767771" y="2480052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31</a:t>
            </a:r>
          </a:p>
          <a:p>
            <a:r>
              <a:rPr lang="en-US" dirty="0">
                <a:solidFill>
                  <a:srgbClr val="06BFC4"/>
                </a:solidFill>
              </a:rPr>
              <a:t>n = 121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C8157-BA64-8C2F-013A-E6831AB45265}"/>
              </a:ext>
            </a:extLst>
          </p:cNvPr>
          <p:cNvSpPr txBox="1"/>
          <p:nvPr/>
        </p:nvSpPr>
        <p:spPr>
          <a:xfrm>
            <a:off x="3606850" y="615411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202</a:t>
            </a:r>
          </a:p>
          <a:p>
            <a:r>
              <a:rPr lang="en-US" dirty="0">
                <a:solidFill>
                  <a:srgbClr val="06BFC4"/>
                </a:solidFill>
              </a:rPr>
              <a:t>n = 280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96F23-CEFF-D77E-A902-AE5E385072E0}"/>
              </a:ext>
            </a:extLst>
          </p:cNvPr>
          <p:cNvSpPr txBox="1"/>
          <p:nvPr/>
        </p:nvSpPr>
        <p:spPr>
          <a:xfrm>
            <a:off x="7092274" y="623541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3,764</a:t>
            </a:r>
          </a:p>
          <a:p>
            <a:r>
              <a:rPr lang="en-US" dirty="0">
                <a:solidFill>
                  <a:srgbClr val="06BFC4"/>
                </a:solidFill>
              </a:rPr>
              <a:t>n = 6,291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96C08-A9D8-AC7D-6F25-67E7B9779175}"/>
              </a:ext>
            </a:extLst>
          </p:cNvPr>
          <p:cNvSpPr txBox="1"/>
          <p:nvPr/>
        </p:nvSpPr>
        <p:spPr>
          <a:xfrm>
            <a:off x="1613252" y="2469212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421</a:t>
            </a:r>
          </a:p>
          <a:p>
            <a:r>
              <a:rPr lang="en-US" dirty="0">
                <a:solidFill>
                  <a:srgbClr val="06BFC4"/>
                </a:solidFill>
              </a:rPr>
              <a:t>n = 428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6BD12-C123-FD19-632A-DEC3B7ECB4D1}"/>
              </a:ext>
            </a:extLst>
          </p:cNvPr>
          <p:cNvSpPr txBox="1"/>
          <p:nvPr/>
        </p:nvSpPr>
        <p:spPr>
          <a:xfrm>
            <a:off x="4690757" y="2637513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8B7E1-D060-EA1C-A9EE-7507BB102403}"/>
              </a:ext>
            </a:extLst>
          </p:cNvPr>
          <p:cNvSpPr txBox="1"/>
          <p:nvPr/>
        </p:nvSpPr>
        <p:spPr>
          <a:xfrm>
            <a:off x="6677803" y="2617136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BEE9E3-5F14-B1F1-7957-5DC3F32CDB70}"/>
              </a:ext>
            </a:extLst>
          </p:cNvPr>
          <p:cNvSpPr txBox="1"/>
          <p:nvPr/>
        </p:nvSpPr>
        <p:spPr>
          <a:xfrm>
            <a:off x="3424230" y="2551625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C9B63-8F71-93E5-A50D-B417F95B4F09}"/>
              </a:ext>
            </a:extLst>
          </p:cNvPr>
          <p:cNvSpPr txBox="1"/>
          <p:nvPr/>
        </p:nvSpPr>
        <p:spPr>
          <a:xfrm>
            <a:off x="7782116" y="2475326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DB1A9-B8AF-A51E-ADE2-DE513C4E8024}"/>
              </a:ext>
            </a:extLst>
          </p:cNvPr>
          <p:cNvSpPr txBox="1"/>
          <p:nvPr/>
        </p:nvSpPr>
        <p:spPr>
          <a:xfrm>
            <a:off x="4716236" y="4604093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E3AB56-B60E-28BD-AC55-B7A8EFD3191C}"/>
              </a:ext>
            </a:extLst>
          </p:cNvPr>
          <p:cNvSpPr txBox="1"/>
          <p:nvPr/>
        </p:nvSpPr>
        <p:spPr>
          <a:xfrm>
            <a:off x="3412355" y="4538782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6D2675-71C1-2072-9FFB-96E8F69DB1B5}"/>
              </a:ext>
            </a:extLst>
          </p:cNvPr>
          <p:cNvSpPr txBox="1"/>
          <p:nvPr/>
        </p:nvSpPr>
        <p:spPr>
          <a:xfrm>
            <a:off x="6570270" y="4622333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6AAC5A-6EFA-99FE-58B3-0CA9CD2E76C4}"/>
              </a:ext>
            </a:extLst>
          </p:cNvPr>
          <p:cNvSpPr txBox="1"/>
          <p:nvPr/>
        </p:nvSpPr>
        <p:spPr>
          <a:xfrm>
            <a:off x="7809015" y="4638325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354613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Within (unique) highly expanded CD8 T cells, TRA CDR3s are generally longer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46E73E-7B77-1935-CBE9-CD8AA108EBFB}"/>
              </a:ext>
            </a:extLst>
          </p:cNvPr>
          <p:cNvSpPr txBox="1"/>
          <p:nvPr/>
        </p:nvSpPr>
        <p:spPr>
          <a:xfrm>
            <a:off x="7561547" y="2172649"/>
            <a:ext cx="339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highly expanded CD8 TCRs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F4EFE-9BB3-36EC-250D-36C4BB72597C}"/>
              </a:ext>
            </a:extLst>
          </p:cNvPr>
          <p:cNvSpPr txBox="1"/>
          <p:nvPr/>
        </p:nvSpPr>
        <p:spPr>
          <a:xfrm>
            <a:off x="1704613" y="2172649"/>
            <a:ext cx="29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highly expanded CD8 TCRs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95C68A-DFEF-4610-2AF0-910D226D6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934" y="2935498"/>
            <a:ext cx="5861723" cy="3673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F2E54A-D051-35E2-29CD-A2412072A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35498"/>
            <a:ext cx="6096000" cy="3673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CC6296-C60C-72A6-0DF9-57EDE3CE0D86}"/>
              </a:ext>
            </a:extLst>
          </p:cNvPr>
          <p:cNvSpPr txBox="1"/>
          <p:nvPr/>
        </p:nvSpPr>
        <p:spPr>
          <a:xfrm>
            <a:off x="677953" y="6211669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616</a:t>
            </a:r>
          </a:p>
          <a:p>
            <a:r>
              <a:rPr lang="en-US" dirty="0">
                <a:solidFill>
                  <a:srgbClr val="06BFC4"/>
                </a:solidFill>
              </a:rPr>
              <a:t>n = 133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1697A-0FF3-42CB-87BB-4B3E14B519E0}"/>
              </a:ext>
            </a:extLst>
          </p:cNvPr>
          <p:cNvSpPr txBox="1"/>
          <p:nvPr/>
        </p:nvSpPr>
        <p:spPr>
          <a:xfrm>
            <a:off x="1646956" y="6211669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623</a:t>
            </a:r>
          </a:p>
          <a:p>
            <a:r>
              <a:rPr lang="en-US" dirty="0">
                <a:solidFill>
                  <a:srgbClr val="06BFC4"/>
                </a:solidFill>
              </a:rPr>
              <a:t>n = 148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63FC8-4B02-5E96-A5BB-C0CCC9C4752E}"/>
              </a:ext>
            </a:extLst>
          </p:cNvPr>
          <p:cNvSpPr txBox="1"/>
          <p:nvPr/>
        </p:nvSpPr>
        <p:spPr>
          <a:xfrm>
            <a:off x="3352450" y="621166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1,777</a:t>
            </a:r>
          </a:p>
          <a:p>
            <a:r>
              <a:rPr lang="en-US" dirty="0">
                <a:solidFill>
                  <a:srgbClr val="06BFC4"/>
                </a:solidFill>
              </a:rPr>
              <a:t>n = 3,446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2246E-BD1E-BD89-5FBE-ACAB95F84325}"/>
              </a:ext>
            </a:extLst>
          </p:cNvPr>
          <p:cNvSpPr txBox="1"/>
          <p:nvPr/>
        </p:nvSpPr>
        <p:spPr>
          <a:xfrm>
            <a:off x="4321453" y="621166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1,790</a:t>
            </a:r>
          </a:p>
          <a:p>
            <a:r>
              <a:rPr lang="en-US" dirty="0">
                <a:solidFill>
                  <a:srgbClr val="06BFC4"/>
                </a:solidFill>
              </a:rPr>
              <a:t>n = 3,557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53A0F-80C4-0A06-DC88-2997A8C6F53E}"/>
              </a:ext>
            </a:extLst>
          </p:cNvPr>
          <p:cNvSpPr txBox="1"/>
          <p:nvPr/>
        </p:nvSpPr>
        <p:spPr>
          <a:xfrm>
            <a:off x="6922727" y="6193856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</a:t>
            </a:r>
          </a:p>
          <a:p>
            <a:r>
              <a:rPr lang="en-US" dirty="0">
                <a:solidFill>
                  <a:srgbClr val="06BFC4"/>
                </a:solidFill>
              </a:rPr>
              <a:t>n =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D9948-1523-8243-6C7A-2DC074ADABB6}"/>
              </a:ext>
            </a:extLst>
          </p:cNvPr>
          <p:cNvSpPr txBox="1"/>
          <p:nvPr/>
        </p:nvSpPr>
        <p:spPr>
          <a:xfrm>
            <a:off x="7891730" y="6193856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</a:t>
            </a:r>
          </a:p>
          <a:p>
            <a:r>
              <a:rPr lang="en-US" dirty="0">
                <a:solidFill>
                  <a:srgbClr val="06BFC4"/>
                </a:solidFill>
              </a:rPr>
              <a:t>n =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A5B7B7-B597-3502-8653-FBD9C9B18844}"/>
              </a:ext>
            </a:extLst>
          </p:cNvPr>
          <p:cNvSpPr txBox="1"/>
          <p:nvPr/>
        </p:nvSpPr>
        <p:spPr>
          <a:xfrm>
            <a:off x="9922684" y="6193855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20</a:t>
            </a:r>
          </a:p>
          <a:p>
            <a:r>
              <a:rPr lang="en-US" dirty="0">
                <a:solidFill>
                  <a:srgbClr val="06BFC4"/>
                </a:solidFill>
              </a:rPr>
              <a:t>n = 54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0AFBA-E45D-E26F-8628-1172CF720603}"/>
              </a:ext>
            </a:extLst>
          </p:cNvPr>
          <p:cNvSpPr txBox="1"/>
          <p:nvPr/>
        </p:nvSpPr>
        <p:spPr>
          <a:xfrm>
            <a:off x="4382194" y="3503221"/>
            <a:ext cx="5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B03FC-1CD3-10CB-1C32-55919BC46A76}"/>
              </a:ext>
            </a:extLst>
          </p:cNvPr>
          <p:cNvSpPr txBox="1"/>
          <p:nvPr/>
        </p:nvSpPr>
        <p:spPr>
          <a:xfrm>
            <a:off x="3476939" y="3503221"/>
            <a:ext cx="5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ED131-0D70-BDC5-CC60-AA2D94AABF21}"/>
              </a:ext>
            </a:extLst>
          </p:cNvPr>
          <p:cNvSpPr txBox="1"/>
          <p:nvPr/>
        </p:nvSpPr>
        <p:spPr>
          <a:xfrm>
            <a:off x="1176711" y="3429000"/>
            <a:ext cx="5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6D1194-0F9C-56A5-F8D6-6E79C0548FAB}"/>
              </a:ext>
            </a:extLst>
          </p:cNvPr>
          <p:cNvSpPr txBox="1"/>
          <p:nvPr/>
        </p:nvSpPr>
        <p:spPr>
          <a:xfrm>
            <a:off x="2089604" y="3433167"/>
            <a:ext cx="5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B213F6-4E61-E6E5-971C-BD5A82FF1A19}"/>
              </a:ext>
            </a:extLst>
          </p:cNvPr>
          <p:cNvSpPr txBox="1"/>
          <p:nvPr/>
        </p:nvSpPr>
        <p:spPr>
          <a:xfrm>
            <a:off x="7260836" y="3613666"/>
            <a:ext cx="5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5B3DF8-85DA-3F87-18FE-8557446899BB}"/>
              </a:ext>
            </a:extLst>
          </p:cNvPr>
          <p:cNvSpPr txBox="1"/>
          <p:nvPr/>
        </p:nvSpPr>
        <p:spPr>
          <a:xfrm>
            <a:off x="8197479" y="3579475"/>
            <a:ext cx="5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8FD447-3FF5-BD50-B928-E26B0D01EC0F}"/>
              </a:ext>
            </a:extLst>
          </p:cNvPr>
          <p:cNvSpPr txBox="1"/>
          <p:nvPr/>
        </p:nvSpPr>
        <p:spPr>
          <a:xfrm>
            <a:off x="9330703" y="3579475"/>
            <a:ext cx="104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0.06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0A7279-0F65-6F40-06C2-5806DBFB7634}"/>
              </a:ext>
            </a:extLst>
          </p:cNvPr>
          <p:cNvSpPr txBox="1"/>
          <p:nvPr/>
        </p:nvSpPr>
        <p:spPr>
          <a:xfrm>
            <a:off x="10581408" y="3507441"/>
            <a:ext cx="5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999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Within (unique) highly expanded CD8 TEMs, TRB CDR3s generally longer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9205C9-2165-FDF4-0007-9F88200B5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2218482"/>
            <a:ext cx="6004560" cy="37816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7DA59D-7D91-5ED4-7E4A-162A228C0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82569"/>
            <a:ext cx="6004560" cy="3720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754B6F-88DD-B265-3B92-F0137CB29A42}"/>
              </a:ext>
            </a:extLst>
          </p:cNvPr>
          <p:cNvSpPr txBox="1"/>
          <p:nvPr/>
        </p:nvSpPr>
        <p:spPr>
          <a:xfrm>
            <a:off x="1859280" y="1797368"/>
            <a:ext cx="183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CD8 TEM TCRs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40E8D-7F7F-0861-6449-3162AF19F50B}"/>
              </a:ext>
            </a:extLst>
          </p:cNvPr>
          <p:cNvSpPr txBox="1"/>
          <p:nvPr/>
        </p:nvSpPr>
        <p:spPr>
          <a:xfrm>
            <a:off x="7917811" y="1797368"/>
            <a:ext cx="227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CD8 TEM TCRs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525E8-B2E1-F14D-3C31-6B6AB4577E4B}"/>
              </a:ext>
            </a:extLst>
          </p:cNvPr>
          <p:cNvSpPr txBox="1"/>
          <p:nvPr/>
        </p:nvSpPr>
        <p:spPr>
          <a:xfrm>
            <a:off x="3829664" y="5122952"/>
            <a:ext cx="23069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buckets:</a:t>
            </a:r>
          </a:p>
          <a:p>
            <a:r>
              <a:rPr lang="en-US" dirty="0"/>
              <a:t>Single: 1</a:t>
            </a:r>
          </a:p>
          <a:p>
            <a:r>
              <a:rPr lang="en-US" dirty="0"/>
              <a:t>Small: 2-5</a:t>
            </a:r>
          </a:p>
          <a:p>
            <a:r>
              <a:rPr lang="en-US" dirty="0"/>
              <a:t>Medium: 6-20</a:t>
            </a:r>
          </a:p>
          <a:p>
            <a:r>
              <a:rPr lang="en-US" dirty="0"/>
              <a:t>Large: 21-100</a:t>
            </a:r>
          </a:p>
          <a:p>
            <a:r>
              <a:rPr lang="en-US" dirty="0"/>
              <a:t>Hyperexpanded: &gt;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CB44C-68B7-BCD5-EEAF-5D03AF5D1583}"/>
              </a:ext>
            </a:extLst>
          </p:cNvPr>
          <p:cNvSpPr txBox="1"/>
          <p:nvPr/>
        </p:nvSpPr>
        <p:spPr>
          <a:xfrm>
            <a:off x="9103360" y="489712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0106F-50CA-6E74-2123-C98644ACA57B}"/>
              </a:ext>
            </a:extLst>
          </p:cNvPr>
          <p:cNvSpPr txBox="1"/>
          <p:nvPr/>
        </p:nvSpPr>
        <p:spPr>
          <a:xfrm>
            <a:off x="8422640" y="435864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5FB13-933B-89E6-1359-3CD2FE633B04}"/>
              </a:ext>
            </a:extLst>
          </p:cNvPr>
          <p:cNvSpPr txBox="1"/>
          <p:nvPr/>
        </p:nvSpPr>
        <p:spPr>
          <a:xfrm>
            <a:off x="6956004" y="4515149"/>
            <a:ext cx="51167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908D9-962E-8083-5C4B-F64155CDCD21}"/>
              </a:ext>
            </a:extLst>
          </p:cNvPr>
          <p:cNvSpPr txBox="1"/>
          <p:nvPr/>
        </p:nvSpPr>
        <p:spPr>
          <a:xfrm>
            <a:off x="7409811" y="440944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B6608A-CFAE-75AD-3DCA-189BB2B2AB76}"/>
              </a:ext>
            </a:extLst>
          </p:cNvPr>
          <p:cNvSpPr txBox="1"/>
          <p:nvPr/>
        </p:nvSpPr>
        <p:spPr>
          <a:xfrm>
            <a:off x="3034894" y="49149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4B8729-6D5E-960E-7A9F-22D9D6BE5F64}"/>
              </a:ext>
            </a:extLst>
          </p:cNvPr>
          <p:cNvSpPr txBox="1"/>
          <p:nvPr/>
        </p:nvSpPr>
        <p:spPr>
          <a:xfrm>
            <a:off x="2435454" y="431552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65AAE-7F46-6CFD-0665-08A6264D6535}"/>
              </a:ext>
            </a:extLst>
          </p:cNvPr>
          <p:cNvSpPr txBox="1"/>
          <p:nvPr/>
        </p:nvSpPr>
        <p:spPr>
          <a:xfrm>
            <a:off x="887538" y="4502509"/>
            <a:ext cx="51167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A65FAD-4208-C7A8-F4FB-3AAFB56C6D2E}"/>
              </a:ext>
            </a:extLst>
          </p:cNvPr>
          <p:cNvSpPr txBox="1"/>
          <p:nvPr/>
        </p:nvSpPr>
        <p:spPr>
          <a:xfrm>
            <a:off x="1402305" y="44679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B4ECB4-8E7C-727A-CAAF-CD86185F57D1}"/>
              </a:ext>
            </a:extLst>
          </p:cNvPr>
          <p:cNvSpPr txBox="1"/>
          <p:nvPr/>
        </p:nvSpPr>
        <p:spPr>
          <a:xfrm>
            <a:off x="147592" y="5676949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8766D"/>
                </a:solidFill>
              </a:rPr>
              <a:t>n = 710</a:t>
            </a:r>
          </a:p>
          <a:p>
            <a:r>
              <a:rPr lang="en-US" sz="1400" dirty="0">
                <a:solidFill>
                  <a:srgbClr val="06BFC4"/>
                </a:solidFill>
              </a:rPr>
              <a:t>n = 2082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FF67A-5527-2BF6-6EB4-98ADDE623CC6}"/>
              </a:ext>
            </a:extLst>
          </p:cNvPr>
          <p:cNvSpPr txBox="1"/>
          <p:nvPr/>
        </p:nvSpPr>
        <p:spPr>
          <a:xfrm>
            <a:off x="1143377" y="5676949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8766D"/>
                </a:solidFill>
              </a:rPr>
              <a:t>n = 677</a:t>
            </a:r>
          </a:p>
          <a:p>
            <a:r>
              <a:rPr lang="en-US" sz="1400" dirty="0">
                <a:solidFill>
                  <a:srgbClr val="06BFC4"/>
                </a:solidFill>
              </a:rPr>
              <a:t>n = 2177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D06F92-B105-E0D5-F07D-E83C609D6A55}"/>
              </a:ext>
            </a:extLst>
          </p:cNvPr>
          <p:cNvSpPr txBox="1"/>
          <p:nvPr/>
        </p:nvSpPr>
        <p:spPr>
          <a:xfrm>
            <a:off x="2039109" y="5872916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8766D"/>
                </a:solidFill>
              </a:rPr>
              <a:t>n = 1058</a:t>
            </a:r>
          </a:p>
          <a:p>
            <a:r>
              <a:rPr lang="en-US" sz="1400" dirty="0">
                <a:solidFill>
                  <a:srgbClr val="06BFC4"/>
                </a:solidFill>
              </a:rPr>
              <a:t>n = 1359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672E15-01FE-86CB-A452-9238A0A413D0}"/>
              </a:ext>
            </a:extLst>
          </p:cNvPr>
          <p:cNvSpPr txBox="1"/>
          <p:nvPr/>
        </p:nvSpPr>
        <p:spPr>
          <a:xfrm>
            <a:off x="3034894" y="5872916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8766D"/>
                </a:solidFill>
              </a:rPr>
              <a:t>n = 1103</a:t>
            </a:r>
          </a:p>
          <a:p>
            <a:r>
              <a:rPr lang="en-US" sz="1400" dirty="0">
                <a:solidFill>
                  <a:srgbClr val="06BFC4"/>
                </a:solidFill>
              </a:rPr>
              <a:t>n = 1365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5516EC-BB65-4933-5418-D5D1F48AF26C}"/>
              </a:ext>
            </a:extLst>
          </p:cNvPr>
          <p:cNvSpPr txBox="1"/>
          <p:nvPr/>
        </p:nvSpPr>
        <p:spPr>
          <a:xfrm>
            <a:off x="7093859" y="5662344"/>
            <a:ext cx="63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8766D"/>
                </a:solidFill>
              </a:rPr>
              <a:t>n = 16</a:t>
            </a:r>
          </a:p>
          <a:p>
            <a:r>
              <a:rPr lang="en-US" sz="1400" dirty="0">
                <a:solidFill>
                  <a:srgbClr val="06BFC4"/>
                </a:solidFill>
              </a:rPr>
              <a:t>n = 47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A03573-A3BE-E985-98C5-B7824DB992C5}"/>
              </a:ext>
            </a:extLst>
          </p:cNvPr>
          <p:cNvSpPr txBox="1"/>
          <p:nvPr/>
        </p:nvSpPr>
        <p:spPr>
          <a:xfrm>
            <a:off x="8664052" y="5916716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8766D"/>
                </a:solidFill>
              </a:rPr>
              <a:t>n = 3</a:t>
            </a:r>
          </a:p>
          <a:p>
            <a:r>
              <a:rPr lang="en-US" sz="1400" dirty="0">
                <a:solidFill>
                  <a:srgbClr val="06BFC4"/>
                </a:solidFill>
              </a:rPr>
              <a:t>n = 7</a:t>
            </a:r>
          </a:p>
        </p:txBody>
      </p:sp>
    </p:spTree>
    <p:extLst>
      <p:ext uri="{BB962C8B-B14F-4D97-AF65-F5344CB8AC3E}">
        <p14:creationId xmlns:p14="http://schemas.microsoft.com/office/powerpoint/2010/main" val="396690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BD55D1D-7F22-714D-E4A1-7684EBA0B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686" y="1830027"/>
            <a:ext cx="7772400" cy="4808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Across all CD8 TCRs and TRB CD4s, see less germline-like TCRs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BDE71-0D0B-B85F-EA8E-B1B0776A637A}"/>
              </a:ext>
            </a:extLst>
          </p:cNvPr>
          <p:cNvSpPr txBox="1"/>
          <p:nvPr/>
        </p:nvSpPr>
        <p:spPr>
          <a:xfrm rot="16200000">
            <a:off x="1129537" y="3360719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0DE06-8AFD-64DA-D9B6-4AEAB17D5FE0}"/>
              </a:ext>
            </a:extLst>
          </p:cNvPr>
          <p:cNvSpPr txBox="1"/>
          <p:nvPr/>
        </p:nvSpPr>
        <p:spPr>
          <a:xfrm>
            <a:off x="95746" y="4049488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9DC57-C579-139E-AE50-084042661756}"/>
              </a:ext>
            </a:extLst>
          </p:cNvPr>
          <p:cNvSpPr txBox="1"/>
          <p:nvPr/>
        </p:nvSpPr>
        <p:spPr>
          <a:xfrm rot="5400000">
            <a:off x="1117661" y="5204664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18887-7568-0C7C-8995-92E667A9BC8B}"/>
              </a:ext>
            </a:extLst>
          </p:cNvPr>
          <p:cNvSpPr txBox="1"/>
          <p:nvPr/>
        </p:nvSpPr>
        <p:spPr>
          <a:xfrm>
            <a:off x="95745" y="4507287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5FB101-DA61-E23B-B3BB-61A093F8BE50}"/>
              </a:ext>
            </a:extLst>
          </p:cNvPr>
          <p:cNvSpPr txBox="1"/>
          <p:nvPr/>
        </p:nvSpPr>
        <p:spPr>
          <a:xfrm>
            <a:off x="3894711" y="2348544"/>
            <a:ext cx="46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C3422-F81D-6742-6F87-661464FAF7A8}"/>
              </a:ext>
            </a:extLst>
          </p:cNvPr>
          <p:cNvSpPr txBox="1"/>
          <p:nvPr/>
        </p:nvSpPr>
        <p:spPr>
          <a:xfrm>
            <a:off x="3096002" y="2256323"/>
            <a:ext cx="53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17500A-D1AE-6D44-FB55-84ACAC6EBB11}"/>
              </a:ext>
            </a:extLst>
          </p:cNvPr>
          <p:cNvSpPr txBox="1"/>
          <p:nvPr/>
        </p:nvSpPr>
        <p:spPr>
          <a:xfrm>
            <a:off x="5239761" y="2402481"/>
            <a:ext cx="46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DB5ECA-65F6-EFF0-722B-D97CCCF9E3DB}"/>
              </a:ext>
            </a:extLst>
          </p:cNvPr>
          <p:cNvSpPr txBox="1"/>
          <p:nvPr/>
        </p:nvSpPr>
        <p:spPr>
          <a:xfrm>
            <a:off x="5883958" y="2380476"/>
            <a:ext cx="46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EA4C92-FA27-4A44-04D4-45D7D2C0F5A6}"/>
              </a:ext>
            </a:extLst>
          </p:cNvPr>
          <p:cNvSpPr txBox="1"/>
          <p:nvPr/>
        </p:nvSpPr>
        <p:spPr>
          <a:xfrm>
            <a:off x="8190407" y="4653128"/>
            <a:ext cx="123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0.054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0BBBE4-B648-AAED-7F64-8F9748BD2D9B}"/>
              </a:ext>
            </a:extLst>
          </p:cNvPr>
          <p:cNvSpPr txBox="1"/>
          <p:nvPr/>
        </p:nvSpPr>
        <p:spPr>
          <a:xfrm>
            <a:off x="7257378" y="4652266"/>
            <a:ext cx="53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3EF9B-544F-3259-764F-E5C6E9498CDE}"/>
              </a:ext>
            </a:extLst>
          </p:cNvPr>
          <p:cNvSpPr txBox="1"/>
          <p:nvPr/>
        </p:nvSpPr>
        <p:spPr>
          <a:xfrm>
            <a:off x="3156962" y="6111042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7,324</a:t>
            </a:r>
          </a:p>
          <a:p>
            <a:r>
              <a:rPr lang="en-US" dirty="0">
                <a:solidFill>
                  <a:srgbClr val="06BFC4"/>
                </a:solidFill>
              </a:rPr>
              <a:t>n = 10,926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A1EDF-7450-E4FA-5257-277493434BA0}"/>
              </a:ext>
            </a:extLst>
          </p:cNvPr>
          <p:cNvSpPr txBox="1"/>
          <p:nvPr/>
        </p:nvSpPr>
        <p:spPr>
          <a:xfrm>
            <a:off x="7500680" y="6111042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144</a:t>
            </a:r>
          </a:p>
          <a:p>
            <a:r>
              <a:rPr lang="en-US" dirty="0">
                <a:solidFill>
                  <a:srgbClr val="06BFC4"/>
                </a:solidFill>
              </a:rPr>
              <a:t>n = 204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0E45B-04B3-7D80-6EDC-A7EDE6303FA3}"/>
              </a:ext>
            </a:extLst>
          </p:cNvPr>
          <p:cNvSpPr txBox="1"/>
          <p:nvPr/>
        </p:nvSpPr>
        <p:spPr>
          <a:xfrm>
            <a:off x="6117767" y="6111042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4,418</a:t>
            </a:r>
          </a:p>
          <a:p>
            <a:r>
              <a:rPr lang="en-US" dirty="0">
                <a:solidFill>
                  <a:srgbClr val="06BFC4"/>
                </a:solidFill>
              </a:rPr>
              <a:t>n = 7,120</a:t>
            </a:r>
          </a:p>
        </p:txBody>
      </p:sp>
    </p:spTree>
    <p:extLst>
      <p:ext uri="{BB962C8B-B14F-4D97-AF65-F5344CB8AC3E}">
        <p14:creationId xmlns:p14="http://schemas.microsoft.com/office/powerpoint/2010/main" val="75725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7F78495-150B-1985-D3EB-690FAC579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585" y="1919288"/>
            <a:ext cx="7772400" cy="47952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Proliferating (TRA) and TEM CD8s are less germline-like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BDE71-0D0B-B85F-EA8E-B1B0776A637A}"/>
              </a:ext>
            </a:extLst>
          </p:cNvPr>
          <p:cNvSpPr txBox="1"/>
          <p:nvPr/>
        </p:nvSpPr>
        <p:spPr>
          <a:xfrm rot="16200000">
            <a:off x="1129537" y="3360719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0DE06-8AFD-64DA-D9B6-4AEAB17D5FE0}"/>
              </a:ext>
            </a:extLst>
          </p:cNvPr>
          <p:cNvSpPr txBox="1"/>
          <p:nvPr/>
        </p:nvSpPr>
        <p:spPr>
          <a:xfrm>
            <a:off x="95746" y="4049488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9DC57-C579-139E-AE50-084042661756}"/>
              </a:ext>
            </a:extLst>
          </p:cNvPr>
          <p:cNvSpPr txBox="1"/>
          <p:nvPr/>
        </p:nvSpPr>
        <p:spPr>
          <a:xfrm rot="5400000">
            <a:off x="1117661" y="5204664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18887-7568-0C7C-8995-92E667A9BC8B}"/>
              </a:ext>
            </a:extLst>
          </p:cNvPr>
          <p:cNvSpPr txBox="1"/>
          <p:nvPr/>
        </p:nvSpPr>
        <p:spPr>
          <a:xfrm>
            <a:off x="95745" y="4507287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02C72-4077-F7CE-4CB6-65190ADB0D84}"/>
              </a:ext>
            </a:extLst>
          </p:cNvPr>
          <p:cNvSpPr txBox="1"/>
          <p:nvPr/>
        </p:nvSpPr>
        <p:spPr>
          <a:xfrm>
            <a:off x="6305798" y="334224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0.054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1948E-9DC8-C067-CC8A-EA2B90A6075E}"/>
              </a:ext>
            </a:extLst>
          </p:cNvPr>
          <p:cNvSpPr txBox="1"/>
          <p:nvPr/>
        </p:nvSpPr>
        <p:spPr>
          <a:xfrm>
            <a:off x="7745880" y="53121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14D61-687B-84AF-B5CB-39B22679E9FD}"/>
              </a:ext>
            </a:extLst>
          </p:cNvPr>
          <p:cNvSpPr txBox="1"/>
          <p:nvPr/>
        </p:nvSpPr>
        <p:spPr>
          <a:xfrm>
            <a:off x="6576138" y="532008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D13A96-5210-D35B-F35A-ADB26C406302}"/>
              </a:ext>
            </a:extLst>
          </p:cNvPr>
          <p:cNvSpPr txBox="1"/>
          <p:nvPr/>
        </p:nvSpPr>
        <p:spPr>
          <a:xfrm>
            <a:off x="7727901" y="328286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88EF8-A560-969F-F05D-5589262D8501}"/>
              </a:ext>
            </a:extLst>
          </p:cNvPr>
          <p:cNvSpPr txBox="1"/>
          <p:nvPr/>
        </p:nvSpPr>
        <p:spPr>
          <a:xfrm>
            <a:off x="4543526" y="529840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DB7DD-E87B-AE62-0CD0-BC35C633BD1D}"/>
              </a:ext>
            </a:extLst>
          </p:cNvPr>
          <p:cNvSpPr txBox="1"/>
          <p:nvPr/>
        </p:nvSpPr>
        <p:spPr>
          <a:xfrm>
            <a:off x="3300044" y="5298823"/>
            <a:ext cx="51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8B82A-FBC3-665E-614C-F22B6AD1699E}"/>
              </a:ext>
            </a:extLst>
          </p:cNvPr>
          <p:cNvSpPr txBox="1"/>
          <p:nvPr/>
        </p:nvSpPr>
        <p:spPr>
          <a:xfrm>
            <a:off x="3421964" y="3342244"/>
            <a:ext cx="51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56A08-2D65-548A-68AB-974B268D8A72}"/>
              </a:ext>
            </a:extLst>
          </p:cNvPr>
          <p:cNvSpPr txBox="1"/>
          <p:nvPr/>
        </p:nvSpPr>
        <p:spPr>
          <a:xfrm>
            <a:off x="4543006" y="3354531"/>
            <a:ext cx="51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73C44-8D55-9604-4E2F-85CE612CC241}"/>
              </a:ext>
            </a:extLst>
          </p:cNvPr>
          <p:cNvSpPr txBox="1"/>
          <p:nvPr/>
        </p:nvSpPr>
        <p:spPr>
          <a:xfrm>
            <a:off x="8767771" y="2480052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31</a:t>
            </a:r>
          </a:p>
          <a:p>
            <a:r>
              <a:rPr lang="en-US" dirty="0">
                <a:solidFill>
                  <a:srgbClr val="06BFC4"/>
                </a:solidFill>
              </a:rPr>
              <a:t>n = 121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E6D36-A2FA-1A54-3735-3C540620DEBC}"/>
              </a:ext>
            </a:extLst>
          </p:cNvPr>
          <p:cNvSpPr txBox="1"/>
          <p:nvPr/>
        </p:nvSpPr>
        <p:spPr>
          <a:xfrm>
            <a:off x="3606850" y="615411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202</a:t>
            </a:r>
          </a:p>
          <a:p>
            <a:r>
              <a:rPr lang="en-US" dirty="0">
                <a:solidFill>
                  <a:srgbClr val="06BFC4"/>
                </a:solidFill>
              </a:rPr>
              <a:t>n = 280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0B818C-B167-107A-1CE8-3B88308C7C41}"/>
              </a:ext>
            </a:extLst>
          </p:cNvPr>
          <p:cNvSpPr txBox="1"/>
          <p:nvPr/>
        </p:nvSpPr>
        <p:spPr>
          <a:xfrm>
            <a:off x="7092274" y="623541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3,764</a:t>
            </a:r>
          </a:p>
          <a:p>
            <a:r>
              <a:rPr lang="en-US" dirty="0">
                <a:solidFill>
                  <a:srgbClr val="06BFC4"/>
                </a:solidFill>
              </a:rPr>
              <a:t>n = 6,291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60ECEB-E44C-A5FA-F550-3E208B30403C}"/>
              </a:ext>
            </a:extLst>
          </p:cNvPr>
          <p:cNvSpPr txBox="1"/>
          <p:nvPr/>
        </p:nvSpPr>
        <p:spPr>
          <a:xfrm>
            <a:off x="1613252" y="2469212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421</a:t>
            </a:r>
          </a:p>
          <a:p>
            <a:r>
              <a:rPr lang="en-US" dirty="0">
                <a:solidFill>
                  <a:srgbClr val="06BFC4"/>
                </a:solidFill>
              </a:rPr>
              <a:t>n = 428</a:t>
            </a:r>
          </a:p>
        </p:txBody>
      </p:sp>
    </p:spTree>
    <p:extLst>
      <p:ext uri="{BB962C8B-B14F-4D97-AF65-F5344CB8AC3E}">
        <p14:creationId xmlns:p14="http://schemas.microsoft.com/office/powerpoint/2010/main" val="263803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2F346BE-76D5-84A2-ED32-34D3CF249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237" y="2616348"/>
            <a:ext cx="5101243" cy="31392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Among (unique) highly expanded T cells, both CD4 and CD8 TCRs are less germline-like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E74BF-90C1-082B-8EE4-2CF831F4411C}"/>
              </a:ext>
            </a:extLst>
          </p:cNvPr>
          <p:cNvSpPr txBox="1"/>
          <p:nvPr/>
        </p:nvSpPr>
        <p:spPr>
          <a:xfrm rot="16200000">
            <a:off x="1129537" y="3360719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DBC092-33BF-AA1A-E1B5-8F9D215274B8}"/>
              </a:ext>
            </a:extLst>
          </p:cNvPr>
          <p:cNvSpPr txBox="1"/>
          <p:nvPr/>
        </p:nvSpPr>
        <p:spPr>
          <a:xfrm>
            <a:off x="95746" y="4049488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5506D5-FDB0-31D7-346F-749DFE834314}"/>
              </a:ext>
            </a:extLst>
          </p:cNvPr>
          <p:cNvSpPr txBox="1"/>
          <p:nvPr/>
        </p:nvSpPr>
        <p:spPr>
          <a:xfrm rot="5400000">
            <a:off x="1117661" y="5204664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246E32-CD1B-3EF8-9792-FC0D00699ACA}"/>
              </a:ext>
            </a:extLst>
          </p:cNvPr>
          <p:cNvSpPr txBox="1"/>
          <p:nvPr/>
        </p:nvSpPr>
        <p:spPr>
          <a:xfrm>
            <a:off x="95745" y="4507287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CCCE64-7357-615E-178A-D9C7350ED9AC}"/>
              </a:ext>
            </a:extLst>
          </p:cNvPr>
          <p:cNvSpPr txBox="1"/>
          <p:nvPr/>
        </p:nvSpPr>
        <p:spPr>
          <a:xfrm>
            <a:off x="8154713" y="2316571"/>
            <a:ext cx="295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highly expanded TCRs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BEAF1-D506-92BE-F015-30F2B0E92927}"/>
              </a:ext>
            </a:extLst>
          </p:cNvPr>
          <p:cNvSpPr txBox="1"/>
          <p:nvPr/>
        </p:nvSpPr>
        <p:spPr>
          <a:xfrm>
            <a:off x="3181116" y="2427164"/>
            <a:ext cx="251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highly expanded TCRs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FFA9A10-5133-2A0C-3EA1-7775EAF9D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489" y="2751423"/>
            <a:ext cx="5101243" cy="29533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0B7C93-B6B1-1B83-DA4C-2F44CB410DB2}"/>
              </a:ext>
            </a:extLst>
          </p:cNvPr>
          <p:cNvSpPr txBox="1"/>
          <p:nvPr/>
        </p:nvSpPr>
        <p:spPr>
          <a:xfrm>
            <a:off x="2163755" y="5516683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616</a:t>
            </a:r>
          </a:p>
          <a:p>
            <a:r>
              <a:rPr lang="en-US" dirty="0">
                <a:solidFill>
                  <a:srgbClr val="06BFC4"/>
                </a:solidFill>
              </a:rPr>
              <a:t>n = 133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5EBCD-9FE5-3E1E-0DF1-F55C882CE8AC}"/>
              </a:ext>
            </a:extLst>
          </p:cNvPr>
          <p:cNvSpPr txBox="1"/>
          <p:nvPr/>
        </p:nvSpPr>
        <p:spPr>
          <a:xfrm>
            <a:off x="3132758" y="5516683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623</a:t>
            </a:r>
          </a:p>
          <a:p>
            <a:r>
              <a:rPr lang="en-US" dirty="0">
                <a:solidFill>
                  <a:srgbClr val="06BFC4"/>
                </a:solidFill>
              </a:rPr>
              <a:t>n = 148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B6CBB-9034-82D3-5600-726FF975C9F7}"/>
              </a:ext>
            </a:extLst>
          </p:cNvPr>
          <p:cNvSpPr txBox="1"/>
          <p:nvPr/>
        </p:nvSpPr>
        <p:spPr>
          <a:xfrm>
            <a:off x="4609939" y="5507238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1,777</a:t>
            </a:r>
          </a:p>
          <a:p>
            <a:r>
              <a:rPr lang="en-US" dirty="0">
                <a:solidFill>
                  <a:srgbClr val="06BFC4"/>
                </a:solidFill>
              </a:rPr>
              <a:t>n = 3,446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D152D-233E-1B07-D21A-509318ED348A}"/>
              </a:ext>
            </a:extLst>
          </p:cNvPr>
          <p:cNvSpPr txBox="1"/>
          <p:nvPr/>
        </p:nvSpPr>
        <p:spPr>
          <a:xfrm>
            <a:off x="5578942" y="5507238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1,790</a:t>
            </a:r>
          </a:p>
          <a:p>
            <a:r>
              <a:rPr lang="en-US" dirty="0">
                <a:solidFill>
                  <a:srgbClr val="06BFC4"/>
                </a:solidFill>
              </a:rPr>
              <a:t>n = 3,557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BED914-1F4F-4CFC-D2ED-BA2BF8E4A86B}"/>
              </a:ext>
            </a:extLst>
          </p:cNvPr>
          <p:cNvSpPr txBox="1"/>
          <p:nvPr/>
        </p:nvSpPr>
        <p:spPr>
          <a:xfrm>
            <a:off x="7672038" y="563326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</a:t>
            </a:r>
          </a:p>
          <a:p>
            <a:r>
              <a:rPr lang="en-US" dirty="0">
                <a:solidFill>
                  <a:srgbClr val="06BFC4"/>
                </a:solidFill>
              </a:rPr>
              <a:t>n =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1FEA0-0085-6221-7BDA-A239A6261A0C}"/>
              </a:ext>
            </a:extLst>
          </p:cNvPr>
          <p:cNvSpPr txBox="1"/>
          <p:nvPr/>
        </p:nvSpPr>
        <p:spPr>
          <a:xfrm>
            <a:off x="8641041" y="5633264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</a:t>
            </a:r>
          </a:p>
          <a:p>
            <a:r>
              <a:rPr lang="en-US" dirty="0">
                <a:solidFill>
                  <a:srgbClr val="06BFC4"/>
                </a:solidFill>
              </a:rPr>
              <a:t>n =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C933C-D38C-C842-A1A2-A31B4AEC6B48}"/>
              </a:ext>
            </a:extLst>
          </p:cNvPr>
          <p:cNvSpPr txBox="1"/>
          <p:nvPr/>
        </p:nvSpPr>
        <p:spPr>
          <a:xfrm>
            <a:off x="10315901" y="5435055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20</a:t>
            </a:r>
          </a:p>
          <a:p>
            <a:r>
              <a:rPr lang="en-US" dirty="0">
                <a:solidFill>
                  <a:srgbClr val="06BFC4"/>
                </a:solidFill>
              </a:rPr>
              <a:t>n = 54</a:t>
            </a:r>
          </a:p>
        </p:txBody>
      </p:sp>
    </p:spTree>
    <p:extLst>
      <p:ext uri="{BB962C8B-B14F-4D97-AF65-F5344CB8AC3E}">
        <p14:creationId xmlns:p14="http://schemas.microsoft.com/office/powerpoint/2010/main" val="131503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12107</TotalTime>
  <Words>1216</Words>
  <Application>Microsoft Macintosh PowerPoint</Application>
  <PresentationFormat>Widescreen</PresentationFormat>
  <Paragraphs>299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Menlo</vt:lpstr>
      <vt:lpstr>Office Theme</vt:lpstr>
      <vt:lpstr>Weekly meeting</vt:lpstr>
      <vt:lpstr>Outline</vt:lpstr>
      <vt:lpstr>Across all CD8 TCRs, CDR3s are longer in those developing irAEs</vt:lpstr>
      <vt:lpstr>CD8 TEMs and proliferating CD8 TRA CDR3s longer in those with irAEs; naïve CD8s TRB CDR3s shorter in those with irAEs</vt:lpstr>
      <vt:lpstr>Within (unique) highly expanded CD8 T cells, TRA CDR3s are generally longer in those developing irAEs</vt:lpstr>
      <vt:lpstr>Within (unique) highly expanded CD8 TEMs, TRB CDR3s generally longer in those developing irAEs</vt:lpstr>
      <vt:lpstr>Across all CD8 TCRs and TRB CD4s, see less germline-like TCRs in those developing irAEs</vt:lpstr>
      <vt:lpstr>Proliferating (TRA) and TEM CD8s are less germline-like in those developing irAEs</vt:lpstr>
      <vt:lpstr>Among (unique) highly expanded T cells, both CD4 and CD8 TCRs are less germline-like in those developing irAEs</vt:lpstr>
      <vt:lpstr>Conclusions</vt:lpstr>
      <vt:lpstr>Next steps</vt:lpstr>
      <vt:lpstr>Within (unique) differentially encountered TCRs between yes/no irAEs, still generally observe longer CD8 TRA CDR3s with irAEs</vt:lpstr>
      <vt:lpstr>No consistent trends for CDR3 hydrophobicity among highly expanded T cells</vt:lpstr>
      <vt:lpstr>CD8 and other T cell TRB CDR3s more hydrophobic in those developing irAEs, CD4 TRA CDR3s less hydrophobic in those developing irAEs</vt:lpstr>
      <vt:lpstr>CD8 TEM TRB &amp; TCM CDR3s more hydrophobic in those developing irAEs</vt:lpstr>
      <vt:lpstr>MAITs TRBs CDR3s more hydrophobic in those developing irAEs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1567</cp:revision>
  <dcterms:created xsi:type="dcterms:W3CDTF">2023-09-15T17:40:02Z</dcterms:created>
  <dcterms:modified xsi:type="dcterms:W3CDTF">2023-12-01T22:11:19Z</dcterms:modified>
</cp:coreProperties>
</file>