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06" r:id="rId3"/>
    <p:sldId id="407" r:id="rId4"/>
    <p:sldId id="408" r:id="rId5"/>
    <p:sldId id="409" r:id="rId6"/>
    <p:sldId id="413" r:id="rId7"/>
    <p:sldId id="411" r:id="rId8"/>
    <p:sldId id="410" r:id="rId9"/>
    <p:sldId id="412" r:id="rId10"/>
    <p:sldId id="4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1"/>
    <p:restoredTop sz="65121" autoAdjust="0"/>
  </p:normalViewPr>
  <p:slideViewPr>
    <p:cSldViewPr snapToGrid="0" showGuides="1">
      <p:cViewPr varScale="1">
        <p:scale>
          <a:sx n="107" d="100"/>
          <a:sy n="107" d="100"/>
        </p:scale>
        <p:origin x="2704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62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99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23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</a:t>
            </a:r>
            <a:r>
              <a:rPr lang="en-US" dirty="0" err="1"/>
              <a:t>TRA_aa</a:t>
            </a:r>
            <a:r>
              <a:rPr lang="en-US" dirty="0"/>
              <a:t> and </a:t>
            </a:r>
            <a:r>
              <a:rPr lang="en-US" dirty="0" err="1"/>
              <a:t>TRB_aa</a:t>
            </a:r>
            <a:r>
              <a:rPr lang="en-US" dirty="0"/>
              <a:t> from </a:t>
            </a:r>
            <a:r>
              <a:rPr lang="en-US" dirty="0" err="1"/>
              <a:t>stitchr</a:t>
            </a:r>
            <a:r>
              <a:rPr lang="en-US" dirty="0"/>
              <a:t> have stop codons… at least in frame it’s displayed in</a:t>
            </a:r>
          </a:p>
          <a:p>
            <a:endParaRPr lang="en-US" dirty="0"/>
          </a:p>
          <a:p>
            <a:r>
              <a:rPr lang="en-US" dirty="0"/>
              <a:t>TRA</a:t>
            </a:r>
          </a:p>
          <a:p>
            <a:r>
              <a:rPr lang="en-US" dirty="0"/>
              <a:t># 4104 + 3602 (stop codons) unproductive</a:t>
            </a:r>
          </a:p>
          <a:p>
            <a:endParaRPr lang="en-US" dirty="0"/>
          </a:p>
          <a:p>
            <a:r>
              <a:rPr lang="en-US" dirty="0"/>
              <a:t>TRB</a:t>
            </a:r>
          </a:p>
          <a:p>
            <a:r>
              <a:rPr lang="en-US" dirty="0"/>
              <a:t># 2621 + 1338 (stop codons) unproductive</a:t>
            </a:r>
          </a:p>
          <a:p>
            <a:endParaRPr lang="en-US" dirty="0"/>
          </a:p>
          <a:p>
            <a:r>
              <a:rPr lang="en-US" dirty="0"/>
              <a:t>It’s only the productive called ones that match </a:t>
            </a:r>
            <a:r>
              <a:rPr lang="en-US" dirty="0" err="1"/>
              <a:t>stitchr</a:t>
            </a:r>
            <a:r>
              <a:rPr lang="en-US" dirty="0"/>
              <a:t>, NOT ALWAYS SAME AS original CDR3 seq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188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count == 1 ~ "Single",</a:t>
            </a:r>
          </a:p>
          <a:p>
            <a:r>
              <a:rPr lang="en-US" dirty="0"/>
              <a:t>    count &gt; 1 &amp; count &lt;= 5 ~ "Small",</a:t>
            </a:r>
          </a:p>
          <a:p>
            <a:r>
              <a:rPr lang="en-US" dirty="0"/>
              <a:t>    count &gt; 5 &amp; count &lt;= 20 ~ "Medium",</a:t>
            </a:r>
          </a:p>
          <a:p>
            <a:r>
              <a:rPr lang="en-US" dirty="0"/>
              <a:t>    count &gt; 20 &amp; count &lt;= 100 ~ "Large",</a:t>
            </a:r>
          </a:p>
          <a:p>
            <a:r>
              <a:rPr lang="en-US" dirty="0"/>
              <a:t>    count &gt; 100 ~ "Hyperexpanded"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9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21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9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~30% of T cells apparently have 2 alpha, ~1% 2 beta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64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a marginal effect across all unique TCR alpha chains (not just highly expanded ones), in last week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82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11 9 2023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68990" cy="514652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Finish up faceting TCR feature analysis by cell type (in progress)</a:t>
            </a:r>
          </a:p>
          <a:p>
            <a:endParaRPr lang="en-US" dirty="0"/>
          </a:p>
          <a:p>
            <a:r>
              <a:rPr lang="en-US" dirty="0" err="1"/>
              <a:t>Circos</a:t>
            </a:r>
            <a:r>
              <a:rPr lang="en-US" dirty="0"/>
              <a:t> plot, phylogenetic tree, grouping of CDR3 seqs</a:t>
            </a:r>
          </a:p>
          <a:p>
            <a:pPr lvl="1"/>
            <a:r>
              <a:rPr lang="en-US" dirty="0"/>
              <a:t>Look at private vs. public, clonality, diversity</a:t>
            </a:r>
          </a:p>
          <a:p>
            <a:endParaRPr lang="en-US" dirty="0"/>
          </a:p>
          <a:p>
            <a:r>
              <a:rPr lang="en-US" dirty="0"/>
              <a:t>Using GLIPH to find CDR3 AA motifs differentially encountered in yes vs. no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Use presence of motif to pinpoint feature analysis</a:t>
            </a:r>
          </a:p>
          <a:p>
            <a:endParaRPr lang="en-US" dirty="0"/>
          </a:p>
          <a:p>
            <a:r>
              <a:rPr lang="en-US" dirty="0"/>
              <a:t>Use GIANA to cluster TCR seqs into groups by predicted shared antigen specificity</a:t>
            </a:r>
          </a:p>
          <a:p>
            <a:endParaRPr lang="en-US" dirty="0"/>
          </a:p>
          <a:p>
            <a:r>
              <a:rPr lang="en-US" dirty="0"/>
              <a:t>Expanding study to transplant rejection? Are there TCR features that can predict who will experience transplant rejection with immunotherapy?</a:t>
            </a:r>
          </a:p>
          <a:p>
            <a:endParaRPr lang="en-US" dirty="0"/>
          </a:p>
          <a:p>
            <a:r>
              <a:rPr lang="en-US" dirty="0"/>
              <a:t>Using </a:t>
            </a:r>
            <a:r>
              <a:rPr lang="en-US" dirty="0" err="1"/>
              <a:t>TCRfold</a:t>
            </a:r>
            <a:r>
              <a:rPr lang="en-US" dirty="0"/>
              <a:t>/TCRmodel2 to predict if a TCR’s specificity ranks higher for tumor or self antigens, or both rank high?</a:t>
            </a:r>
          </a:p>
          <a:p>
            <a:pPr lvl="1"/>
            <a:r>
              <a:rPr lang="en-US" dirty="0"/>
              <a:t>Compare tumor vs. self specificity rankings of expanded TCRs in patients with and without </a:t>
            </a:r>
            <a:r>
              <a:rPr lang="en-US" dirty="0" err="1"/>
              <a:t>irAEs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08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Myocarditis </a:t>
            </a:r>
            <a:r>
              <a:rPr lang="en-US" dirty="0" err="1"/>
              <a:t>irAE</a:t>
            </a:r>
            <a:r>
              <a:rPr lang="en-US" dirty="0"/>
              <a:t> dataset progress</a:t>
            </a:r>
          </a:p>
          <a:p>
            <a:pPr lvl="1"/>
            <a:r>
              <a:rPr lang="en-US" dirty="0"/>
              <a:t>Attempts to improve stitching</a:t>
            </a:r>
          </a:p>
          <a:p>
            <a:pPr lvl="1"/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data </a:t>
            </a:r>
            <a:r>
              <a:rPr lang="en-US" dirty="0">
                <a:sym typeface="Wingdings" pitchFamily="2" charset="2"/>
              </a:rPr>
              <a:t>issues</a:t>
            </a:r>
          </a:p>
          <a:p>
            <a:pPr lvl="1"/>
            <a:r>
              <a:rPr lang="en-US" dirty="0">
                <a:sym typeface="Wingdings" pitchFamily="2" charset="2"/>
              </a:rPr>
              <a:t>CDR3 AA length &amp; hydrophobicity plots by expansion degree, for public TCRs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Conclusions</a:t>
            </a:r>
          </a:p>
          <a:p>
            <a:endParaRPr lang="en-US" dirty="0"/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99611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Attempts to improve stitching and lose fewer TCRs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error: unable to find N terminus of CDR3 in V gene, more often for TRA than TRB</a:t>
            </a:r>
          </a:p>
          <a:p>
            <a:endParaRPr lang="en-US" dirty="0"/>
          </a:p>
          <a:p>
            <a:r>
              <a:rPr lang="en-US" dirty="0"/>
              <a:t>Trends of yes/no errors: problematic V genes more often lack *01 suffix</a:t>
            </a:r>
          </a:p>
          <a:p>
            <a:endParaRPr lang="en-US" dirty="0"/>
          </a:p>
          <a:p>
            <a:r>
              <a:rPr lang="en-US" dirty="0"/>
              <a:t>Attempts to fix</a:t>
            </a:r>
          </a:p>
          <a:p>
            <a:pPr lvl="1"/>
            <a:r>
              <a:rPr lang="en-US" dirty="0"/>
              <a:t>Try CDR3 </a:t>
            </a:r>
            <a:r>
              <a:rPr lang="en-US" dirty="0" err="1"/>
              <a:t>nt</a:t>
            </a:r>
            <a:r>
              <a:rPr lang="en-US" dirty="0"/>
              <a:t> sequence instead of AA sequence as input: no change</a:t>
            </a:r>
          </a:p>
          <a:p>
            <a:pPr lvl="1"/>
            <a:r>
              <a:rPr lang="en-US" dirty="0"/>
              <a:t>Try stripping C &amp; F from CDR3 AA to use CDR3 not junction as input: lose even more TCRs</a:t>
            </a:r>
          </a:p>
          <a:p>
            <a:pPr lvl="1"/>
            <a:r>
              <a:rPr lang="en-US" dirty="0"/>
              <a:t>Add *01 (prototypical allele designation) to V/J alleles: no change</a:t>
            </a:r>
          </a:p>
        </p:txBody>
      </p:sp>
    </p:spTree>
    <p:extLst>
      <p:ext uri="{BB962C8B-B14F-4D97-AF65-F5344CB8AC3E}">
        <p14:creationId xmlns:p14="http://schemas.microsoft.com/office/powerpoint/2010/main" val="2708215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Stitching likely dysfunctional despite producing TCR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Filtered input data for productive TCRs</a:t>
            </a:r>
          </a:p>
          <a:p>
            <a:pPr lvl="1"/>
            <a:r>
              <a:rPr lang="en-US" dirty="0"/>
              <a:t>Removes 16,713 unproductive TCRs, leaves 112,549 productive ones</a:t>
            </a:r>
          </a:p>
          <a:p>
            <a:r>
              <a:rPr lang="en-US" dirty="0"/>
              <a:t>Stitch</a:t>
            </a:r>
          </a:p>
          <a:p>
            <a:pPr lvl="1"/>
            <a:r>
              <a:rPr lang="en-US" dirty="0"/>
              <a:t>”User specified leader sequence is not evenly divisible by 3 – stitched TCR frame will likely be wrong” error present for all stitched TCRs</a:t>
            </a:r>
          </a:p>
          <a:p>
            <a:r>
              <a:rPr lang="en-US" dirty="0"/>
              <a:t>IMGT/</a:t>
            </a:r>
            <a:r>
              <a:rPr lang="en-US" dirty="0" err="1"/>
              <a:t>HighV</a:t>
            </a:r>
            <a:r>
              <a:rPr lang="en-US" dirty="0"/>
              <a:t>-Quest TCR issues</a:t>
            </a:r>
          </a:p>
          <a:p>
            <a:pPr lvl="1"/>
            <a:r>
              <a:rPr lang="en-US" dirty="0"/>
              <a:t>2nd-CYS 104 not identified: this may indicate potential nucleotide insertion(s) and/or deletion(s) which are not dealt in this release</a:t>
            </a:r>
          </a:p>
          <a:p>
            <a:pPr lvl="1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C62C16-0364-2589-7E09-D62F8C5F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992219"/>
              </p:ext>
            </p:extLst>
          </p:nvPr>
        </p:nvGraphicFramePr>
        <p:xfrm>
          <a:off x="942109" y="5054007"/>
          <a:ext cx="103077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985">
                  <a:extLst>
                    <a:ext uri="{9D8B030D-6E8A-4147-A177-3AD203B41FA5}">
                      <a16:colId xmlns:a16="http://schemas.microsoft.com/office/drawing/2014/main" val="2638274434"/>
                    </a:ext>
                  </a:extLst>
                </a:gridCol>
                <a:gridCol w="2869869">
                  <a:extLst>
                    <a:ext uri="{9D8B030D-6E8A-4147-A177-3AD203B41FA5}">
                      <a16:colId xmlns:a16="http://schemas.microsoft.com/office/drawing/2014/main" val="912844178"/>
                    </a:ext>
                  </a:extLst>
                </a:gridCol>
                <a:gridCol w="3435927">
                  <a:extLst>
                    <a:ext uri="{9D8B030D-6E8A-4147-A177-3AD203B41FA5}">
                      <a16:colId xmlns:a16="http://schemas.microsoft.com/office/drawing/2014/main" val="3456375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IMGT/</a:t>
                      </a:r>
                      <a:r>
                        <a:rPr lang="en-US" dirty="0" err="1"/>
                        <a:t>HighV</a:t>
                      </a:r>
                      <a:r>
                        <a:rPr lang="en-US" dirty="0"/>
                        <a:t>-Quest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368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501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rearranged but no junction found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14,592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5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# unproductive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21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67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Stratifying TCR feature analysis by expansion degree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D515F-AEB7-28BC-F90A-C82FD9C1A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4408"/>
            <a:ext cx="6096000" cy="37469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378CB1-CCE5-70D1-D4D1-A94293A38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8603"/>
            <a:ext cx="6096000" cy="3772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0FF777-D966-8F60-13F9-8E92C48D8280}"/>
              </a:ext>
            </a:extLst>
          </p:cNvPr>
          <p:cNvSpPr txBox="1"/>
          <p:nvPr/>
        </p:nvSpPr>
        <p:spPr>
          <a:xfrm>
            <a:off x="873825" y="40494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ECE60-6967-F86A-FD30-790F48AD68B3}"/>
              </a:ext>
            </a:extLst>
          </p:cNvPr>
          <p:cNvSpPr txBox="1"/>
          <p:nvPr/>
        </p:nvSpPr>
        <p:spPr>
          <a:xfrm>
            <a:off x="2439387" y="39881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</a:t>
            </a:r>
          </a:p>
        </p:txBody>
      </p:sp>
    </p:spTree>
    <p:extLst>
      <p:ext uri="{BB962C8B-B14F-4D97-AF65-F5344CB8AC3E}">
        <p14:creationId xmlns:p14="http://schemas.microsoft.com/office/powerpoint/2010/main" val="389156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Stratifying unique TCR feature analysis by expansion degree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D0C93-B794-BAD5-0AFE-2AEFF681B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9288"/>
            <a:ext cx="6008914" cy="3783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29A542-A909-0F94-6E53-731DDD43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065" y="1886620"/>
            <a:ext cx="6108935" cy="3815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F82AF0-E4CB-3B71-BD8A-7DECC6B0ADD5}"/>
              </a:ext>
            </a:extLst>
          </p:cNvPr>
          <p:cNvSpPr txBox="1"/>
          <p:nvPr/>
        </p:nvSpPr>
        <p:spPr>
          <a:xfrm>
            <a:off x="885700" y="418609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148041-01F1-E4B0-0604-59E34F09EF29}"/>
              </a:ext>
            </a:extLst>
          </p:cNvPr>
          <p:cNvSpPr txBox="1"/>
          <p:nvPr/>
        </p:nvSpPr>
        <p:spPr>
          <a:xfrm>
            <a:off x="2375523" y="4079217"/>
            <a:ext cx="731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n.s</a:t>
            </a:r>
            <a:r>
              <a:rPr lang="en-US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2101DE-6A41-E4B5-D267-7015CC6EDA72}"/>
              </a:ext>
            </a:extLst>
          </p:cNvPr>
          <p:cNvSpPr txBox="1"/>
          <p:nvPr/>
        </p:nvSpPr>
        <p:spPr>
          <a:xfrm>
            <a:off x="2805050" y="4626675"/>
            <a:ext cx="116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0A7937-4B1D-CC0F-AEF6-DB8E4FA32DBD}"/>
              </a:ext>
            </a:extLst>
          </p:cNvPr>
          <p:cNvSpPr txBox="1"/>
          <p:nvPr/>
        </p:nvSpPr>
        <p:spPr>
          <a:xfrm>
            <a:off x="1190462" y="5332992"/>
            <a:ext cx="1161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 = 0.15</a:t>
            </a:r>
          </a:p>
        </p:txBody>
      </p:sp>
    </p:spTree>
    <p:extLst>
      <p:ext uri="{BB962C8B-B14F-4D97-AF65-F5344CB8AC3E}">
        <p14:creationId xmlns:p14="http://schemas.microsoft.com/office/powerpoint/2010/main" val="2142305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Public TCR feature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7D3B0-7530-8A68-5411-7AB219C15C81}"/>
              </a:ext>
            </a:extLst>
          </p:cNvPr>
          <p:cNvSpPr txBox="1"/>
          <p:nvPr/>
        </p:nvSpPr>
        <p:spPr>
          <a:xfrm>
            <a:off x="8208638" y="1856508"/>
            <a:ext cx="1986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 public TCRs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4E051E-B2F4-7A0C-37F0-0BEFCA06CDAA}"/>
              </a:ext>
            </a:extLst>
          </p:cNvPr>
          <p:cNvSpPr txBox="1"/>
          <p:nvPr/>
        </p:nvSpPr>
        <p:spPr>
          <a:xfrm>
            <a:off x="2422423" y="1856508"/>
            <a:ext cx="1544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public TCRs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2623DC-A175-C7B7-1372-7962F051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623" y="2271337"/>
            <a:ext cx="5854537" cy="3772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ECD6BCC-93BC-03C6-BC57-93416659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9" y="2271337"/>
            <a:ext cx="5481889" cy="348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52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Calculating frequencies of TRA:TRB combinations per patient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4434A9-3116-031A-1436-7598B965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919288"/>
            <a:ext cx="7772400" cy="486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99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90"/>
            <a:ext cx="10668990" cy="3234602"/>
          </a:xfrm>
        </p:spPr>
        <p:txBody>
          <a:bodyPr>
            <a:normAutofit/>
          </a:bodyPr>
          <a:lstStyle/>
          <a:p>
            <a:r>
              <a:rPr lang="en-US" dirty="0"/>
              <a:t>Across largely/hyper-expanded (unique) TCR alpha chains, CDR3s are marginally longer in those developing </a:t>
            </a:r>
            <a:r>
              <a:rPr lang="en-US" dirty="0" err="1"/>
              <a:t>irAEs</a:t>
            </a:r>
            <a:endParaRPr lang="en-US" dirty="0"/>
          </a:p>
          <a:p>
            <a:pPr lvl="1"/>
            <a:r>
              <a:rPr lang="en-US" dirty="0"/>
              <a:t>Consistent with marginal effect across all unique TCRs</a:t>
            </a:r>
          </a:p>
          <a:p>
            <a:endParaRPr lang="en-US" dirty="0"/>
          </a:p>
          <a:p>
            <a:r>
              <a:rPr lang="en-US" dirty="0"/>
              <a:t>TRB CDR3s lengths show marginal effects, same trend </a:t>
            </a:r>
            <a:r>
              <a:rPr lang="en-US"/>
              <a:t>as TRA with </a:t>
            </a:r>
            <a:r>
              <a:rPr lang="en-US" dirty="0"/>
              <a:t>hyperexpanded unique TCRs, opposite trend with large ones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69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10139</TotalTime>
  <Words>622</Words>
  <Application>Microsoft Macintosh PowerPoint</Application>
  <PresentationFormat>Widescreen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Weekly meeting</vt:lpstr>
      <vt:lpstr>Outline</vt:lpstr>
      <vt:lpstr>Attempts to improve stitching and lose fewer TCRs</vt:lpstr>
      <vt:lpstr>Stitching likely dysfunctional despite producing TCR sequences</vt:lpstr>
      <vt:lpstr>Stratifying TCR feature analysis by expansion degree</vt:lpstr>
      <vt:lpstr>Stratifying unique TCR feature analysis by expansion degree</vt:lpstr>
      <vt:lpstr>Public TCR feature analysis</vt:lpstr>
      <vt:lpstr>Calculating frequencies of TRA:TRB combinations per patient 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886</cp:revision>
  <dcterms:created xsi:type="dcterms:W3CDTF">2023-09-15T17:40:02Z</dcterms:created>
  <dcterms:modified xsi:type="dcterms:W3CDTF">2023-11-09T23:22:02Z</dcterms:modified>
</cp:coreProperties>
</file>