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77" r:id="rId2"/>
    <p:sldId id="499" r:id="rId3"/>
    <p:sldId id="506" r:id="rId4"/>
    <p:sldId id="517" r:id="rId5"/>
    <p:sldId id="518" r:id="rId6"/>
    <p:sldId id="516" r:id="rId7"/>
    <p:sldId id="505" r:id="rId8"/>
    <p:sldId id="519" r:id="rId9"/>
    <p:sldId id="512" r:id="rId10"/>
    <p:sldId id="508" r:id="rId11"/>
    <p:sldId id="509" r:id="rId12"/>
    <p:sldId id="511" r:id="rId13"/>
    <p:sldId id="486" r:id="rId14"/>
    <p:sldId id="510" r:id="rId15"/>
    <p:sldId id="507" r:id="rId16"/>
    <p:sldId id="515" r:id="rId17"/>
    <p:sldId id="513" r:id="rId18"/>
    <p:sldId id="5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5922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differences (least at 15 clonotype level)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2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Caveats with summary plots as I currently have it:</a:t>
            </a: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way to know if effect is in same direction for each test (i.e.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could be lower significantly in one and higher significantly in another, and I don’t know ahead of time what the effect direction is…), although it’s unlikely for nearby top n clonotype comparisons (i.e. top 30 and top 31 likely same effect direction if both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Caveats with summary plots as I currently have it:</a:t>
            </a: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way to know if effect is in same direction for each test (i.e.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could be lower significantly in one and higher significantly in another, and I don’t know ahead of time what the effect direction is…), although it’s unlikely for nearby top n clonotype comparisons (i.e. top 30 and top 31 likely same effect direction if both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myocarditis dataset: highly expanded CD8 Naïve TRA CDR3s shorter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EBC4D2-838A-5723-6665-44952CCE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" y="2117314"/>
            <a:ext cx="6049517" cy="36191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68CEC5-9141-7449-715A-197EC4CCFF32}"/>
              </a:ext>
            </a:extLst>
          </p:cNvPr>
          <p:cNvSpPr txBox="1"/>
          <p:nvPr/>
        </p:nvSpPr>
        <p:spPr>
          <a:xfrm>
            <a:off x="1185633" y="2712823"/>
            <a:ext cx="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1D885-7CA4-4354-CDCD-374C980D5817}"/>
              </a:ext>
            </a:extLst>
          </p:cNvPr>
          <p:cNvSpPr txBox="1"/>
          <p:nvPr/>
        </p:nvSpPr>
        <p:spPr>
          <a:xfrm>
            <a:off x="3809156" y="647855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EB2C9-39C3-1343-EEA4-A5E269C06490}"/>
              </a:ext>
            </a:extLst>
          </p:cNvPr>
          <p:cNvSpPr txBox="1"/>
          <p:nvPr/>
        </p:nvSpPr>
        <p:spPr>
          <a:xfrm>
            <a:off x="7585949" y="6800669"/>
            <a:ext cx="315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they’re normalized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A7F58-159E-13F7-52AC-E7624C42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7314"/>
            <a:ext cx="6049517" cy="3571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32C0D1-2FF8-367D-F644-723EE4559C86}"/>
              </a:ext>
            </a:extLst>
          </p:cNvPr>
          <p:cNvSpPr txBox="1"/>
          <p:nvPr/>
        </p:nvSpPr>
        <p:spPr>
          <a:xfrm>
            <a:off x="9614655" y="2348395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000C6-9BC6-CF31-028A-ABAE600F45D2}"/>
              </a:ext>
            </a:extLst>
          </p:cNvPr>
          <p:cNvSpPr txBox="1"/>
          <p:nvPr/>
        </p:nvSpPr>
        <p:spPr>
          <a:xfrm>
            <a:off x="10597020" y="2348498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F69E8-772B-C388-FFFB-F72BFFF1B4F3}"/>
              </a:ext>
            </a:extLst>
          </p:cNvPr>
          <p:cNvSpPr/>
          <p:nvPr/>
        </p:nvSpPr>
        <p:spPr>
          <a:xfrm>
            <a:off x="6839559" y="4480560"/>
            <a:ext cx="4239638" cy="10476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7E524-EB2D-6AD5-97E8-064377ABA479}"/>
              </a:ext>
            </a:extLst>
          </p:cNvPr>
          <p:cNvSpPr txBox="1"/>
          <p:nvPr/>
        </p:nvSpPr>
        <p:spPr>
          <a:xfrm>
            <a:off x="7582378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210A3-4992-811C-437C-AD4490405B73}"/>
              </a:ext>
            </a:extLst>
          </p:cNvPr>
          <p:cNvSpPr txBox="1"/>
          <p:nvPr/>
        </p:nvSpPr>
        <p:spPr>
          <a:xfrm>
            <a:off x="9512175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5F79F-53B6-2F79-744C-3D8FC6E3E969}"/>
              </a:ext>
            </a:extLst>
          </p:cNvPr>
          <p:cNvSpPr txBox="1"/>
          <p:nvPr/>
        </p:nvSpPr>
        <p:spPr>
          <a:xfrm>
            <a:off x="8504017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7176-399A-0D20-9E5D-DE83AE6446E7}"/>
              </a:ext>
            </a:extLst>
          </p:cNvPr>
          <p:cNvSpPr txBox="1"/>
          <p:nvPr/>
        </p:nvSpPr>
        <p:spPr>
          <a:xfrm>
            <a:off x="10520333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3B4E8-5DC3-E2A0-1528-5DB5896BC659}"/>
              </a:ext>
            </a:extLst>
          </p:cNvPr>
          <p:cNvSpPr txBox="1"/>
          <p:nvPr/>
        </p:nvSpPr>
        <p:spPr>
          <a:xfrm>
            <a:off x="7655583" y="4968733"/>
            <a:ext cx="301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n clonotypes (normalized)</a:t>
            </a:r>
          </a:p>
        </p:txBody>
      </p:sp>
    </p:spTree>
    <p:extLst>
      <p:ext uri="{BB962C8B-B14F-4D97-AF65-F5344CB8AC3E}">
        <p14:creationId xmlns:p14="http://schemas.microsoft.com/office/powerpoint/2010/main" val="121885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2 from myocarditis dataset: highly expanded CD4 TCM TRB more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BBE1-1F2E-1C86-3DBB-44FF80AD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8" y="2226479"/>
            <a:ext cx="6253551" cy="35037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FE5E85-49E4-6F65-E9DE-AD82474B127E}"/>
              </a:ext>
            </a:extLst>
          </p:cNvPr>
          <p:cNvSpPr txBox="1"/>
          <p:nvPr/>
        </p:nvSpPr>
        <p:spPr>
          <a:xfrm>
            <a:off x="1378252" y="2629306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B8E52-4CEC-219D-AD57-6BE9A3BE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44" y="2226479"/>
            <a:ext cx="5971556" cy="3503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23566-79A3-1197-E932-3517E4A633BA}"/>
              </a:ext>
            </a:extLst>
          </p:cNvPr>
          <p:cNvSpPr txBox="1"/>
          <p:nvPr/>
        </p:nvSpPr>
        <p:spPr>
          <a:xfrm>
            <a:off x="7928513" y="2813972"/>
            <a:ext cx="59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870BB-AF9B-7645-3D2E-187D0204E9F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93859-9A24-EB7C-04EF-1CA68F77CE57}"/>
              </a:ext>
            </a:extLst>
          </p:cNvPr>
          <p:cNvSpPr txBox="1"/>
          <p:nvPr/>
        </p:nvSpPr>
        <p:spPr>
          <a:xfrm>
            <a:off x="7128846" y="5653361"/>
            <a:ext cx="442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or 20 clonotypes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0ACB9-CC5A-DCB5-43C7-ADABB9D56CB4}"/>
              </a:ext>
            </a:extLst>
          </p:cNvPr>
          <p:cNvSpPr txBox="1"/>
          <p:nvPr/>
        </p:nvSpPr>
        <p:spPr>
          <a:xfrm>
            <a:off x="1307970" y="5653361"/>
            <a:ext cx="364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significant for top 20 clonotypes</a:t>
            </a:r>
          </a:p>
        </p:txBody>
      </p:sp>
    </p:spTree>
    <p:extLst>
      <p:ext uri="{BB962C8B-B14F-4D97-AF65-F5344CB8AC3E}">
        <p14:creationId xmlns:p14="http://schemas.microsoft.com/office/powerpoint/2010/main" val="361783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3 from myocarditis dataset: public Treg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080777-538D-D95B-1DB0-551EA308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" y="1944688"/>
            <a:ext cx="6791145" cy="3979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972C3-3D9C-7A5F-1DB1-05D124E8546C}"/>
              </a:ext>
            </a:extLst>
          </p:cNvPr>
          <p:cNvSpPr txBox="1"/>
          <p:nvPr/>
        </p:nvSpPr>
        <p:spPr>
          <a:xfrm>
            <a:off x="3846800" y="2478909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CFB0E3-CA3E-CB57-4C59-ADF959DE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72" y="1944688"/>
            <a:ext cx="6034860" cy="3553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F6FA3-AA2F-D5BE-CE32-768201ABADD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2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1 from myocarditis dataset: highly expanded CD8 Naïve TRBs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D9DADA-4E48-4BA5-2B94-7B323466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3" y="2104276"/>
            <a:ext cx="6124440" cy="35232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933261-9B70-5795-4D85-5E2FBB60D324}"/>
              </a:ext>
            </a:extLst>
          </p:cNvPr>
          <p:cNvSpPr txBox="1"/>
          <p:nvPr/>
        </p:nvSpPr>
        <p:spPr>
          <a:xfrm>
            <a:off x="1934725" y="2528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95BBD5-08DD-16AD-FAB1-129B3A235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07" y="2213884"/>
            <a:ext cx="6330513" cy="3598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0E3F1-65C1-846E-8D4A-82F1005D4DA6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33379-B800-6813-2835-ABC582A1A4BC}"/>
              </a:ext>
            </a:extLst>
          </p:cNvPr>
          <p:cNvSpPr txBox="1"/>
          <p:nvPr/>
        </p:nvSpPr>
        <p:spPr>
          <a:xfrm>
            <a:off x="1190348" y="5501459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8326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2 from myocarditis dataset: highly expanded CD4 TEM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EA28D-131A-ED5F-D1B8-B8A5BBBE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411"/>
            <a:ext cx="6271793" cy="3673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11341-32FE-0A8A-0B5E-40D7CFBF2A67}"/>
              </a:ext>
            </a:extLst>
          </p:cNvPr>
          <p:cNvSpPr txBox="1"/>
          <p:nvPr/>
        </p:nvSpPr>
        <p:spPr>
          <a:xfrm>
            <a:off x="1795504" y="2900103"/>
            <a:ext cx="6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5CDB3-6B3B-21B9-0146-C46995AE0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83" y="2295413"/>
            <a:ext cx="5501417" cy="3211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B45A85-3D1D-DEC2-E20D-C0D63B7818C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355D-6A5F-783C-3EDF-05DB6E4DD773}"/>
              </a:ext>
            </a:extLst>
          </p:cNvPr>
          <p:cNvSpPr txBox="1"/>
          <p:nvPr/>
        </p:nvSpPr>
        <p:spPr>
          <a:xfrm>
            <a:off x="1052601" y="5950416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328444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3 from myocarditis dataset: highly expanded CD4 TCM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5FA-A8C3-8FB2-F846-0BE89253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197"/>
            <a:ext cx="5357431" cy="301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1DBAB-4112-92CC-8453-666F98679938}"/>
              </a:ext>
            </a:extLst>
          </p:cNvPr>
          <p:cNvSpPr txBox="1"/>
          <p:nvPr/>
        </p:nvSpPr>
        <p:spPr>
          <a:xfrm>
            <a:off x="1493520" y="26517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5FA71-987C-D11A-FF0C-09FE4B7A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07" y="2364252"/>
            <a:ext cx="5770657" cy="336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7260B-E3B7-F10E-1FC0-B81360439B0A}"/>
              </a:ext>
            </a:extLst>
          </p:cNvPr>
          <p:cNvSpPr txBox="1"/>
          <p:nvPr/>
        </p:nvSpPr>
        <p:spPr>
          <a:xfrm>
            <a:off x="731520" y="5621428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77813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Weak conclusion </a:t>
            </a:r>
            <a:r>
              <a:rPr lang="en-US" dirty="0"/>
              <a:t>1</a:t>
            </a:r>
            <a:r>
              <a:rPr lang="en-US"/>
              <a:t> </a:t>
            </a:r>
            <a:r>
              <a:rPr lang="en-US" dirty="0"/>
              <a:t>from colitis dataset (seen last week):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F4098-EA3F-8047-A14D-0DB653EC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63621"/>
            <a:ext cx="7025640" cy="3950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06CAF-DA31-938F-C215-BD840618A111}"/>
              </a:ext>
            </a:extLst>
          </p:cNvPr>
          <p:cNvSpPr txBox="1"/>
          <p:nvPr/>
        </p:nvSpPr>
        <p:spPr>
          <a:xfrm>
            <a:off x="4084320" y="5494824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not normalized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97028-62D0-E4A6-8B67-1495CFF0B258}"/>
              </a:ext>
            </a:extLst>
          </p:cNvPr>
          <p:cNvSpPr txBox="1"/>
          <p:nvPr/>
        </p:nvSpPr>
        <p:spPr>
          <a:xfrm>
            <a:off x="7082039" y="2146989"/>
            <a:ext cx="88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3349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colitis dataset: highly expanded CD8 TCM TRBs less germline-like in colitis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7A14F-5A6D-D412-BC2D-00D49F73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611120"/>
            <a:ext cx="5166875" cy="3012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22030-C8D2-4436-B13C-9B720F6F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5999"/>
            <a:ext cx="5427931" cy="3165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1117600" y="286508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556D-DC34-2EB8-EF24-7639E7CC1E0B}"/>
              </a:ext>
            </a:extLst>
          </p:cNvPr>
          <p:cNvSpPr txBox="1"/>
          <p:nvPr/>
        </p:nvSpPr>
        <p:spPr>
          <a:xfrm>
            <a:off x="731520" y="5499633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168479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2 from colitis dataset: highly expanded Treg TRA CDR3s longer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F2DF-04CE-CC47-1647-C102E809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2437308"/>
            <a:ext cx="4871720" cy="2952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2052320" y="30596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699EB-C5C4-804C-3CF9-145176526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80" y="2437308"/>
            <a:ext cx="5501640" cy="3175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2777B-09E4-6D58-FA81-BAD030D91B72}"/>
              </a:ext>
            </a:extLst>
          </p:cNvPr>
          <p:cNvSpPr txBox="1"/>
          <p:nvPr/>
        </p:nvSpPr>
        <p:spPr>
          <a:xfrm>
            <a:off x="1400682" y="5427874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10585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Cell type abundance differences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VJ gene usage differences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Donors/junction (AA) vs. donors/junction (</a:t>
            </a:r>
            <a:r>
              <a:rPr lang="en-US" dirty="0" err="1"/>
              <a:t>nt</a:t>
            </a:r>
            <a:r>
              <a:rPr lang="en-US" dirty="0"/>
              <a:t>) plots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cell type normalized abundances in </a:t>
            </a:r>
            <a:r>
              <a:rPr lang="en-US" dirty="0" err="1"/>
              <a:t>irAE</a:t>
            </a:r>
            <a:r>
              <a:rPr lang="en-US" dirty="0"/>
              <a:t> tissue (colitis dataset) are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55AC-6D75-3C99-5786-CE9BE67A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955"/>
            <a:ext cx="5745480" cy="3519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186162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8239924" y="1861622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CF908-21A1-C77A-83FE-5EEEC472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51" y="2230954"/>
            <a:ext cx="6351645" cy="3519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8189124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10192850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565525" y="281479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973298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316779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6E71C-1C54-4166-F07D-4F94B1E9B006}"/>
              </a:ext>
            </a:extLst>
          </p:cNvPr>
          <p:cNvSpPr txBox="1"/>
          <p:nvPr/>
        </p:nvSpPr>
        <p:spPr>
          <a:xfrm>
            <a:off x="5865251" y="5725379"/>
            <a:ext cx="6374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proliferating T cells (CD4 and CD8), fewer memory T cells (CD4 TEM, CD8 TCM),</a:t>
            </a:r>
          </a:p>
          <a:p>
            <a:r>
              <a:rPr lang="en-US" sz="1400" dirty="0"/>
              <a:t>fewer MAITs in </a:t>
            </a:r>
            <a:r>
              <a:rPr lang="en-US" sz="1400" dirty="0" err="1"/>
              <a:t>irAE</a:t>
            </a:r>
            <a:r>
              <a:rPr lang="en-US" sz="1400" dirty="0"/>
              <a:t> tissue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8A77D-ED0C-947C-6CFD-81F3A92A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6" y="2155412"/>
            <a:ext cx="6121676" cy="363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B4FED-87EA-A232-E032-B7C2FFDB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80" y="2155412"/>
            <a:ext cx="6121676" cy="3598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FD2CFA-222D-7A6E-BC22-96303AF8FCED}"/>
              </a:ext>
            </a:extLst>
          </p:cNvPr>
          <p:cNvSpPr txBox="1"/>
          <p:nvPr/>
        </p:nvSpPr>
        <p:spPr>
          <a:xfrm>
            <a:off x="3004682" y="299870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13F1E-1D0D-843E-BAF4-B662BAD90C57}"/>
              </a:ext>
            </a:extLst>
          </p:cNvPr>
          <p:cNvSpPr txBox="1"/>
          <p:nvPr/>
        </p:nvSpPr>
        <p:spPr>
          <a:xfrm>
            <a:off x="1172624" y="298854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6C593-874A-0322-E9A0-A890E4D720A0}"/>
              </a:ext>
            </a:extLst>
          </p:cNvPr>
          <p:cNvSpPr txBox="1"/>
          <p:nvPr/>
        </p:nvSpPr>
        <p:spPr>
          <a:xfrm>
            <a:off x="6658639" y="304442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D4730-9B66-BA02-2F6D-121581FAEF3B}"/>
              </a:ext>
            </a:extLst>
          </p:cNvPr>
          <p:cNvSpPr txBox="1"/>
          <p:nvPr/>
        </p:nvSpPr>
        <p:spPr>
          <a:xfrm>
            <a:off x="1847023" y="5805780"/>
            <a:ext cx="922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 10 V/J genes with highest differences in median normalized counts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2977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see more convergence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592AD-3CC6-6B33-F23A-A5E4B8FEF0EF}"/>
              </a:ext>
            </a:extLst>
          </p:cNvPr>
          <p:cNvSpPr txBox="1"/>
          <p:nvPr/>
        </p:nvSpPr>
        <p:spPr>
          <a:xfrm>
            <a:off x="2072640" y="207264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D5CA9-873E-ED75-FE11-360041F8A761}"/>
              </a:ext>
            </a:extLst>
          </p:cNvPr>
          <p:cNvSpPr txBox="1"/>
          <p:nvPr/>
        </p:nvSpPr>
        <p:spPr>
          <a:xfrm>
            <a:off x="8839200" y="2072640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08FFE-C089-3E84-3A0B-1AC0ABF7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472099"/>
            <a:ext cx="5984403" cy="3594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79A75C-39A5-9864-FB33-69BC6506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96" y="2448225"/>
            <a:ext cx="5984403" cy="36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  <a:endParaRPr lang="en-US" sz="2800" dirty="0"/>
          </a:p>
          <a:p>
            <a:r>
              <a:rPr lang="en-US" sz="2800" dirty="0"/>
              <a:t>Colitis dataset</a:t>
            </a:r>
          </a:p>
          <a:p>
            <a:pPr lvl="1"/>
            <a:r>
              <a:rPr lang="en-US" dirty="0"/>
              <a:t>More proliferating T cells (CD4 and CD8), fewer memory T cells (CD4 TEM, CD8 TCM), fewer MAITs in </a:t>
            </a:r>
            <a:r>
              <a:rPr lang="en-US" dirty="0" err="1"/>
              <a:t>irAE</a:t>
            </a:r>
            <a:r>
              <a:rPr lang="en-US" dirty="0"/>
              <a:t> tissue</a:t>
            </a:r>
          </a:p>
          <a:p>
            <a:pPr lvl="1"/>
            <a:r>
              <a:rPr lang="en-US" dirty="0"/>
              <a:t>More convergence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Found some additional weak TCR feature (junction length, chain germline-ness) differences between </a:t>
            </a:r>
            <a:r>
              <a:rPr lang="en-US" dirty="0" err="1"/>
              <a:t>irAE</a:t>
            </a:r>
            <a:r>
              <a:rPr lang="en-US" dirty="0"/>
              <a:t> groups (data not shown), but nothing consistent between both datasets or as strong as CD8 TEM TRB </a:t>
            </a:r>
            <a:r>
              <a:rPr lang="en-US" dirty="0" err="1"/>
              <a:t>pgen</a:t>
            </a:r>
            <a:r>
              <a:rPr lang="en-US" dirty="0"/>
              <a:t> feature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63842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 on </a:t>
            </a:r>
            <a:r>
              <a:rPr lang="en-US" dirty="0" err="1"/>
              <a:t>irAE</a:t>
            </a:r>
            <a:r>
              <a:rPr lang="en-US" dirty="0"/>
              <a:t>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A1405-6AB2-2277-9816-EE54BC98F06E}"/>
              </a:ext>
            </a:extLst>
          </p:cNvPr>
          <p:cNvSpPr txBox="1"/>
          <p:nvPr/>
        </p:nvSpPr>
        <p:spPr>
          <a:xfrm>
            <a:off x="6614160" y="1558067"/>
            <a:ext cx="30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dataset, CD8 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FE561-EBA4-D576-BD2F-810D411B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40" y="1919288"/>
            <a:ext cx="7772400" cy="48508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BEDB99-E936-1505-3B14-7330EC32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2636520" cy="4623402"/>
          </a:xfrm>
        </p:spPr>
        <p:txBody>
          <a:bodyPr>
            <a:normAutofit fontScale="92500"/>
          </a:bodyPr>
          <a:lstStyle/>
          <a:p>
            <a:r>
              <a:rPr lang="en-US" dirty="0"/>
              <a:t>Summary plots?</a:t>
            </a:r>
          </a:p>
          <a:p>
            <a:r>
              <a:rPr lang="en-US" dirty="0"/>
              <a:t>UMAP “contour plots” for cell type abundance differences +/- </a:t>
            </a:r>
            <a:r>
              <a:rPr lang="en-US" dirty="0" err="1"/>
              <a:t>irAE</a:t>
            </a:r>
            <a:endParaRPr lang="en-US" dirty="0"/>
          </a:p>
          <a:p>
            <a:r>
              <a:rPr lang="en-US" dirty="0"/>
              <a:t>Extend cell type abundance comparisons +/- </a:t>
            </a:r>
            <a:r>
              <a:rPr lang="en-US" dirty="0" err="1"/>
              <a:t>irAE</a:t>
            </a:r>
            <a:r>
              <a:rPr lang="en-US" dirty="0"/>
              <a:t> to non-T cells?</a:t>
            </a:r>
          </a:p>
        </p:txBody>
      </p:sp>
    </p:spTree>
    <p:extLst>
      <p:ext uri="{BB962C8B-B14F-4D97-AF65-F5344CB8AC3E}">
        <p14:creationId xmlns:p14="http://schemas.microsoft.com/office/powerpoint/2010/main" val="31466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steps: JC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459480" cy="4623402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RNAseq</a:t>
            </a:r>
            <a:r>
              <a:rPr lang="en-US" dirty="0"/>
              <a:t> to call TCR clonotypes, although only captures top clonotypes</a:t>
            </a:r>
          </a:p>
          <a:p>
            <a:r>
              <a:rPr lang="en-US" dirty="0"/>
              <a:t>After 1/9 JC focus more on </a:t>
            </a:r>
            <a:r>
              <a:rPr lang="en-US" dirty="0" err="1"/>
              <a:t>ATACseq</a:t>
            </a:r>
            <a:r>
              <a:rPr lang="en-US" dirty="0"/>
              <a:t> prep.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38B6-F04F-7D70-5020-4EA2EB13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315309"/>
            <a:ext cx="7894320" cy="59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Strongest myocarditis conclusion for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64411-2632-A287-93B9-78DA0B6E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627522"/>
            <a:ext cx="7772400" cy="4636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5686D-CEE9-CF68-4BA3-C080BE32C00C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9CBB-C193-F78E-BE9D-D7887FFB22C7}"/>
              </a:ext>
            </a:extLst>
          </p:cNvPr>
          <p:cNvSpPr txBox="1"/>
          <p:nvPr/>
        </p:nvSpPr>
        <p:spPr>
          <a:xfrm>
            <a:off x="564543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2738C-558B-5971-7406-F80142D56ECD}"/>
              </a:ext>
            </a:extLst>
          </p:cNvPr>
          <p:cNvSpPr txBox="1"/>
          <p:nvPr/>
        </p:nvSpPr>
        <p:spPr>
          <a:xfrm>
            <a:off x="690527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51649-41B4-9230-8670-C92EC0D33DF7}"/>
              </a:ext>
            </a:extLst>
          </p:cNvPr>
          <p:cNvSpPr txBox="1"/>
          <p:nvPr/>
        </p:nvSpPr>
        <p:spPr>
          <a:xfrm>
            <a:off x="2379059" y="6004479"/>
            <a:ext cx="567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just seen for not normalized (reason why its not weak)</a:t>
            </a:r>
          </a:p>
        </p:txBody>
      </p:sp>
    </p:spTree>
    <p:extLst>
      <p:ext uri="{BB962C8B-B14F-4D97-AF65-F5344CB8AC3E}">
        <p14:creationId xmlns:p14="http://schemas.microsoft.com/office/powerpoint/2010/main" val="285457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18577</TotalTime>
  <Words>946</Words>
  <Application>Microsoft Macintosh PowerPoint</Application>
  <PresentationFormat>Widescreen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Some cell type normalized abundances in irAE tissue (colitis dataset) are different between irAE groups</vt:lpstr>
      <vt:lpstr>In myocarditis dataset, a few VJ genes are differentially encountered in different irAE groups</vt:lpstr>
      <vt:lpstr>In colitis dataset, see more convergence in irAE group</vt:lpstr>
      <vt:lpstr>Conclusions</vt:lpstr>
      <vt:lpstr>Next steps on irAE datasets</vt:lpstr>
      <vt:lpstr>Next steps: JC prep</vt:lpstr>
      <vt:lpstr>Strongest myocarditis conclusion for comparison</vt:lpstr>
      <vt:lpstr>Additional weak conclusion 1 from myocarditis dataset: highly expanded CD8 Naïve TRA CDR3s shorter in irAE patients</vt:lpstr>
      <vt:lpstr>Additional weak conclusion 2 from myocarditis dataset: highly expanded CD4 TCM TRB more germline-like in irAE patients</vt:lpstr>
      <vt:lpstr>Additional weak conclusion 3 from myocarditis dataset: public Treg TRAs less germline-like in irAE patients</vt:lpstr>
      <vt:lpstr>Additional super weak conclusion 1 from myocarditis dataset: highly expanded CD8 Naïve TRBs less germline-like in irAE patients</vt:lpstr>
      <vt:lpstr>Additional super weak conclusion 2 from myocarditis dataset: highly expanded CD4 TEM TRAs less germline-like in irAE patients</vt:lpstr>
      <vt:lpstr>Additional super weak conclusion 3 from myocarditis dataset: highly expanded CD4 TCM TRAs less germline-like in irAE patients</vt:lpstr>
      <vt:lpstr>Weak conclusion 1 from colitis dataset (seen last week):</vt:lpstr>
      <vt:lpstr>Additional weak conclusion 1 from colitis dataset: highly expanded CD8 TCM TRBs less germline-like in colitis patients</vt:lpstr>
      <vt:lpstr>Additional weak conclusion 2 from colitis dataset: highly expanded Treg TRA CDR3s longer in irAE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3596</cp:revision>
  <dcterms:created xsi:type="dcterms:W3CDTF">2023-09-15T17:40:02Z</dcterms:created>
  <dcterms:modified xsi:type="dcterms:W3CDTF">2024-01-04T23:26:31Z</dcterms:modified>
</cp:coreProperties>
</file>