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580" r:id="rId3"/>
    <p:sldId id="591" r:id="rId4"/>
    <p:sldId id="588" r:id="rId5"/>
    <p:sldId id="589" r:id="rId6"/>
    <p:sldId id="590" r:id="rId7"/>
    <p:sldId id="585" r:id="rId8"/>
    <p:sldId id="529" r:id="rId9"/>
    <p:sldId id="576" r:id="rId10"/>
    <p:sldId id="5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D7D7C-E88A-0935-76D3-738D7873E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147FD-3091-DCA7-1778-1FE81565F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06FD45-2621-2DE7-2425-C253AAAA0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226D1-514F-8C6E-2E6B-A91320CBA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0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2823-4286-DDF8-A154-CA6EB56B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16198-1348-F65B-4C6B-3EA1F8603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9941BE-8594-FFD4-EE00-D0EB0E7D9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0B67C-0A0B-A954-5FF3-8465AA5BA0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3FB25-3298-525C-74FA-F809B6FB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FE497-9544-0A7B-311C-D66C17574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53A46-7357-CD9A-E0C8-94286807E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~similar if including pleural effusion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drops to 2.7 from 3.4)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3967-C453-7944-601F-93FC4E935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07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D9B6-E71C-4D50-7454-DA41DC42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504800-14B0-6736-C728-87AFCB806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1E051-870C-E48B-7087-42C658F2A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~similar if including OOR in sense that module needed and then see PC1 (and then PC3) significantly different, contributing features ~different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DF8B4-8EC6-0549-9CAA-6782E7FDB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3A205-2E59-1F02-7B94-019AB2E0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41C05A-D976-7A7F-86A6-47C552F8C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17C1E-A2CC-BF0D-3269-716A54B68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82A0E-F202-BFEF-728A-4DE9BA45C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4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B807E-11FD-5DB0-BB5E-F333E31B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702EC-1EFD-3CAF-634B-9CE0ABCFA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C300-4F75-C5AB-1C93-4BBEC995F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52565-3904-2871-E2F9-3E0981137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5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12-6-2024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39EB-0FF2-463E-3C9C-89FF2296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60BB-E1C2-7F34-3A9D-B8A3D353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SCM of </a:t>
            </a:r>
            <a:r>
              <a:rPr lang="en-US" dirty="0" err="1"/>
              <a:t>Tconv</a:t>
            </a:r>
            <a:r>
              <a:rPr lang="en-US" dirty="0"/>
              <a:t> </a:t>
            </a:r>
            <a:r>
              <a:rPr lang="en-US" dirty="0" err="1"/>
              <a:t>Tcells</a:t>
            </a:r>
            <a:r>
              <a:rPr lang="en-US" dirty="0"/>
              <a:t> frequency perhaps higher in non-</a:t>
            </a:r>
            <a:r>
              <a:rPr lang="en-US" dirty="0" err="1"/>
              <a:t>irAE</a:t>
            </a:r>
            <a:r>
              <a:rPr lang="en-US" dirty="0"/>
              <a:t> group at baseline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AE07F-5920-65CE-1A29-7D4AFD392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092" y="2107846"/>
            <a:ext cx="5635815" cy="35836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189E71-0B6E-498D-B1A8-DF1781811B8E}"/>
              </a:ext>
            </a:extLst>
          </p:cNvPr>
          <p:cNvSpPr txBox="1"/>
          <p:nvPr/>
        </p:nvSpPr>
        <p:spPr>
          <a:xfrm>
            <a:off x="5234924" y="589494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0.065</a:t>
            </a:r>
          </a:p>
        </p:txBody>
      </p:sp>
    </p:spTree>
    <p:extLst>
      <p:ext uri="{BB962C8B-B14F-4D97-AF65-F5344CB8AC3E}">
        <p14:creationId xmlns:p14="http://schemas.microsoft.com/office/powerpoint/2010/main" val="1265882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4176562" cy="1620085"/>
          </a:xfrm>
        </p:spPr>
        <p:txBody>
          <a:bodyPr>
            <a:normAutofit/>
          </a:bodyPr>
          <a:lstStyle/>
          <a:p>
            <a:r>
              <a:rPr lang="en-US" dirty="0"/>
              <a:t>Cancer cohort metadata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59C55-C631-4244-EE6E-5E4F11E54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03" y="0"/>
            <a:ext cx="7583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40A2E-BB94-EF63-81B1-0EFF3B5F4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0F4F-CD9B-9197-270D-C8317833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Using module of baseline feature frequencies, can differentiate between those who develop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8F1097-B54D-C119-51AA-A345B214B01E}"/>
              </a:ext>
            </a:extLst>
          </p:cNvPr>
          <p:cNvSpPr txBox="1"/>
          <p:nvPr/>
        </p:nvSpPr>
        <p:spPr>
          <a:xfrm>
            <a:off x="2438400" y="6374448"/>
            <a:ext cx="16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</a:t>
            </a:r>
            <a:r>
              <a:rPr lang="en-US" dirty="0" err="1"/>
              <a:t>pval</a:t>
            </a:r>
            <a:r>
              <a:rPr lang="en-US" dirty="0"/>
              <a:t>: 0.013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833DD-E49A-0B64-FE20-B84C7792E52F}"/>
              </a:ext>
            </a:extLst>
          </p:cNvPr>
          <p:cNvSpPr txBox="1"/>
          <p:nvPr/>
        </p:nvSpPr>
        <p:spPr>
          <a:xfrm>
            <a:off x="6569181" y="6374448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contributions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C3EF94-9055-A4B9-8ACD-BF76FFCE1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70" y="1736092"/>
            <a:ext cx="4029275" cy="4528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91B83C-D834-E278-BA33-71FB1F4D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5108" y="1777683"/>
            <a:ext cx="38481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69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868E-5A05-BC81-8D17-D0ED96643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4133-34E9-F8EA-61DA-B3CE9E30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Baseline CD56</a:t>
            </a:r>
            <a:r>
              <a:rPr lang="en-US" baseline="30000" dirty="0"/>
              <a:t>bright</a:t>
            </a:r>
            <a:r>
              <a:rPr lang="en-US" dirty="0"/>
              <a:t> of NK cells frequency higher in those developing pneumonitis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48DA1-B798-9C34-C49C-5624B176F91A}"/>
              </a:ext>
            </a:extLst>
          </p:cNvPr>
          <p:cNvSpPr txBox="1"/>
          <p:nvPr/>
        </p:nvSpPr>
        <p:spPr>
          <a:xfrm>
            <a:off x="4623832" y="6094530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3.4*10</a:t>
            </a:r>
            <a:r>
              <a:rPr lang="en-US" baseline="30000" dirty="0"/>
              <a:t>-4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50B0FD-04FF-43FE-B8DD-0BEB67514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308" y="2050507"/>
            <a:ext cx="6118291" cy="391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4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49D5B-0B24-8B3C-435F-28A79001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5852B-8B5E-AE37-98E3-B614FB763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/>
          </a:bodyPr>
          <a:lstStyle/>
          <a:p>
            <a:r>
              <a:rPr lang="en-US" dirty="0"/>
              <a:t>Using module of baseline feature frequencies, can differentiate between those who develop thyroid </a:t>
            </a:r>
            <a:r>
              <a:rPr lang="en-US" dirty="0" err="1"/>
              <a:t>irAEs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5D0131-C854-20A2-36F8-700167EE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19" y="1954848"/>
            <a:ext cx="3998689" cy="44805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ECE9CC-4CC9-042F-951F-7FBE8BFAAD70}"/>
              </a:ext>
            </a:extLst>
          </p:cNvPr>
          <p:cNvSpPr txBox="1"/>
          <p:nvPr/>
        </p:nvSpPr>
        <p:spPr>
          <a:xfrm>
            <a:off x="2438400" y="6374448"/>
            <a:ext cx="1622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</a:t>
            </a:r>
            <a:r>
              <a:rPr lang="en-US" dirty="0" err="1"/>
              <a:t>pval</a:t>
            </a:r>
            <a:r>
              <a:rPr lang="en-US" dirty="0"/>
              <a:t>: 0.015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FC384E-D004-9155-856B-CBEE8117B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216" y="2048193"/>
            <a:ext cx="3305363" cy="2890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EB3564-4F7A-3C1B-3097-39FF1691107B}"/>
              </a:ext>
            </a:extLst>
          </p:cNvPr>
          <p:cNvSpPr txBox="1"/>
          <p:nvPr/>
        </p:nvSpPr>
        <p:spPr>
          <a:xfrm>
            <a:off x="6126419" y="5067618"/>
            <a:ext cx="185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546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1F4DD-DAFF-DFB9-232D-92EAB15AD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5EB053-F9A4-2183-61F9-B7DC1D4F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003" y="1917275"/>
            <a:ext cx="3957997" cy="44591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D5198-CC72-64C1-473D-D2D596201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9448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module of baseline feature frequencies, can differentiate between those who develop “rheumatoid”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578E-6109-4280-B71A-BF48679A7CA9}"/>
              </a:ext>
            </a:extLst>
          </p:cNvPr>
          <p:cNvSpPr txBox="1"/>
          <p:nvPr/>
        </p:nvSpPr>
        <p:spPr>
          <a:xfrm>
            <a:off x="1117600" y="5531168"/>
            <a:ext cx="1622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</a:t>
            </a:r>
            <a:r>
              <a:rPr lang="en-US" dirty="0" err="1"/>
              <a:t>pval</a:t>
            </a:r>
            <a:r>
              <a:rPr lang="en-US" dirty="0"/>
              <a:t>: 0.003</a:t>
            </a:r>
          </a:p>
          <a:p>
            <a:r>
              <a:rPr lang="en-US" dirty="0"/>
              <a:t>PC2 </a:t>
            </a:r>
            <a:r>
              <a:rPr lang="en-US" dirty="0" err="1"/>
              <a:t>pval</a:t>
            </a:r>
            <a:r>
              <a:rPr lang="en-US" dirty="0"/>
              <a:t>: 0.005</a:t>
            </a:r>
          </a:p>
          <a:p>
            <a:r>
              <a:rPr lang="en-US" dirty="0"/>
              <a:t>PC3 </a:t>
            </a:r>
            <a:r>
              <a:rPr lang="en-US" dirty="0" err="1"/>
              <a:t>pval</a:t>
            </a:r>
            <a:r>
              <a:rPr lang="en-US" dirty="0"/>
              <a:t>: 0.027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2F36F-40B5-7473-1F92-4F8B51F7F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0204" y="2932176"/>
            <a:ext cx="5450840" cy="158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E1F00-B888-2BB6-2C71-14E5AA767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F0C8-B4D5-2CC8-5E88-67F8184F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B51E-B2B5-4960-3669-8C22EA76A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Baseline immunotypes of those developing and not developing skin </a:t>
            </a:r>
            <a:r>
              <a:rPr lang="en-US" dirty="0" err="1"/>
              <a:t>irAEs</a:t>
            </a:r>
            <a:r>
              <a:rPr lang="en-US" dirty="0"/>
              <a:t> are similar (even with top feature module approach)</a:t>
            </a:r>
          </a:p>
        </p:txBody>
      </p:sp>
    </p:spTree>
    <p:extLst>
      <p:ext uri="{BB962C8B-B14F-4D97-AF65-F5344CB8AC3E}">
        <p14:creationId xmlns:p14="http://schemas.microsoft.com/office/powerpoint/2010/main" val="428414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39" y="4472299"/>
            <a:ext cx="8900161" cy="2385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  <a:p>
            <a:r>
              <a:rPr lang="en-US" dirty="0"/>
              <a:t>Long lab/</a:t>
            </a:r>
            <a:r>
              <a:rPr lang="en-US" dirty="0" err="1"/>
              <a:t>HIPcore</a:t>
            </a:r>
            <a:endParaRPr lang="en-US" dirty="0"/>
          </a:p>
          <a:p>
            <a:pPr lvl="1"/>
            <a:r>
              <a:rPr lang="en-US" dirty="0"/>
              <a:t>Alice Long, Alice </a:t>
            </a:r>
            <a:r>
              <a:rPr lang="en-US" dirty="0" err="1"/>
              <a:t>Wiedeman</a:t>
            </a:r>
            <a:endParaRPr lang="en-US" dirty="0"/>
          </a:p>
          <a:p>
            <a:r>
              <a:rPr lang="en-US" dirty="0"/>
              <a:t>Buckner lab</a:t>
            </a:r>
          </a:p>
          <a:p>
            <a:pPr lvl="1"/>
            <a:r>
              <a:rPr lang="en-US" dirty="0"/>
              <a:t>Jane Buckner, Sylvia </a:t>
            </a:r>
            <a:r>
              <a:rPr lang="en-US" dirty="0" err="1"/>
              <a:t>Posso</a:t>
            </a:r>
            <a:endParaRPr lang="en-US" dirty="0"/>
          </a:p>
          <a:p>
            <a:r>
              <a:rPr lang="en-US" dirty="0"/>
              <a:t>Peter Linsley</a:t>
            </a:r>
          </a:p>
          <a:p>
            <a:r>
              <a:rPr lang="en-US" dirty="0"/>
              <a:t>Clinical team</a:t>
            </a:r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21621</TotalTime>
  <Words>212</Words>
  <Application>Microsoft Macintosh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Cancer cohort metadata</vt:lpstr>
      <vt:lpstr>Using module of baseline feature frequencies, can differentiate between those who develop irAEs</vt:lpstr>
      <vt:lpstr>Baseline CD56bright of NK cells frequency higher in those developing pneumonitis</vt:lpstr>
      <vt:lpstr>Using module of baseline feature frequencies, can differentiate between those who develop thyroid irAEs</vt:lpstr>
      <vt:lpstr>Using module of baseline feature frequencies, can differentiate between those who develop “rheumatoid” irAEs</vt:lpstr>
      <vt:lpstr>Conclusions</vt:lpstr>
      <vt:lpstr>Next steps</vt:lpstr>
      <vt:lpstr>Acknowledgements</vt:lpstr>
      <vt:lpstr>SCM of Tconv Tcells frequency perhaps higher in non-irAE group at baseline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3718</cp:revision>
  <dcterms:created xsi:type="dcterms:W3CDTF">2023-09-15T17:40:02Z</dcterms:created>
  <dcterms:modified xsi:type="dcterms:W3CDTF">2024-11-27T22:45:20Z</dcterms:modified>
</cp:coreProperties>
</file>