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377" r:id="rId3"/>
    <p:sldId id="389" r:id="rId4"/>
    <p:sldId id="378" r:id="rId5"/>
    <p:sldId id="380" r:id="rId6"/>
    <p:sldId id="386" r:id="rId7"/>
    <p:sldId id="387" r:id="rId8"/>
    <p:sldId id="388" r:id="rId9"/>
    <p:sldId id="390" r:id="rId10"/>
    <p:sldId id="391" r:id="rId11"/>
    <p:sldId id="392" r:id="rId12"/>
    <p:sldId id="381" r:id="rId13"/>
    <p:sldId id="383" r:id="rId14"/>
    <p:sldId id="39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14"/>
    <p:restoredTop sz="65121" autoAdjust="0"/>
  </p:normalViewPr>
  <p:slideViewPr>
    <p:cSldViewPr snapToGrid="0" showGuides="1">
      <p:cViewPr>
        <p:scale>
          <a:sx n="100" d="100"/>
          <a:sy n="100" d="100"/>
        </p:scale>
        <p:origin x="251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1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637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4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93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8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20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41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06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34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07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45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10/11/23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10 12 2023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CDR3 shows no obvious differences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A45AD-B39F-09D8-31AE-18571D84B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78297"/>
            <a:ext cx="7772400" cy="459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n1/2 shows no obvious differences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74A20-61CC-2CAA-2C02-686BDC2DD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50796"/>
            <a:ext cx="7772400" cy="46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29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with this dataset before moving on to other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67AE1C-C1CA-F933-F61A-C86D61421EA4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Calibri (Body)"/>
              </a:rPr>
              <a:t>Use</a:t>
            </a:r>
            <a:r>
              <a:rPr lang="en-US" i="1" dirty="0">
                <a:latin typeface="Calibri (Body)"/>
              </a:rPr>
              <a:t> </a:t>
            </a:r>
            <a:r>
              <a:rPr lang="en-US" i="1" dirty="0" err="1">
                <a:latin typeface="Calibri (Body)"/>
              </a:rPr>
              <a:t>Stichr</a:t>
            </a:r>
            <a:r>
              <a:rPr lang="en-US" i="1" dirty="0">
                <a:latin typeface="Calibri (Body)"/>
              </a:rPr>
              <a:t> </a:t>
            </a:r>
            <a:r>
              <a:rPr lang="en-US" dirty="0">
                <a:latin typeface="Calibri (Body)"/>
              </a:rPr>
              <a:t>to produce complete TCR cDNAs from V/J/CDR3 AA sequences</a:t>
            </a:r>
          </a:p>
          <a:p>
            <a:pPr lvl="1"/>
            <a:r>
              <a:rPr lang="en-US" dirty="0">
                <a:latin typeface="Calibri (Body)"/>
              </a:rPr>
              <a:t>Input into IMGT/</a:t>
            </a:r>
            <a:r>
              <a:rPr lang="en-US" dirty="0" err="1">
                <a:latin typeface="Calibri (Body)"/>
              </a:rPr>
              <a:t>HighV</a:t>
            </a:r>
            <a:r>
              <a:rPr lang="en-US" dirty="0">
                <a:latin typeface="Calibri (Body)"/>
              </a:rPr>
              <a:t>-QUEST</a:t>
            </a:r>
          </a:p>
          <a:p>
            <a:pPr lvl="1"/>
            <a:r>
              <a:rPr lang="en-US" dirty="0">
                <a:latin typeface="Calibri (Body)"/>
              </a:rPr>
              <a:t>Input into </a:t>
            </a:r>
            <a:r>
              <a:rPr lang="en-US" dirty="0" err="1">
                <a:latin typeface="Calibri (Body)"/>
              </a:rPr>
              <a:t>IGoR</a:t>
            </a:r>
            <a:r>
              <a:rPr lang="en-US" dirty="0">
                <a:latin typeface="Calibri (Body)"/>
              </a:rPr>
              <a:t> for probability of generation score</a:t>
            </a:r>
            <a:endParaRPr lang="en-US" dirty="0">
              <a:solidFill>
                <a:srgbClr val="000000"/>
              </a:solidFill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525378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with other datasets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Other datasets</a:t>
            </a:r>
          </a:p>
          <a:p>
            <a:pPr lvl="1"/>
            <a:r>
              <a:rPr lang="en-US" i="1" dirty="0">
                <a:solidFill>
                  <a:srgbClr val="000000"/>
                </a:solidFill>
                <a:latin typeface="Calibri (Body)"/>
              </a:rPr>
              <a:t>Distinct mechanisms of mismatch repair deficiency delineate two modes of response to PD-1 immunotherapy in endometrial carcinoma</a:t>
            </a:r>
          </a:p>
          <a:p>
            <a:pPr lvl="1"/>
            <a:r>
              <a:rPr lang="en-US" b="0" i="1" dirty="0">
                <a:solidFill>
                  <a:srgbClr val="000000"/>
                </a:solidFill>
                <a:effectLst/>
                <a:latin typeface="Calibri (Body)"/>
              </a:rPr>
              <a:t>Lineage tracing reveals clonotype progenitors and long-term persistence of tumor-specific T cells during immune checkpoint blockade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  <a:p>
            <a:r>
              <a:rPr lang="en-US" dirty="0">
                <a:solidFill>
                  <a:srgbClr val="000000"/>
                </a:solidFill>
                <a:latin typeface="Calibri (Body)"/>
              </a:rPr>
              <a:t>Plan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Summarizing main findings, limitations, unexplored areas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Brief data reproduction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Analyze 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 (Body)"/>
              </a:rPr>
              <a:t>scRNA</a:t>
            </a:r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/</a:t>
            </a:r>
            <a:r>
              <a:rPr lang="en-US" b="0" dirty="0" err="1">
                <a:solidFill>
                  <a:srgbClr val="000000"/>
                </a:solidFill>
                <a:effectLst/>
                <a:latin typeface="Calibri (Body)"/>
              </a:rPr>
              <a:t>TCRseq</a:t>
            </a:r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  <a:p>
            <a:pPr lvl="2"/>
            <a:r>
              <a:rPr lang="en-US" dirty="0">
                <a:solidFill>
                  <a:srgbClr val="000000"/>
                </a:solidFill>
                <a:latin typeface="Calibri (Body)"/>
              </a:rPr>
              <a:t>Germline-ness</a:t>
            </a:r>
          </a:p>
          <a:p>
            <a:pPr lvl="3"/>
            <a:r>
              <a:rPr lang="en-US" dirty="0">
                <a:solidFill>
                  <a:srgbClr val="000000"/>
                </a:solidFill>
                <a:latin typeface="Calibri (Body)"/>
              </a:rPr>
              <a:t>IMGT/</a:t>
            </a:r>
            <a:r>
              <a:rPr lang="en-US" dirty="0" err="1">
                <a:solidFill>
                  <a:srgbClr val="000000"/>
                </a:solidFill>
                <a:latin typeface="Calibri (Body)"/>
              </a:rPr>
              <a:t>HighV</a:t>
            </a:r>
            <a:r>
              <a:rPr lang="en-US" dirty="0">
                <a:solidFill>
                  <a:srgbClr val="000000"/>
                </a:solidFill>
                <a:latin typeface="Calibri (Body)"/>
              </a:rPr>
              <a:t>-Quest</a:t>
            </a:r>
          </a:p>
          <a:p>
            <a:pPr lvl="3"/>
            <a:r>
              <a:rPr lang="en-US" dirty="0" err="1">
                <a:solidFill>
                  <a:srgbClr val="000000"/>
                </a:solidFill>
                <a:latin typeface="Calibri (Body)"/>
              </a:rPr>
              <a:t>IGoR</a:t>
            </a:r>
            <a:endParaRPr lang="en-US" dirty="0">
              <a:solidFill>
                <a:srgbClr val="000000"/>
              </a:solidFill>
              <a:latin typeface="Calibri (Body)"/>
            </a:endParaRP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Expansion</a:t>
            </a:r>
          </a:p>
          <a:p>
            <a:pPr lvl="2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Length</a:t>
            </a:r>
          </a:p>
        </p:txBody>
      </p:sp>
    </p:spTree>
    <p:extLst>
      <p:ext uri="{BB962C8B-B14F-4D97-AF65-F5344CB8AC3E}">
        <p14:creationId xmlns:p14="http://schemas.microsoft.com/office/powerpoint/2010/main" val="2765775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100"/>
            <a:ext cx="10515600" cy="1325563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98575"/>
            <a:ext cx="12192000" cy="561340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1350" b="0" i="0" u="none" strike="noStrike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>
                <a:effectLst/>
              </a:rPr>
              <a:t>Le DT, Durham JN, Smith KN, Wang H, Bartlett BR, </a:t>
            </a:r>
            <a:r>
              <a:rPr lang="en-US" sz="1350" b="0" i="0" u="none" strike="noStrike" dirty="0" err="1">
                <a:effectLst/>
              </a:rPr>
              <a:t>Aulakh</a:t>
            </a:r>
            <a:r>
              <a:rPr lang="en-US" sz="1350" b="0" i="0" u="none" strike="noStrike" dirty="0">
                <a:effectLst/>
              </a:rPr>
              <a:t> LK, Lu S, </a:t>
            </a:r>
            <a:r>
              <a:rPr lang="en-US" sz="1350" b="0" i="0" u="none" strike="noStrike" dirty="0" err="1">
                <a:effectLst/>
              </a:rPr>
              <a:t>Kemberling</a:t>
            </a:r>
            <a:r>
              <a:rPr lang="en-US" sz="1350" b="0" i="0" u="none" strike="noStrike" dirty="0">
                <a:effectLst/>
              </a:rPr>
              <a:t> H, Wilt C, </a:t>
            </a:r>
            <a:r>
              <a:rPr lang="en-US" sz="1350" b="0" i="0" u="none" strike="noStrike" dirty="0" err="1">
                <a:effectLst/>
              </a:rPr>
              <a:t>Luber</a:t>
            </a:r>
            <a:r>
              <a:rPr lang="en-US" sz="1350" b="0" i="0" u="none" strike="noStrike" dirty="0">
                <a:effectLst/>
              </a:rPr>
              <a:t> BS, Wong F, Azad NS, </a:t>
            </a:r>
            <a:r>
              <a:rPr lang="en-US" sz="1350" b="0" i="0" u="none" strike="noStrike" dirty="0" err="1">
                <a:effectLst/>
              </a:rPr>
              <a:t>Rucki</a:t>
            </a:r>
            <a:r>
              <a:rPr lang="en-US" sz="1350" b="0" i="0" u="none" strike="noStrike" dirty="0">
                <a:effectLst/>
              </a:rPr>
              <a:t> AA, </a:t>
            </a:r>
            <a:r>
              <a:rPr lang="en-US" sz="1350" b="0" i="0" u="none" strike="noStrike" dirty="0" err="1">
                <a:effectLst/>
              </a:rPr>
              <a:t>Laheru</a:t>
            </a:r>
            <a:r>
              <a:rPr lang="en-US" sz="1350" b="0" i="0" u="none" strike="noStrike" dirty="0">
                <a:effectLst/>
              </a:rPr>
              <a:t> D, </a:t>
            </a:r>
            <a:r>
              <a:rPr lang="en-US" sz="1350" b="0" i="0" u="none" strike="noStrike" dirty="0" err="1">
                <a:effectLst/>
              </a:rPr>
              <a:t>Donehower</a:t>
            </a:r>
            <a:r>
              <a:rPr lang="en-US" sz="1350" b="0" i="0" u="none" strike="noStrike" dirty="0">
                <a:effectLst/>
              </a:rPr>
              <a:t> R, Zaheer A, Fisher GA, </a:t>
            </a:r>
            <a:r>
              <a:rPr lang="en-US" sz="1350" b="0" i="0" u="none" strike="noStrike" dirty="0" err="1">
                <a:effectLst/>
              </a:rPr>
              <a:t>Crocenzi</a:t>
            </a:r>
            <a:r>
              <a:rPr lang="en-US" sz="1350" b="0" i="0" u="none" strike="noStrike" dirty="0">
                <a:effectLst/>
              </a:rPr>
              <a:t> TS, Lee JJ, </a:t>
            </a:r>
            <a:r>
              <a:rPr lang="en-US" sz="1350" b="0" i="0" u="none" strike="noStrike" dirty="0" err="1">
                <a:effectLst/>
              </a:rPr>
              <a:t>Greten</a:t>
            </a:r>
            <a:r>
              <a:rPr lang="en-US" sz="1350" b="0" i="0" u="none" strike="noStrike" dirty="0">
                <a:effectLst/>
              </a:rPr>
              <a:t> TF, Duffy AG, </a:t>
            </a:r>
            <a:r>
              <a:rPr lang="en-US" sz="1350" b="0" i="0" u="none" strike="noStrike" dirty="0" err="1">
                <a:effectLst/>
              </a:rPr>
              <a:t>Ciombor</a:t>
            </a:r>
            <a:r>
              <a:rPr lang="en-US" sz="1350" b="0" i="0" u="none" strike="noStrike" dirty="0">
                <a:effectLst/>
              </a:rPr>
              <a:t> KK, Eyring AD, Lam BH, Joe A, Kang SP, </a:t>
            </a:r>
            <a:r>
              <a:rPr lang="en-US" sz="1350" b="0" i="0" u="none" strike="noStrike" dirty="0" err="1">
                <a:effectLst/>
              </a:rPr>
              <a:t>Holdhoff</a:t>
            </a:r>
            <a:r>
              <a:rPr lang="en-US" sz="1350" b="0" i="0" u="none" strike="noStrike" dirty="0">
                <a:effectLst/>
              </a:rPr>
              <a:t> M, Danilova L, Cope L, Meyer C, Zhou S, Goldberg RM, Armstrong DK, Bever KM, Fader AN, Taube J, </a:t>
            </a:r>
            <a:r>
              <a:rPr lang="en-US" sz="1350" b="0" i="0" u="none" strike="noStrike" dirty="0" err="1">
                <a:effectLst/>
              </a:rPr>
              <a:t>Housseau</a:t>
            </a:r>
            <a:r>
              <a:rPr lang="en-US" sz="1350" b="0" i="0" u="none" strike="noStrike" dirty="0">
                <a:effectLst/>
              </a:rPr>
              <a:t> F, </a:t>
            </a:r>
            <a:r>
              <a:rPr lang="en-US" sz="1350" b="0" i="0" u="none" strike="noStrike" dirty="0" err="1">
                <a:effectLst/>
              </a:rPr>
              <a:t>Spetzler</a:t>
            </a:r>
            <a:r>
              <a:rPr lang="en-US" sz="1350" b="0" i="0" u="none" strike="noStrike" dirty="0">
                <a:effectLst/>
              </a:rPr>
              <a:t> D, Xiao N, </a:t>
            </a:r>
            <a:r>
              <a:rPr lang="en-US" sz="1350" b="0" i="0" u="none" strike="noStrike" dirty="0" err="1">
                <a:effectLst/>
              </a:rPr>
              <a:t>Pardoll</a:t>
            </a:r>
            <a:r>
              <a:rPr lang="en-US" sz="1350" b="0" i="0" u="none" strike="noStrike" dirty="0">
                <a:effectLst/>
              </a:rPr>
              <a:t> DM, Papadopoulos N, </a:t>
            </a:r>
            <a:r>
              <a:rPr lang="en-US" sz="1350" b="0" i="0" u="none" strike="noStrike" dirty="0" err="1">
                <a:effectLst/>
              </a:rPr>
              <a:t>Kinzler</a:t>
            </a:r>
            <a:r>
              <a:rPr lang="en-US" sz="1350" b="0" i="0" u="none" strike="noStrike" dirty="0">
                <a:effectLst/>
              </a:rPr>
              <a:t> KW, Eshleman JR, Vogelstein B, Anders RA, Diaz LA Jr. Mismatch repair deficiency predicts response of solid tumors to PD-1 blockade. Science. 2017 Jul 28;357(6349):409-413.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10.1126/science.aan6733.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2017 Jun 8. PMID: 28596308; PMCID: PMC5576142.</a:t>
            </a:r>
            <a:endParaRPr lang="en-US" sz="1350" i="0" strike="noStrike" dirty="0"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>
                <a:effectLst/>
              </a:rPr>
              <a:t>Wei SC, Levine JH, </a:t>
            </a:r>
            <a:r>
              <a:rPr lang="en-US" sz="1350" b="0" i="0" u="none" strike="noStrike" dirty="0" err="1">
                <a:effectLst/>
              </a:rPr>
              <a:t>Cogdill</a:t>
            </a:r>
            <a:r>
              <a:rPr lang="en-US" sz="1350" b="0" i="0" u="none" strike="noStrike" dirty="0">
                <a:effectLst/>
              </a:rPr>
              <a:t> AP, Zhao Y, </a:t>
            </a:r>
            <a:r>
              <a:rPr lang="en-US" sz="1350" b="0" i="0" u="none" strike="noStrike" dirty="0" err="1">
                <a:effectLst/>
              </a:rPr>
              <a:t>Anang</a:t>
            </a:r>
            <a:r>
              <a:rPr lang="en-US" sz="1350" b="0" i="0" u="none" strike="noStrike" dirty="0">
                <a:effectLst/>
              </a:rPr>
              <a:t> NAS, Andrews MC, Sharma P, Wang J, </a:t>
            </a:r>
            <a:r>
              <a:rPr lang="en-US" sz="1350" b="0" i="0" u="none" strike="noStrike" dirty="0" err="1">
                <a:effectLst/>
              </a:rPr>
              <a:t>Wargo</a:t>
            </a:r>
            <a:r>
              <a:rPr lang="en-US" sz="1350" b="0" i="0" u="none" strike="noStrike" dirty="0">
                <a:effectLst/>
              </a:rPr>
              <a:t> JA, </a:t>
            </a:r>
            <a:r>
              <a:rPr lang="en-US" sz="1350" b="0" i="0" u="none" strike="noStrike" dirty="0" err="1">
                <a:effectLst/>
              </a:rPr>
              <a:t>Pe'er</a:t>
            </a:r>
            <a:r>
              <a:rPr lang="en-US" sz="1350" b="0" i="0" u="none" strike="noStrike" dirty="0">
                <a:effectLst/>
              </a:rPr>
              <a:t> D, Allison JP. Distinct Cellular Mechanisms Underlie Anti-CTLA-4 and Anti-PD-1 Checkpoint Blockade. Cell. 2017 Sep 7;170(6):1120-1133.e17.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10.1016/j.cell.2017.07.024.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2017 Aug 10. PMID: 28803728; PMCID: PMC5591072.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 err="1">
                <a:effectLst/>
              </a:rPr>
              <a:t>Subudhi</a:t>
            </a:r>
            <a:r>
              <a:rPr lang="en-US" sz="1350" b="0" i="0" u="none" strike="noStrike" dirty="0">
                <a:effectLst/>
              </a:rPr>
              <a:t> SK, Aparicio A, Gao J, </a:t>
            </a:r>
            <a:r>
              <a:rPr lang="en-US" sz="1350" b="0" i="0" u="none" strike="noStrike" dirty="0" err="1">
                <a:effectLst/>
              </a:rPr>
              <a:t>Zurita</a:t>
            </a:r>
            <a:r>
              <a:rPr lang="en-US" sz="1350" b="0" i="0" u="none" strike="noStrike" dirty="0">
                <a:effectLst/>
              </a:rPr>
              <a:t> AJ, Araujo JC, </a:t>
            </a:r>
            <a:r>
              <a:rPr lang="en-US" sz="1350" b="0" i="0" u="none" strike="noStrike" dirty="0" err="1">
                <a:effectLst/>
              </a:rPr>
              <a:t>Logothetis</a:t>
            </a:r>
            <a:r>
              <a:rPr lang="en-US" sz="1350" b="0" i="0" u="none" strike="noStrike" dirty="0">
                <a:effectLst/>
              </a:rPr>
              <a:t> CJ, Tahir SA, </a:t>
            </a:r>
            <a:r>
              <a:rPr lang="en-US" sz="1350" b="0" i="0" u="none" strike="noStrike" dirty="0" err="1">
                <a:effectLst/>
              </a:rPr>
              <a:t>Korivi</a:t>
            </a:r>
            <a:r>
              <a:rPr lang="en-US" sz="1350" b="0" i="0" u="none" strike="noStrike" dirty="0">
                <a:effectLst/>
              </a:rPr>
              <a:t> BR, Slack RS, </a:t>
            </a:r>
            <a:r>
              <a:rPr lang="en-US" sz="1350" b="0" i="0" u="none" strike="noStrike" dirty="0" err="1">
                <a:effectLst/>
              </a:rPr>
              <a:t>Vence</a:t>
            </a:r>
            <a:r>
              <a:rPr lang="en-US" sz="1350" b="0" i="0" u="none" strike="noStrike" dirty="0">
                <a:effectLst/>
              </a:rPr>
              <a:t> L, Emerson RO, </a:t>
            </a:r>
            <a:r>
              <a:rPr lang="en-US" sz="1350" b="0" i="0" u="none" strike="noStrike" dirty="0" err="1">
                <a:effectLst/>
              </a:rPr>
              <a:t>Yusko</a:t>
            </a:r>
            <a:r>
              <a:rPr lang="en-US" sz="1350" b="0" i="0" u="none" strike="noStrike" dirty="0">
                <a:effectLst/>
              </a:rPr>
              <a:t> E, </a:t>
            </a:r>
            <a:r>
              <a:rPr lang="en-US" sz="1350" b="0" i="0" u="none" strike="noStrike" dirty="0" err="1">
                <a:effectLst/>
              </a:rPr>
              <a:t>Vignali</a:t>
            </a:r>
            <a:r>
              <a:rPr lang="en-US" sz="1350" b="0" i="0" u="none" strike="noStrike" dirty="0">
                <a:effectLst/>
              </a:rPr>
              <a:t> M, Robins HS, Sun J, Allison JP, Sharma P. Clonal expansion of CD8 T cells in the systemic circulation precedes development of ipilimumab-induced toxicities. Proc Natl </a:t>
            </a:r>
            <a:r>
              <a:rPr lang="en-US" sz="1350" b="0" i="0" u="none" strike="noStrike" dirty="0" err="1">
                <a:effectLst/>
              </a:rPr>
              <a:t>Acad</a:t>
            </a:r>
            <a:r>
              <a:rPr lang="en-US" sz="1350" b="0" i="0" u="none" strike="noStrike" dirty="0">
                <a:effectLst/>
              </a:rPr>
              <a:t> Sci U S A. 2016 Oct 18;113(42):11919-11924.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10.1073/pnas.1611421113.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2016 Oct 3. PMID: 27698113; PMCID: PMC5081579.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 err="1">
                <a:effectLst/>
              </a:rPr>
              <a:t>Nuñez</a:t>
            </a:r>
            <a:r>
              <a:rPr lang="en-US" sz="1350" b="0" i="0" u="none" strike="noStrike" dirty="0">
                <a:effectLst/>
              </a:rPr>
              <a:t> NG, Berner F, </a:t>
            </a:r>
            <a:r>
              <a:rPr lang="en-US" sz="1350" b="0" i="0" u="none" strike="noStrike" dirty="0" err="1">
                <a:effectLst/>
              </a:rPr>
              <a:t>Friebel</a:t>
            </a:r>
            <a:r>
              <a:rPr lang="en-US" sz="1350" b="0" i="0" u="none" strike="noStrike" dirty="0">
                <a:effectLst/>
              </a:rPr>
              <a:t> E, Unger S, Wyss N, Gomez JM, </a:t>
            </a:r>
            <a:r>
              <a:rPr lang="en-US" sz="1350" b="0" i="0" u="none" strike="noStrike" dirty="0" err="1">
                <a:effectLst/>
              </a:rPr>
              <a:t>Purde</a:t>
            </a:r>
            <a:r>
              <a:rPr lang="en-US" sz="1350" b="0" i="0" u="none" strike="noStrike" dirty="0">
                <a:effectLst/>
              </a:rPr>
              <a:t> MT, </a:t>
            </a:r>
            <a:r>
              <a:rPr lang="en-US" sz="1350" b="0" i="0" u="none" strike="noStrike" dirty="0" err="1">
                <a:effectLst/>
              </a:rPr>
              <a:t>Niederer</a:t>
            </a:r>
            <a:r>
              <a:rPr lang="en-US" sz="1350" b="0" i="0" u="none" strike="noStrike" dirty="0">
                <a:effectLst/>
              </a:rPr>
              <a:t> R, </a:t>
            </a:r>
            <a:r>
              <a:rPr lang="en-US" sz="1350" b="0" i="0" u="none" strike="noStrike" dirty="0" err="1">
                <a:effectLst/>
              </a:rPr>
              <a:t>Porsch</a:t>
            </a:r>
            <a:r>
              <a:rPr lang="en-US" sz="1350" b="0" i="0" u="none" strike="noStrike" dirty="0">
                <a:effectLst/>
              </a:rPr>
              <a:t> M, </a:t>
            </a:r>
            <a:r>
              <a:rPr lang="en-US" sz="1350" b="0" i="0" u="none" strike="noStrike" dirty="0" err="1">
                <a:effectLst/>
              </a:rPr>
              <a:t>Lichtensteiger</a:t>
            </a:r>
            <a:r>
              <a:rPr lang="en-US" sz="1350" b="0" i="0" u="none" strike="noStrike" dirty="0">
                <a:effectLst/>
              </a:rPr>
              <a:t> C, Kramer R, Erdmann M, Schmitt C, </a:t>
            </a:r>
            <a:r>
              <a:rPr lang="en-US" sz="1350" b="0" i="0" u="none" strike="noStrike" dirty="0" err="1">
                <a:effectLst/>
              </a:rPr>
              <a:t>Heinzerling</a:t>
            </a:r>
            <a:r>
              <a:rPr lang="en-US" sz="1350" b="0" i="0" u="none" strike="noStrike" dirty="0">
                <a:effectLst/>
              </a:rPr>
              <a:t> L, Abdou MT, </a:t>
            </a:r>
            <a:r>
              <a:rPr lang="en-US" sz="1350" b="0" i="0" u="none" strike="noStrike" dirty="0" err="1">
                <a:effectLst/>
              </a:rPr>
              <a:t>Karbach</a:t>
            </a:r>
            <a:r>
              <a:rPr lang="en-US" sz="1350" b="0" i="0" u="none" strike="noStrike" dirty="0">
                <a:effectLst/>
              </a:rPr>
              <a:t> J, </a:t>
            </a:r>
            <a:r>
              <a:rPr lang="en-US" sz="1350" b="0" i="0" u="none" strike="noStrike" dirty="0" err="1">
                <a:effectLst/>
              </a:rPr>
              <a:t>Schadendorf</a:t>
            </a:r>
            <a:r>
              <a:rPr lang="en-US" sz="1350" b="0" i="0" u="none" strike="noStrike" dirty="0">
                <a:effectLst/>
              </a:rPr>
              <a:t> D, Zimmer L, </a:t>
            </a:r>
            <a:r>
              <a:rPr lang="en-US" sz="1350" b="0" i="0" u="none" strike="noStrike" dirty="0" err="1">
                <a:effectLst/>
              </a:rPr>
              <a:t>Ugurel</a:t>
            </a:r>
            <a:r>
              <a:rPr lang="en-US" sz="1350" b="0" i="0" u="none" strike="noStrike" dirty="0">
                <a:effectLst/>
              </a:rPr>
              <a:t> S, </a:t>
            </a:r>
            <a:r>
              <a:rPr lang="en-US" sz="1350" b="0" i="0" u="none" strike="noStrike" dirty="0" err="1">
                <a:effectLst/>
              </a:rPr>
              <a:t>Klümper</a:t>
            </a:r>
            <a:r>
              <a:rPr lang="en-US" sz="1350" b="0" i="0" u="none" strike="noStrike" dirty="0">
                <a:effectLst/>
              </a:rPr>
              <a:t> N, </a:t>
            </a:r>
            <a:r>
              <a:rPr lang="en-US" sz="1350" b="0" i="0" u="none" strike="noStrike" dirty="0" err="1">
                <a:effectLst/>
              </a:rPr>
              <a:t>Hölzel</a:t>
            </a:r>
            <a:r>
              <a:rPr lang="en-US" sz="1350" b="0" i="0" u="none" strike="noStrike" dirty="0">
                <a:effectLst/>
              </a:rPr>
              <a:t> M, Power L, </a:t>
            </a:r>
            <a:r>
              <a:rPr lang="en-US" sz="1350" b="0" i="0" u="none" strike="noStrike" dirty="0" err="1">
                <a:effectLst/>
              </a:rPr>
              <a:t>Kreutmair</a:t>
            </a:r>
            <a:r>
              <a:rPr lang="en-US" sz="1350" b="0" i="0" u="none" strike="noStrike" dirty="0">
                <a:effectLst/>
              </a:rPr>
              <a:t> S, Capone M, Madonna G, </a:t>
            </a:r>
            <a:r>
              <a:rPr lang="en-US" sz="1350" b="0" i="0" u="none" strike="noStrike" dirty="0" err="1">
                <a:effectLst/>
              </a:rPr>
              <a:t>Cevhertas</a:t>
            </a:r>
            <a:r>
              <a:rPr lang="en-US" sz="1350" b="0" i="0" u="none" strike="noStrike" dirty="0">
                <a:effectLst/>
              </a:rPr>
              <a:t> L, Heider A, Amaral T, Hasan Ali O, </a:t>
            </a:r>
            <a:r>
              <a:rPr lang="en-US" sz="1350" b="0" i="0" u="none" strike="noStrike" dirty="0" err="1">
                <a:effectLst/>
              </a:rPr>
              <a:t>Bomze</a:t>
            </a:r>
            <a:r>
              <a:rPr lang="en-US" sz="1350" b="0" i="0" u="none" strike="noStrike" dirty="0">
                <a:effectLst/>
              </a:rPr>
              <a:t> D, </a:t>
            </a:r>
            <a:r>
              <a:rPr lang="en-US" sz="1350" b="0" i="0" u="none" strike="noStrike" dirty="0" err="1">
                <a:effectLst/>
              </a:rPr>
              <a:t>Dimitriou</a:t>
            </a:r>
            <a:r>
              <a:rPr lang="en-US" sz="1350" b="0" i="0" u="none" strike="noStrike" dirty="0">
                <a:effectLst/>
              </a:rPr>
              <a:t> F, Diem S, </a:t>
            </a:r>
            <a:r>
              <a:rPr lang="en-US" sz="1350" b="0" i="0" u="none" strike="noStrike" dirty="0" err="1">
                <a:effectLst/>
              </a:rPr>
              <a:t>Ascierto</a:t>
            </a:r>
            <a:r>
              <a:rPr lang="en-US" sz="1350" b="0" i="0" u="none" strike="noStrike" dirty="0">
                <a:effectLst/>
              </a:rPr>
              <a:t> PA, </a:t>
            </a:r>
            <a:r>
              <a:rPr lang="en-US" sz="1350" b="0" i="0" u="none" strike="noStrike" dirty="0" err="1">
                <a:effectLst/>
              </a:rPr>
              <a:t>Dummer</a:t>
            </a:r>
            <a:r>
              <a:rPr lang="en-US" sz="1350" b="0" i="0" u="none" strike="noStrike" dirty="0">
                <a:effectLst/>
              </a:rPr>
              <a:t> R, </a:t>
            </a:r>
            <a:r>
              <a:rPr lang="en-US" sz="1350" b="0" i="0" u="none" strike="noStrike" dirty="0" err="1">
                <a:effectLst/>
              </a:rPr>
              <a:t>Jäger</a:t>
            </a:r>
            <a:r>
              <a:rPr lang="en-US" sz="1350" b="0" i="0" u="none" strike="noStrike" dirty="0">
                <a:effectLst/>
              </a:rPr>
              <a:t> E, Driessen C, Levesque MP, van de Veen W, </a:t>
            </a:r>
            <a:r>
              <a:rPr lang="en-US" sz="1350" b="0" i="0" u="none" strike="noStrike" dirty="0" err="1">
                <a:effectLst/>
              </a:rPr>
              <a:t>Joerger</a:t>
            </a:r>
            <a:r>
              <a:rPr lang="en-US" sz="1350" b="0" i="0" u="none" strike="noStrike" dirty="0">
                <a:effectLst/>
              </a:rPr>
              <a:t> M, </a:t>
            </a:r>
            <a:r>
              <a:rPr lang="en-US" sz="1350" b="0" i="0" u="none" strike="noStrike" dirty="0" err="1">
                <a:effectLst/>
              </a:rPr>
              <a:t>Früh</a:t>
            </a:r>
            <a:r>
              <a:rPr lang="en-US" sz="1350" b="0" i="0" u="none" strike="noStrike" dirty="0">
                <a:effectLst/>
              </a:rPr>
              <a:t> M, Becher B, </a:t>
            </a:r>
            <a:r>
              <a:rPr lang="en-US" sz="1350" b="0" i="0" u="none" strike="noStrike" dirty="0" err="1">
                <a:effectLst/>
              </a:rPr>
              <a:t>Flatz</a:t>
            </a:r>
            <a:r>
              <a:rPr lang="en-US" sz="1350" b="0" i="0" u="none" strike="noStrike" dirty="0">
                <a:effectLst/>
              </a:rPr>
              <a:t> L. Immune signatures predict development of autoimmune toxicity in patients with cancer treated with immune checkpoint inhibitors. Med. 2023 Feb 10;4(2):113-129.e7.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10.1016/j.medj.2022.12.007.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2023 Jan 23. PMID: 36693381.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>
                <a:effectLst/>
              </a:rPr>
              <a:t>Lozano AX, Chaudhuri AA, Nene A, </a:t>
            </a:r>
            <a:r>
              <a:rPr lang="en-US" sz="1350" b="0" i="0" u="none" strike="noStrike" dirty="0" err="1">
                <a:effectLst/>
              </a:rPr>
              <a:t>Bacchiocchi</a:t>
            </a:r>
            <a:r>
              <a:rPr lang="en-US" sz="1350" b="0" i="0" u="none" strike="noStrike" dirty="0">
                <a:effectLst/>
              </a:rPr>
              <a:t> A, </a:t>
            </a:r>
            <a:r>
              <a:rPr lang="en-US" sz="1350" b="0" i="0" u="none" strike="noStrike" dirty="0" err="1">
                <a:effectLst/>
              </a:rPr>
              <a:t>Earland</a:t>
            </a:r>
            <a:r>
              <a:rPr lang="en-US" sz="1350" b="0" i="0" u="none" strike="noStrike" dirty="0">
                <a:effectLst/>
              </a:rPr>
              <a:t> N, Vesely MD, Usmani A, Turner BE, Steen CB, Luca BA, Badri T, Gulati GS, Vahid MR, </a:t>
            </a:r>
            <a:r>
              <a:rPr lang="en-US" sz="1350" b="0" i="0" u="none" strike="noStrike" dirty="0" err="1">
                <a:effectLst/>
              </a:rPr>
              <a:t>Khameneh</a:t>
            </a:r>
            <a:r>
              <a:rPr lang="en-US" sz="1350" b="0" i="0" u="none" strike="noStrike" dirty="0">
                <a:effectLst/>
              </a:rPr>
              <a:t> F, Harris PK, Chen DY, </a:t>
            </a:r>
            <a:r>
              <a:rPr lang="en-US" sz="1350" b="0" i="0" u="none" strike="noStrike" dirty="0" err="1">
                <a:effectLst/>
              </a:rPr>
              <a:t>Dhodapkar</a:t>
            </a:r>
            <a:r>
              <a:rPr lang="en-US" sz="1350" b="0" i="0" u="none" strike="noStrike" dirty="0">
                <a:effectLst/>
              </a:rPr>
              <a:t> K, </a:t>
            </a:r>
            <a:r>
              <a:rPr lang="en-US" sz="1350" b="0" i="0" u="none" strike="noStrike" dirty="0" err="1">
                <a:effectLst/>
              </a:rPr>
              <a:t>Sznol</a:t>
            </a:r>
            <a:r>
              <a:rPr lang="en-US" sz="1350" b="0" i="0" u="none" strike="noStrike" dirty="0">
                <a:effectLst/>
              </a:rPr>
              <a:t> M, </a:t>
            </a:r>
            <a:r>
              <a:rPr lang="en-US" sz="1350" b="0" i="0" u="none" strike="noStrike" dirty="0" err="1">
                <a:effectLst/>
              </a:rPr>
              <a:t>Halaban</a:t>
            </a:r>
            <a:r>
              <a:rPr lang="en-US" sz="1350" b="0" i="0" u="none" strike="noStrike" dirty="0">
                <a:effectLst/>
              </a:rPr>
              <a:t> R, Newman AM. T cell characteristics associated with toxicity to immune checkpoint blockade in patients with melanoma. Nat Med. 2022 Feb;28(2):353-362.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10.1038/s41591-021-01623-z. </a:t>
            </a:r>
            <a:r>
              <a:rPr lang="en-US" sz="1350" b="0" i="0" u="none" strike="noStrike" dirty="0" err="1">
                <a:effectLst/>
              </a:rPr>
              <a:t>Epub</a:t>
            </a:r>
            <a:r>
              <a:rPr lang="en-US" sz="1350" b="0" i="0" u="none" strike="noStrike" dirty="0">
                <a:effectLst/>
              </a:rPr>
              <a:t> 2022 Jan 13. PMID: 35027754; PMCID: PMC8866214.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350" b="0" i="0" u="none" strike="noStrike" dirty="0">
                <a:effectLst/>
              </a:rPr>
              <a:t>Berner F, </a:t>
            </a:r>
            <a:r>
              <a:rPr lang="en-US" sz="1350" b="0" i="0" u="none" strike="noStrike" dirty="0" err="1">
                <a:effectLst/>
              </a:rPr>
              <a:t>Bomze</a:t>
            </a:r>
            <a:r>
              <a:rPr lang="en-US" sz="1350" b="0" i="0" u="none" strike="noStrike" dirty="0">
                <a:effectLst/>
              </a:rPr>
              <a:t> D, Diem S, Ali OH, </a:t>
            </a:r>
            <a:r>
              <a:rPr lang="en-US" sz="1350" b="0" i="0" u="none" strike="noStrike" dirty="0" err="1">
                <a:effectLst/>
              </a:rPr>
              <a:t>Fässler</a:t>
            </a:r>
            <a:r>
              <a:rPr lang="en-US" sz="1350" b="0" i="0" u="none" strike="noStrike" dirty="0">
                <a:effectLst/>
              </a:rPr>
              <a:t> M, Ring S, </a:t>
            </a:r>
            <a:r>
              <a:rPr lang="en-US" sz="1350" b="0" i="0" u="none" strike="noStrike" dirty="0" err="1">
                <a:effectLst/>
              </a:rPr>
              <a:t>Niederer</a:t>
            </a:r>
            <a:r>
              <a:rPr lang="en-US" sz="1350" b="0" i="0" u="none" strike="noStrike" dirty="0">
                <a:effectLst/>
              </a:rPr>
              <a:t> R, Ackermann CJ, </a:t>
            </a:r>
            <a:r>
              <a:rPr lang="en-US" sz="1350" b="0" i="0" u="none" strike="noStrike" dirty="0" err="1">
                <a:effectLst/>
              </a:rPr>
              <a:t>Baumgaertner</a:t>
            </a:r>
            <a:r>
              <a:rPr lang="en-US" sz="1350" b="0" i="0" u="none" strike="noStrike" dirty="0">
                <a:effectLst/>
              </a:rPr>
              <a:t> P, </a:t>
            </a:r>
            <a:r>
              <a:rPr lang="en-US" sz="1350" b="0" i="0" u="none" strike="noStrike" dirty="0" err="1">
                <a:effectLst/>
              </a:rPr>
              <a:t>Pikor</a:t>
            </a:r>
            <a:r>
              <a:rPr lang="en-US" sz="1350" b="0" i="0" u="none" strike="noStrike" dirty="0">
                <a:effectLst/>
              </a:rPr>
              <a:t> N, Cruz CG, van de Veen W, </a:t>
            </a:r>
            <a:r>
              <a:rPr lang="en-US" sz="1350" b="0" i="0" u="none" strike="noStrike" dirty="0" err="1">
                <a:effectLst/>
              </a:rPr>
              <a:t>Akdis</a:t>
            </a:r>
            <a:r>
              <a:rPr lang="en-US" sz="1350" b="0" i="0" u="none" strike="noStrike" dirty="0">
                <a:effectLst/>
              </a:rPr>
              <a:t> M, Nikolaev S, </a:t>
            </a:r>
            <a:r>
              <a:rPr lang="en-US" sz="1350" b="0" i="0" u="none" strike="noStrike" dirty="0" err="1">
                <a:effectLst/>
              </a:rPr>
              <a:t>Läubli</a:t>
            </a:r>
            <a:r>
              <a:rPr lang="en-US" sz="1350" b="0" i="0" u="none" strike="noStrike" dirty="0">
                <a:effectLst/>
              </a:rPr>
              <a:t> H, </a:t>
            </a:r>
            <a:r>
              <a:rPr lang="en-US" sz="1350" b="0" i="0" u="none" strike="noStrike" dirty="0" err="1">
                <a:effectLst/>
              </a:rPr>
              <a:t>Zippelius</a:t>
            </a:r>
            <a:r>
              <a:rPr lang="en-US" sz="1350" b="0" i="0" u="none" strike="noStrike" dirty="0">
                <a:effectLst/>
              </a:rPr>
              <a:t> A, Hartmann F, Cheng HW, </a:t>
            </a:r>
            <a:r>
              <a:rPr lang="en-US" sz="1350" b="0" i="0" u="none" strike="noStrike" dirty="0" err="1">
                <a:effectLst/>
              </a:rPr>
              <a:t>Hönger</a:t>
            </a:r>
            <a:r>
              <a:rPr lang="en-US" sz="1350" b="0" i="0" u="none" strike="noStrike" dirty="0">
                <a:effectLst/>
              </a:rPr>
              <a:t> G, </a:t>
            </a:r>
            <a:r>
              <a:rPr lang="en-US" sz="1350" b="0" i="0" u="none" strike="noStrike" dirty="0" err="1">
                <a:effectLst/>
              </a:rPr>
              <a:t>Recher</a:t>
            </a:r>
            <a:r>
              <a:rPr lang="en-US" sz="1350" b="0" i="0" u="none" strike="noStrike" dirty="0">
                <a:effectLst/>
              </a:rPr>
              <a:t> M, Goldman J, </a:t>
            </a:r>
            <a:r>
              <a:rPr lang="en-US" sz="1350" b="0" i="0" u="none" strike="noStrike" dirty="0" err="1">
                <a:effectLst/>
              </a:rPr>
              <a:t>Cozzio</a:t>
            </a:r>
            <a:r>
              <a:rPr lang="en-US" sz="1350" b="0" i="0" u="none" strike="noStrike" dirty="0">
                <a:effectLst/>
              </a:rPr>
              <a:t> A, </a:t>
            </a:r>
            <a:r>
              <a:rPr lang="en-US" sz="1350" b="0" i="0" u="none" strike="noStrike" dirty="0" err="1">
                <a:effectLst/>
              </a:rPr>
              <a:t>Früh</a:t>
            </a:r>
            <a:r>
              <a:rPr lang="en-US" sz="1350" b="0" i="0" u="none" strike="noStrike" dirty="0">
                <a:effectLst/>
              </a:rPr>
              <a:t> M, </a:t>
            </a:r>
            <a:r>
              <a:rPr lang="en-US" sz="1350" b="0" i="0" u="none" strike="noStrike" dirty="0" err="1">
                <a:effectLst/>
              </a:rPr>
              <a:t>Neefjes</a:t>
            </a:r>
            <a:r>
              <a:rPr lang="en-US" sz="1350" b="0" i="0" u="none" strike="noStrike" dirty="0">
                <a:effectLst/>
              </a:rPr>
              <a:t> J, Driessen C, </a:t>
            </a:r>
            <a:r>
              <a:rPr lang="en-US" sz="1350" b="0" i="0" u="none" strike="noStrike" dirty="0" err="1">
                <a:effectLst/>
              </a:rPr>
              <a:t>Ludewig</a:t>
            </a:r>
            <a:r>
              <a:rPr lang="en-US" sz="1350" b="0" i="0" u="none" strike="noStrike" dirty="0">
                <a:effectLst/>
              </a:rPr>
              <a:t> B, </a:t>
            </a:r>
            <a:r>
              <a:rPr lang="en-US" sz="1350" b="0" i="0" u="none" strike="noStrike" dirty="0" err="1">
                <a:effectLst/>
              </a:rPr>
              <a:t>Hegazy</a:t>
            </a:r>
            <a:r>
              <a:rPr lang="en-US" sz="1350" b="0" i="0" u="none" strike="noStrike" dirty="0">
                <a:effectLst/>
              </a:rPr>
              <a:t> AN, </a:t>
            </a:r>
            <a:r>
              <a:rPr lang="en-US" sz="1350" b="0" i="0" u="none" strike="noStrike" dirty="0" err="1">
                <a:effectLst/>
              </a:rPr>
              <a:t>Jochum</a:t>
            </a:r>
            <a:r>
              <a:rPr lang="en-US" sz="1350" b="0" i="0" u="none" strike="noStrike" dirty="0">
                <a:effectLst/>
              </a:rPr>
              <a:t> W, </a:t>
            </a:r>
            <a:r>
              <a:rPr lang="en-US" sz="1350" b="0" i="0" u="none" strike="noStrike" dirty="0" err="1">
                <a:effectLst/>
              </a:rPr>
              <a:t>Speiser</a:t>
            </a:r>
            <a:r>
              <a:rPr lang="en-US" sz="1350" b="0" i="0" u="none" strike="noStrike" dirty="0">
                <a:effectLst/>
              </a:rPr>
              <a:t> DE, </a:t>
            </a:r>
            <a:r>
              <a:rPr lang="en-US" sz="1350" b="0" i="0" u="none" strike="noStrike" dirty="0" err="1">
                <a:effectLst/>
              </a:rPr>
              <a:t>Flatz</a:t>
            </a:r>
            <a:r>
              <a:rPr lang="en-US" sz="1350" b="0" i="0" u="none" strike="noStrike" dirty="0">
                <a:effectLst/>
              </a:rPr>
              <a:t> L. Association of Checkpoint Inhibitor-Induced Toxic Effects With Shared Cancer and Tissue Antigens in Non-Small Cell Lung Cancer. JAMA Oncol. 2019 Jul 1;5(7):1043-1047. </a:t>
            </a:r>
            <a:r>
              <a:rPr lang="en-US" sz="1350" b="0" i="0" u="none" strike="noStrike" dirty="0" err="1">
                <a:effectLst/>
              </a:rPr>
              <a:t>doi</a:t>
            </a:r>
            <a:r>
              <a:rPr lang="en-US" sz="1350" b="0" i="0" u="none" strike="noStrike" dirty="0">
                <a:effectLst/>
              </a:rPr>
              <a:t>: 10.1001/jamaoncol.2019.0402. Erratum in: JAMA Oncol. 2019 Jul 1;5(7):1070. PMID: 31021392; PMCID: PMC6487908.</a:t>
            </a:r>
            <a:endParaRPr lang="en-US" sz="1350" i="0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73222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Calibri (Body)"/>
              </a:rPr>
              <a:t>Clarification of hypothesis</a:t>
            </a:r>
          </a:p>
          <a:p>
            <a:endParaRPr lang="en-US" dirty="0">
              <a:latin typeface="Calibri (Body)"/>
            </a:endParaRPr>
          </a:p>
          <a:p>
            <a:r>
              <a:rPr lang="en-US" dirty="0">
                <a:latin typeface="Calibri (Body)"/>
              </a:rPr>
              <a:t>Progress in exploring unanalyzed data from </a:t>
            </a:r>
            <a:r>
              <a:rPr lang="en-US" b="0" i="1" dirty="0">
                <a:solidFill>
                  <a:srgbClr val="000000"/>
                </a:solidFill>
                <a:effectLst/>
                <a:latin typeface="Calibri (Body)"/>
              </a:rPr>
              <a:t>T cell characteristics associated with toxicity to immune checkpoint blockade in patients with melanoma</a:t>
            </a:r>
            <a:endParaRPr lang="en-US" i="1" dirty="0">
              <a:solidFill>
                <a:srgbClr val="000000"/>
              </a:solidFill>
              <a:latin typeface="Calibri (Body)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alibri (Body)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Next steps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alibri (Body)"/>
              </a:rPr>
              <a:t>Plans to explore unanalyzed data from other papers after brief data reproduction</a:t>
            </a:r>
          </a:p>
          <a:p>
            <a:pPr lvl="2"/>
            <a:r>
              <a:rPr lang="en-US" i="1" dirty="0">
                <a:solidFill>
                  <a:srgbClr val="000000"/>
                </a:solidFill>
                <a:latin typeface="Calibri (Body)"/>
              </a:rPr>
              <a:t>Distinct mechanisms of mismatch repair deficiency delineate two modes of response to PD-1 immunotherapy in endometrial carcinoma</a:t>
            </a:r>
          </a:p>
          <a:p>
            <a:pPr lvl="2"/>
            <a:r>
              <a:rPr lang="en-US" b="0" i="1" dirty="0">
                <a:solidFill>
                  <a:srgbClr val="000000"/>
                </a:solidFill>
                <a:effectLst/>
                <a:latin typeface="Calibri (Body)"/>
              </a:rPr>
              <a:t>Lineage tracing reveals clonotype progenitors and long-term persistence of tumor-specific T cells during immune checkpoint blockade</a:t>
            </a:r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14480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Hypothesis: TCRs of expanding cells during ICB might have specific distinguishing features (length/germline-ness) that predict </a:t>
            </a:r>
            <a:r>
              <a:rPr lang="en-US" dirty="0" err="1"/>
              <a:t>irAE</a:t>
            </a:r>
            <a:r>
              <a:rPr lang="en-US" dirty="0"/>
              <a:t> development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8"/>
            <a:ext cx="10515600" cy="49641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Rationale</a:t>
            </a:r>
          </a:p>
          <a:p>
            <a:pPr lvl="1"/>
            <a:r>
              <a:rPr lang="en-US" i="0" u="none" strike="noStrike" dirty="0">
                <a:solidFill>
                  <a:srgbClr val="1F2328"/>
                </a:solidFill>
                <a:effectLst/>
                <a:latin typeface="-apple-system"/>
              </a:rPr>
              <a:t>ICI induces expansion of peripheral</a:t>
            </a:r>
            <a:r>
              <a:rPr lang="en-US" i="0" u="none" strike="noStrike" baseline="30000" dirty="0">
                <a:solidFill>
                  <a:srgbClr val="1F2328"/>
                </a:solidFill>
                <a:effectLst/>
                <a:latin typeface="-apple-system"/>
              </a:rPr>
              <a:t>1</a:t>
            </a:r>
            <a:r>
              <a:rPr lang="en-US" i="0" u="none" strike="noStrike" dirty="0">
                <a:solidFill>
                  <a:srgbClr val="1F2328"/>
                </a:solidFill>
                <a:effectLst/>
                <a:latin typeface="-apple-system"/>
              </a:rPr>
              <a:t> and tumor infiltrating</a:t>
            </a:r>
            <a:r>
              <a:rPr lang="en-US" i="0" u="none" strike="noStrike" baseline="30000" dirty="0">
                <a:solidFill>
                  <a:srgbClr val="1F2328"/>
                </a:solidFill>
                <a:effectLst/>
                <a:latin typeface="-apple-system"/>
              </a:rPr>
              <a:t>2</a:t>
            </a:r>
            <a:r>
              <a:rPr lang="en-US" i="0" u="none" strike="noStrike" dirty="0">
                <a:solidFill>
                  <a:srgbClr val="1F2328"/>
                </a:solidFill>
                <a:effectLst/>
                <a:latin typeface="-apple-system"/>
              </a:rPr>
              <a:t> tumor-specific T cells</a:t>
            </a:r>
            <a:endParaRPr lang="en-US" baseline="30000" dirty="0"/>
          </a:p>
          <a:p>
            <a:pPr lvl="1"/>
            <a:r>
              <a:rPr lang="en-US" i="0" u="none" strike="noStrike" dirty="0" err="1">
                <a:effectLst/>
              </a:rPr>
              <a:t>irAE</a:t>
            </a:r>
            <a:r>
              <a:rPr lang="en-US" i="0" u="none" strike="noStrike" dirty="0">
                <a:effectLst/>
              </a:rPr>
              <a:t> development associated with…</a:t>
            </a:r>
          </a:p>
          <a:p>
            <a:pPr lvl="2"/>
            <a:r>
              <a:rPr lang="en-US" dirty="0"/>
              <a:t>Clonal expansion of more T cell clones in peripheral blood</a:t>
            </a:r>
            <a:r>
              <a:rPr lang="en-US" baseline="30000" dirty="0"/>
              <a:t>3</a:t>
            </a:r>
          </a:p>
          <a:p>
            <a:pPr lvl="2"/>
            <a:r>
              <a:rPr lang="en-US" i="0" u="none" strike="noStrike" dirty="0">
                <a:effectLst/>
              </a:rPr>
              <a:t>Early expansion of Ki-67</a:t>
            </a:r>
            <a:r>
              <a:rPr lang="en-US" i="0" u="none" strike="noStrike" baseline="30000" dirty="0">
                <a:effectLst/>
              </a:rPr>
              <a:t>+</a:t>
            </a:r>
            <a:r>
              <a:rPr lang="en-US" i="0" u="none" strike="noStrike" dirty="0">
                <a:effectLst/>
              </a:rPr>
              <a:t> </a:t>
            </a:r>
            <a:r>
              <a:rPr lang="en-US" dirty="0"/>
              <a:t>Tregs and CD8</a:t>
            </a:r>
            <a:r>
              <a:rPr lang="en-US" baseline="30000" dirty="0"/>
              <a:t>+</a:t>
            </a:r>
            <a:r>
              <a:rPr lang="en-US" dirty="0"/>
              <a:t> T cells</a:t>
            </a:r>
            <a:r>
              <a:rPr lang="en-US" baseline="30000" dirty="0"/>
              <a:t>4</a:t>
            </a:r>
          </a:p>
          <a:p>
            <a:pPr lvl="2"/>
            <a:r>
              <a:rPr lang="en-US" i="0" u="none" strike="noStrike" dirty="0">
                <a:effectLst/>
              </a:rPr>
              <a:t>Increased expansion of peripheral activated CD4 T</a:t>
            </a:r>
            <a:r>
              <a:rPr lang="en-US" i="0" u="none" strike="noStrike" baseline="-25000" dirty="0">
                <a:effectLst/>
              </a:rPr>
              <a:t>EM</a:t>
            </a:r>
            <a:r>
              <a:rPr lang="en-US" i="0" u="none" strike="noStrike" baseline="30000" dirty="0">
                <a:effectLst/>
              </a:rPr>
              <a:t>5</a:t>
            </a:r>
            <a:endParaRPr lang="en-US" baseline="30000" dirty="0"/>
          </a:p>
          <a:p>
            <a:r>
              <a:rPr lang="en-US" dirty="0"/>
              <a:t>Big picture: </a:t>
            </a:r>
            <a:r>
              <a:rPr lang="en-US" dirty="0" err="1"/>
              <a:t>irAEs</a:t>
            </a:r>
            <a:r>
              <a:rPr lang="en-US" dirty="0"/>
              <a:t> arise due to cross-reactive TCRs reacting to tumor and self</a:t>
            </a:r>
          </a:p>
          <a:p>
            <a:pPr lvl="1"/>
            <a:r>
              <a:rPr lang="en-US" dirty="0"/>
              <a:t>How broad is this potential cross-reactivity? Relationship between TCR features and cross-reactivity?</a:t>
            </a:r>
          </a:p>
          <a:p>
            <a:pPr lvl="1"/>
            <a:r>
              <a:rPr lang="en-US" dirty="0"/>
              <a:t>Distinct from shared (tissue-associated) antigens (antigen mimicry) between tumor and self?</a:t>
            </a:r>
          </a:p>
          <a:p>
            <a:pPr lvl="2"/>
            <a:r>
              <a:rPr lang="en-US" dirty="0" err="1"/>
              <a:t>irAE</a:t>
            </a:r>
            <a:r>
              <a:rPr lang="en-US" dirty="0"/>
              <a:t> most likely in most similar healthy tissue to tumor, same T cell clonotypes infiltrate lung tumor and autoimmune skin lesions</a:t>
            </a:r>
            <a:r>
              <a:rPr lang="en-US" baseline="30000" dirty="0"/>
              <a:t>6</a:t>
            </a:r>
          </a:p>
          <a:p>
            <a:pPr lvl="2"/>
            <a:r>
              <a:rPr lang="en-US" dirty="0"/>
              <a:t>Clinical response with avoidance of </a:t>
            </a:r>
            <a:r>
              <a:rPr lang="en-US" dirty="0" err="1"/>
              <a:t>irAEs</a:t>
            </a:r>
            <a:r>
              <a:rPr lang="en-US" dirty="0"/>
              <a:t> perhaps more likely with tumors with high mutational burdens, more neoantigens (barring cross-reactivity between mutant neoantigens and WT healthy antigens)</a:t>
            </a:r>
          </a:p>
        </p:txBody>
      </p:sp>
    </p:spTree>
    <p:extLst>
      <p:ext uri="{BB962C8B-B14F-4D97-AF65-F5344CB8AC3E}">
        <p14:creationId xmlns:p14="http://schemas.microsoft.com/office/powerpoint/2010/main" val="177588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Newman lab data: B cells show the highest degree of (CDR3-measured) expansion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D96B14-339E-A81B-0DA7-65E57F720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88" y="1961139"/>
            <a:ext cx="5606740" cy="33736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000942-98B6-7DEA-5408-3E2C75EC5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4204" y="2147218"/>
            <a:ext cx="5778655" cy="3187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10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ImmunoSEQ</a:t>
            </a:r>
            <a:r>
              <a:rPr lang="en-US" dirty="0"/>
              <a:t> 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data included some TCR length and germline-ness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BE0BF1-6B61-6FCE-BE84-2EB37031F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213" y="1825625"/>
            <a:ext cx="5588651" cy="49149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BBAE09-31E6-996A-836B-A2151638B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120" y="1824052"/>
            <a:ext cx="5439352" cy="489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22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shows no obvious differences before and on ICI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175E6-5173-E4C2-6DBF-6A3122A41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288" y="1736037"/>
            <a:ext cx="7772400" cy="468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1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CDR3 shows no obvious differences before and on ICI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B46FA-B74F-4EF4-E515-1F0F1A758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587225"/>
            <a:ext cx="7772400" cy="482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420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of n1/2 insertions shows no obvious differences before and on ICI treatment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005B3F-1553-FB71-4C54-858B62BA0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522" y="1575986"/>
            <a:ext cx="7772400" cy="485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5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TCR</a:t>
            </a:r>
            <a:r>
              <a:rPr lang="el-GR" i="0" u="none" strike="noStrike" dirty="0">
                <a:effectLst/>
              </a:rPr>
              <a:t>β</a:t>
            </a:r>
            <a:r>
              <a:rPr lang="en-US" i="0" u="none" strike="noStrike" dirty="0">
                <a:effectLst/>
              </a:rPr>
              <a:t> chain</a:t>
            </a:r>
            <a:r>
              <a:rPr lang="en-US" dirty="0"/>
              <a:t> profiling shows no obvious differences by severe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i="1" dirty="0">
              <a:effectLst/>
              <a:latin typeface="Calibri (Body)"/>
            </a:endParaRPr>
          </a:p>
          <a:p>
            <a:pPr lvl="2"/>
            <a:endParaRPr lang="en-US" b="0" dirty="0">
              <a:solidFill>
                <a:srgbClr val="000000"/>
              </a:solidFill>
              <a:effectLst/>
              <a:latin typeface="Calibri (Body)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7F8DDC-B164-A027-D948-F19CB409C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532" y="1690688"/>
            <a:ext cx="7772400" cy="442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1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3936</TotalTime>
  <Words>1259</Words>
  <Application>Microsoft Macintosh PowerPoint</Application>
  <PresentationFormat>Widescreen</PresentationFormat>
  <Paragraphs>69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(Body)</vt:lpstr>
      <vt:lpstr>Calibri Light</vt:lpstr>
      <vt:lpstr>Office Theme</vt:lpstr>
      <vt:lpstr>Weekly meeting</vt:lpstr>
      <vt:lpstr>Outline</vt:lpstr>
      <vt:lpstr>Hypothesis: TCRs of expanding cells during ICB might have specific distinguishing features (length/germline-ness) that predict irAE development </vt:lpstr>
      <vt:lpstr>Newman lab data: B cells show the highest degree of (CDR3-measured) expansion</vt:lpstr>
      <vt:lpstr>ImmunoSEQ bulk TCRβ chain profiling data included some TCR length and germline-ness measures</vt:lpstr>
      <vt:lpstr>Bulk TCRβ chain profiling shows no obvious differences before and on ICI treatment</vt:lpstr>
      <vt:lpstr>Bulk TCRβ chain profiling of CDR3 shows no obvious differences before and on ICI treatment</vt:lpstr>
      <vt:lpstr>Bulk TCRβ chain profiling of n1/2 insertions shows no obvious differences before and on ICI treatment</vt:lpstr>
      <vt:lpstr>Bulk TCRβ chain profiling shows no obvious differences by severe irAE development</vt:lpstr>
      <vt:lpstr>Bulk TCRβ chain profiling of CDR3 shows no obvious differences by severe irAE development</vt:lpstr>
      <vt:lpstr>Bulk TCRβ chain profiling of n1/2 shows no obvious differences by severe irAE development</vt:lpstr>
      <vt:lpstr>Next steps with this dataset before moving on to other datasets</vt:lpstr>
      <vt:lpstr>Next steps with other datasets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337</cp:revision>
  <dcterms:created xsi:type="dcterms:W3CDTF">2023-09-15T17:40:02Z</dcterms:created>
  <dcterms:modified xsi:type="dcterms:W3CDTF">2023-10-11T21:30:36Z</dcterms:modified>
</cp:coreProperties>
</file>