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477" r:id="rId2"/>
    <p:sldId id="754" r:id="rId3"/>
    <p:sldId id="800" r:id="rId4"/>
    <p:sldId id="802" r:id="rId5"/>
    <p:sldId id="805" r:id="rId6"/>
    <p:sldId id="801" r:id="rId7"/>
    <p:sldId id="806" r:id="rId8"/>
    <p:sldId id="803" r:id="rId9"/>
    <p:sldId id="804" r:id="rId10"/>
    <p:sldId id="787" r:id="rId11"/>
    <p:sldId id="78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BEBE"/>
    <a:srgbClr val="FFC0CB"/>
    <a:srgbClr val="AB4FF3"/>
    <a:srgbClr val="90ED91"/>
    <a:srgbClr val="5DC762"/>
    <a:srgbClr val="FDE824"/>
    <a:srgbClr val="20908C"/>
    <a:srgbClr val="3B528B"/>
    <a:srgbClr val="450C54"/>
    <a:srgbClr val="01B6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701"/>
    <p:restoredTop sz="82297" autoAdjust="0"/>
  </p:normalViewPr>
  <p:slideViewPr>
    <p:cSldViewPr snapToGrid="0" showGuides="1">
      <p:cViewPr varScale="1">
        <p:scale>
          <a:sx n="137" d="100"/>
          <a:sy n="137" d="100"/>
        </p:scale>
        <p:origin x="158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3A773-0DCE-3544-BB67-D5FA58DF903C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BAA8C-FDC6-D345-B4E0-3B024492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0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>
              <a:effectLst/>
              <a:latin typeface="AdvPSA18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7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E7A472-7C6D-1D0D-8166-7DEE2D7E40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263287-124F-3C48-EFD6-A54B705ACC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CCBFB9-D3BD-0989-5862-F9B24D1140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83D8B0-5836-C834-58B4-BE6969D927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356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71600" lvl="2" indent="-457200">
              <a:buFont typeface="+mj-lt"/>
              <a:buAutoNum type="alphaLcParenR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438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1" i="0" u="none" strike="noStrike" dirty="0">
              <a:solidFill>
                <a:srgbClr val="212121"/>
              </a:solidFill>
              <a:effectLst/>
              <a:latin typeface="Aptos" panose="020B00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89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015071-4B77-7130-7739-154DD54E2A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345F1C-0387-1097-3BFF-945AB86F39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4B4B8D-1DF5-499C-8BEB-A05D8AB553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b="1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Was able to move unspecified </a:t>
            </a:r>
            <a:r>
              <a:rPr lang="en-US" sz="1200" b="1" i="0" u="none" strike="noStrike" dirty="0" err="1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irAEs</a:t>
            </a:r>
            <a:r>
              <a:rPr lang="en-US" sz="1200" b="1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 to specific ones, this helped me actually test pneumonitis/rheumatoid and likely contributed to ~different results I now see for skin/thyroid as well!!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1" i="0" u="none" strike="noStrike" dirty="0">
              <a:solidFill>
                <a:srgbClr val="21212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b="1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Still not sure why head/neck no </a:t>
            </a:r>
            <a:r>
              <a:rPr lang="en-US" sz="1200" b="1" i="0" u="none" strike="noStrike" dirty="0" err="1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irAEs</a:t>
            </a:r>
            <a:r>
              <a:rPr lang="en-US" sz="1200" b="1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… Holly proposed that this may be a less aggressive cancer…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C355F5-1D8D-599D-DCF1-D3A81218D7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87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8A05D2-2AAC-69D8-76C1-B05D8E932F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C35ACF-89FB-2193-5BAD-618765C4DC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A9BBF5-59E2-D1AD-95C0-8EB16D8D6A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1" i="0" u="none" strike="noStrike" dirty="0">
              <a:solidFill>
                <a:srgbClr val="212121"/>
              </a:solidFill>
              <a:effectLst/>
              <a:latin typeface="Aptos" panose="020B00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2EC4BC-AF16-E1CF-C4E6-EBCAD648E1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2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E4AC3C-F0BE-E16F-ABF5-A1E3676649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445A72-C693-727D-2DC4-4A42FED2E1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3AA8F3-0FF8-C5D7-B8CA-584D866D53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b="1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Significance (p) here is from testing if a specific </a:t>
            </a:r>
            <a:r>
              <a:rPr lang="en-US" sz="1200" b="1" i="0" u="none" strike="noStrike" dirty="0" err="1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irAE</a:t>
            </a:r>
            <a:r>
              <a:rPr lang="en-US" sz="1200" b="1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 type differs in that PC#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b="1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Features chosen by unadjusted </a:t>
            </a:r>
            <a:r>
              <a:rPr lang="en-US" sz="1200" b="1" i="0" u="none" strike="noStrike" dirty="0" err="1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pval</a:t>
            </a:r>
            <a:r>
              <a:rPr lang="en-US" sz="1200" b="1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 &lt; 0.2 to get more features and have less NAs ideally for each </a:t>
            </a:r>
            <a:r>
              <a:rPr lang="en-US" sz="1200" b="1" i="0" u="none" strike="noStrike" dirty="0" err="1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irAE</a:t>
            </a:r>
            <a:r>
              <a:rPr lang="en-US" sz="1200" b="1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 type yes vs. no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1" i="0" u="none" strike="noStrike" dirty="0">
              <a:solidFill>
                <a:srgbClr val="21212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b="1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This isn’t concordant really with Bukhari paper that showed CD4 subsets and CD8 </a:t>
            </a:r>
            <a:r>
              <a:rPr lang="en-US" sz="1200" b="1" i="0" u="none" strike="noStrike" dirty="0" err="1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Tcm</a:t>
            </a:r>
            <a:r>
              <a:rPr lang="en-US" sz="1200" b="1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 results (I don’t know what would correspond to CD4 subsets here AND for their arthritis CD8 TCM that’s not a contributing feature here to rheumatoid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016B1F-37FD-9964-C1A5-C6095173A8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10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7788F0-C829-4A34-FE8D-542F2DDCC3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694FB2-7A3B-D7BF-FD0F-2E9C8E071C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4A54D7-4B53-6CCA-9ABC-F153DEDB8D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b="1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Other feature combinations definitely also discriminate immunotypes though…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19747-3686-4241-0684-DCA44B47FD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150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3B5769-3158-A76C-3822-FF4D1B9006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339F45-8C1D-8598-D502-86A7CF1F8C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EA4DDA-00E8-D88C-5D07-70DC487706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43 total subjects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b="1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I think contributing to not seeing this until now was the unspecified </a:t>
            </a:r>
            <a:r>
              <a:rPr lang="en-US" sz="1200" b="1" i="0" u="none" strike="noStrike" dirty="0" err="1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irAEs</a:t>
            </a:r>
            <a:r>
              <a:rPr lang="en-US" sz="1200" b="1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 that then added to these categories…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E6208-CEE6-E746-B753-5F21510F7F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784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44F57-6FC8-0F83-5664-9A4C3969D9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31AA9C-580D-7172-B6E8-241DB4FAEB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502F06-0038-1BA0-0E79-7FB11A301E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Has CCR6, PD1, CD56…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i="0" u="none" strike="noStrike" dirty="0">
              <a:solidFill>
                <a:srgbClr val="21212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b="1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But doesn’t have data easily accessible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DDF75-BC9A-8450-4C34-454C26A593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038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7CA533-ACA1-65C3-71F8-0C9E742767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7A2C96-9D0D-5FBD-C2DB-CF900ADE89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F3A25C-779A-13E9-8420-02EBC6794A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15205-413F-8800-440F-564268F1E4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74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0F7D-5E7F-36F4-9F81-EF599E351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ED1C0-FB6E-DBC2-BB7B-A07A8B8C6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248A5-ED33-A395-C545-863D4890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415C-01E8-47C5-572D-4511E69E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6B2E-FEFC-BE4D-184F-95A8F620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A8C1-9166-7DEA-3D13-364B2603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891F6-3DD4-9F59-F743-141E6B34C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D971C-42DE-4D59-B5E8-CB9F8BDA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3F9F1-DE9A-F9DE-EAFD-B0DFFE41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1984-6BB3-B8D1-B86C-A5F5D111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23516-DDDD-3784-0552-177E497A0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97A8E-2FDE-2B20-22F2-4D8FEC25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F9A34-1E50-8AA9-2B91-F89D7D9A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38F2E-F3E3-41D2-928E-A5A5C5A9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51A6-42D7-6FD1-A39C-1A9D8726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4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D417-C050-FC78-7FA1-8F4FEBDA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6D99-F150-E151-9944-EC18F88D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6A25-9951-8888-987C-428D29B4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F9CFE-9F4D-528A-7686-0A224603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3BFF-54D4-048B-EE52-7763A173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2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DFAE-AE61-986E-EB48-20ABE234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13BE9-938E-A674-EA2C-FF6D5D38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9E9E-D557-CC11-64C0-D157AF76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4CE7-D734-F13F-D984-659B982E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BBA3-424C-85A5-38AF-F225EA0A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789D-121E-B661-3E95-72AE4B6A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43FC-ECEC-2DDE-0104-106A3A492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5FD3F-C10F-8AA1-70B7-401B1B23B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D7327-0686-96B1-9475-2555F8CC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34DDF-D8E7-3F6C-CB8F-FDF6E709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8B5A-00ED-82FA-1738-C85CB618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0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8C69-B515-DF53-BCFA-D550EC94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4B141-38A1-BE22-A013-A82CC6706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34C5C-0EE0-3A42-5D11-435E37A5F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B2EF9-C19C-EDC6-8B3D-580FBC45C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659E9-2F87-CFC4-B465-08D2316CB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4E6FC-2E10-A26A-D4C3-794777D1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50073-47FA-8CFF-0617-48785954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60F9F-3E51-C58C-0BF6-C86FF298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7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D032-26A5-7A2D-F678-56393EC3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8E989-75F8-BB02-B82D-11FAC5E1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B5C66-E958-649A-5675-A662F06A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54FA4-DFC4-646F-60E5-DECF271B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4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04E65-08BD-6907-1F8C-723793CB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1CC75-33DA-B1F6-96AF-CBB14805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C4FFB-D0D0-31DD-44BD-B3E7ED18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0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42D8-1021-2C9E-5F09-32FDF65E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13F2-059D-752E-A400-647BBF83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21D53-A503-B148-BD5E-C4D870B45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35AFC-61BE-1793-693C-F41CB363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AF21D-5FB2-4C84-EB29-6F451F34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1F816-AD91-E8D2-EBCE-8DA1C28A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5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0EA5-70CB-2324-481C-69CB3F61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1C042-20F1-9842-172C-4C7DD2B9B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864F1-02BA-BDF6-6C2A-9632A1AEA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DEC45-E803-35C8-EB66-A31C5C60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A919A-3F80-FD6A-344C-529C0DA6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0D72-1C3C-A33E-99F8-116B63BA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2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0EAE4-2EA3-240E-FA0D-88C1D97D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75C67-A2AC-C558-C959-8951B3D76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D394-34D6-0BC7-0954-31A6D6795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C6068-BAFB-FC44-B9D8-F4B3BB105DE6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9F240-BF3F-ED66-6361-387185583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40C0-6F4C-5793-2DBF-B20945C2C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3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98DB-DE2C-07D3-123C-E9582F858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0" i="0" u="none" strike="noStrike" dirty="0">
                <a:solidFill>
                  <a:srgbClr val="212121"/>
                </a:solidFill>
                <a:effectLst/>
              </a:rPr>
              <a:t>Weekly meeting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C488F-513A-E9AC-F871-02135EAB1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11 21 2024</a:t>
            </a:r>
          </a:p>
          <a:p>
            <a:r>
              <a:rPr lang="en-US" dirty="0"/>
              <a:t>Ty Bottorff</a:t>
            </a:r>
          </a:p>
        </p:txBody>
      </p:sp>
    </p:spTree>
    <p:extLst>
      <p:ext uri="{BB962C8B-B14F-4D97-AF65-F5344CB8AC3E}">
        <p14:creationId xmlns:p14="http://schemas.microsoft.com/office/powerpoint/2010/main" val="2740840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33E036-3839-DA46-D262-5E5444CCC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F24A4FC-5006-DE1F-6CE4-C7F9DF72A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160726" cy="4093584"/>
          </a:xfrm>
        </p:spPr>
        <p:txBody>
          <a:bodyPr>
            <a:normAutofit/>
          </a:bodyPr>
          <a:lstStyle/>
          <a:p>
            <a:r>
              <a:rPr lang="en-US" dirty="0"/>
              <a:t>Some features are more </a:t>
            </a:r>
            <a:r>
              <a:rPr lang="en-US" dirty="0" err="1"/>
              <a:t>irAE</a:t>
            </a:r>
            <a:r>
              <a:rPr lang="en-US" dirty="0"/>
              <a:t>-type specific (baseline analyses)</a:t>
            </a:r>
          </a:p>
          <a:p>
            <a:pPr lvl="1"/>
            <a:r>
              <a:rPr lang="en-US" dirty="0"/>
              <a:t>CD38</a:t>
            </a:r>
            <a:r>
              <a:rPr lang="en-US" baseline="30000" dirty="0"/>
              <a:t>hi</a:t>
            </a:r>
            <a:r>
              <a:rPr lang="en-US" dirty="0"/>
              <a:t>CD127</a:t>
            </a:r>
            <a:r>
              <a:rPr lang="en-US" baseline="30000" dirty="0"/>
              <a:t>-</a:t>
            </a:r>
            <a:r>
              <a:rPr lang="en-US" dirty="0"/>
              <a:t> of NN CD8s (thyroid)</a:t>
            </a:r>
          </a:p>
          <a:p>
            <a:pPr lvl="1"/>
            <a:r>
              <a:rPr lang="en-US" b="1" dirty="0"/>
              <a:t>CM of </a:t>
            </a:r>
            <a:r>
              <a:rPr lang="en-US" b="1" dirty="0" err="1"/>
              <a:t>Tconv</a:t>
            </a:r>
            <a:r>
              <a:rPr lang="en-US" b="1" dirty="0"/>
              <a:t> (skin)</a:t>
            </a:r>
          </a:p>
          <a:p>
            <a:pPr lvl="1"/>
            <a:r>
              <a:rPr lang="en-US" b="1" dirty="0"/>
              <a:t>PD1</a:t>
            </a:r>
            <a:r>
              <a:rPr lang="en-US" b="1" baseline="30000" dirty="0"/>
              <a:t>+</a:t>
            </a:r>
            <a:r>
              <a:rPr lang="en-US" b="1" dirty="0"/>
              <a:t> of NKs (pneumonitis)</a:t>
            </a:r>
          </a:p>
          <a:p>
            <a:pPr lvl="1"/>
            <a:r>
              <a:rPr lang="en-US" b="1" dirty="0"/>
              <a:t>Naïve of B cells (rheumatoid)</a:t>
            </a:r>
          </a:p>
          <a:p>
            <a:pPr lvl="1"/>
            <a:r>
              <a:rPr lang="en-US" dirty="0"/>
              <a:t>Combination of a few features’ frequencies can distinguish between (general) yes vs. no </a:t>
            </a:r>
            <a:r>
              <a:rPr lang="en-US" dirty="0" err="1"/>
              <a:t>irAE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ED9E63E8-95CE-34C4-A282-6BB21360C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226241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AD7D28-49C2-0B8B-79CB-FA2C8F40B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9455" cy="1825625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90FDFCF-AEFD-6D7B-6B89-12A07B497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9510656" cy="449944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26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AD7D28-49C2-0B8B-79CB-FA2C8F40B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9455" cy="1825625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90FDFCF-AEFD-6D7B-6B89-12A07B497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134600" cy="449944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NCI progress: baseline features frequencies delineating specific </a:t>
            </a:r>
            <a:r>
              <a:rPr lang="en-US" dirty="0" err="1"/>
              <a:t>irAEs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39894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5BD699-B35B-9C90-DAC0-AE695767A4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3A2749F-245E-FAB1-F2BF-1667E17C1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103" y="0"/>
            <a:ext cx="7583897" cy="6858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69267914-C66F-246B-81EC-8FFEB538C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562600" cy="1825625"/>
          </a:xfrm>
        </p:spPr>
        <p:txBody>
          <a:bodyPr>
            <a:normAutofit/>
          </a:bodyPr>
          <a:lstStyle/>
          <a:p>
            <a:r>
              <a:rPr lang="en-US" dirty="0"/>
              <a:t>Updated NCI </a:t>
            </a:r>
            <a:r>
              <a:rPr lang="en-US" dirty="0" err="1"/>
              <a:t>irAE</a:t>
            </a:r>
            <a:r>
              <a:rPr lang="en-US" dirty="0"/>
              <a:t> cohort summary</a:t>
            </a:r>
          </a:p>
        </p:txBody>
      </p:sp>
    </p:spTree>
    <p:extLst>
      <p:ext uri="{BB962C8B-B14F-4D97-AF65-F5344CB8AC3E}">
        <p14:creationId xmlns:p14="http://schemas.microsoft.com/office/powerpoint/2010/main" val="3095755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071578-DA5F-7368-FCFF-02E69B05E6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1227680-C8C5-D09E-C8CA-D5FF5A40D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10479832" cy="1825625"/>
          </a:xfrm>
        </p:spPr>
        <p:txBody>
          <a:bodyPr>
            <a:normAutofit/>
          </a:bodyPr>
          <a:lstStyle/>
          <a:p>
            <a:r>
              <a:rPr lang="en-US" dirty="0"/>
              <a:t>Baseline immunotypes do not greatly differ by primary cancer type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1BAA61-2814-BAA4-360A-6CDA4C063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963" y="1459063"/>
            <a:ext cx="4822105" cy="539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002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A56189-83D6-E444-371B-7A9B025E3C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C308CCF-9714-0455-8353-7A9F504AC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10479832" cy="1825625"/>
          </a:xfrm>
        </p:spPr>
        <p:txBody>
          <a:bodyPr>
            <a:normAutofit/>
          </a:bodyPr>
          <a:lstStyle/>
          <a:p>
            <a:r>
              <a:rPr lang="en-US" dirty="0"/>
              <a:t>Some features are more </a:t>
            </a:r>
            <a:r>
              <a:rPr lang="en-US" dirty="0" err="1"/>
              <a:t>irAE</a:t>
            </a:r>
            <a:r>
              <a:rPr lang="en-US" dirty="0"/>
              <a:t>-type specific (baseline immunotypes)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CF0179-F08A-C8E9-F97B-06CB0F0CD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71" y="1872731"/>
            <a:ext cx="6242179" cy="498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647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2681AD-6B64-A939-D53E-EFC0405326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66EAAB0-417C-7ABF-FD91-D992CAB38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10125268" cy="1825625"/>
          </a:xfrm>
        </p:spPr>
        <p:txBody>
          <a:bodyPr>
            <a:normAutofit/>
          </a:bodyPr>
          <a:lstStyle/>
          <a:p>
            <a:r>
              <a:rPr lang="en-US" dirty="0"/>
              <a:t>For general </a:t>
            </a:r>
            <a:r>
              <a:rPr lang="en-US" dirty="0" err="1"/>
              <a:t>irAEs</a:t>
            </a:r>
            <a:r>
              <a:rPr lang="en-US" dirty="0"/>
              <a:t>, whittled down to 4 features (other combinations of </a:t>
            </a:r>
            <a:r>
              <a:rPr lang="en-US" u="sng" dirty="0"/>
              <a:t>&gt;</a:t>
            </a:r>
            <a:r>
              <a:rPr lang="en-US" dirty="0"/>
              <a:t> 4 also work)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0FA94C-A1DA-367D-057D-5151CE6B0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990165"/>
            <a:ext cx="4293002" cy="48678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34A6A7-D063-54F2-1D00-79EF390F8C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2669" y="2190953"/>
            <a:ext cx="4887579" cy="31644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A63CEA-1B14-6E16-147B-9CD2B6D432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0248" y="3124608"/>
            <a:ext cx="2634215" cy="127853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A47437B-F534-203C-B77B-5711C5DA8E79}"/>
              </a:ext>
            </a:extLst>
          </p:cNvPr>
          <p:cNvSpPr txBox="1"/>
          <p:nvPr/>
        </p:nvSpPr>
        <p:spPr>
          <a:xfrm>
            <a:off x="6242179" y="5449077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0.001</a:t>
            </a:r>
          </a:p>
        </p:txBody>
      </p:sp>
    </p:spTree>
    <p:extLst>
      <p:ext uri="{BB962C8B-B14F-4D97-AF65-F5344CB8AC3E}">
        <p14:creationId xmlns:p14="http://schemas.microsoft.com/office/powerpoint/2010/main" val="2049124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DFB7F7-0B6D-F939-8E19-E2CF1924F5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BCCCD9B-E520-4348-1B0D-4FAC904C5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10125268" cy="1825625"/>
          </a:xfrm>
        </p:spPr>
        <p:txBody>
          <a:bodyPr>
            <a:normAutofit/>
          </a:bodyPr>
          <a:lstStyle/>
          <a:p>
            <a:r>
              <a:rPr lang="en-US" dirty="0"/>
              <a:t>For some specific </a:t>
            </a:r>
            <a:r>
              <a:rPr lang="en-US" dirty="0" err="1"/>
              <a:t>irAEs</a:t>
            </a:r>
            <a:r>
              <a:rPr lang="en-US" dirty="0"/>
              <a:t>, a few features’ </a:t>
            </a:r>
            <a:r>
              <a:rPr lang="en-US" dirty="0" err="1"/>
              <a:t>freqs</a:t>
            </a:r>
            <a:r>
              <a:rPr lang="en-US" dirty="0"/>
              <a:t> appear distinct between groups at baseline!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3D1331-B33F-3ABC-437A-2AC5596F0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358" y="2014930"/>
            <a:ext cx="3985347" cy="23969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5697712-5ED6-7421-2693-8CDBF17F86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8277" y="2014932"/>
            <a:ext cx="4010269" cy="23969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4057ED-C3BC-FE4F-4A3C-26BEC8E13C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1" y="4461058"/>
            <a:ext cx="4021793" cy="23969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25F9B1-2883-3110-E2D3-D9DFB0C95C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8277" y="4581212"/>
            <a:ext cx="3744290" cy="227678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345ACD0-0F1B-5452-D2D0-AF3E8AD914BC}"/>
              </a:ext>
            </a:extLst>
          </p:cNvPr>
          <p:cNvSpPr txBox="1"/>
          <p:nvPr/>
        </p:nvSpPr>
        <p:spPr>
          <a:xfrm>
            <a:off x="1331936" y="1721421"/>
            <a:ext cx="269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Thyroid (n = 7): </a:t>
            </a:r>
            <a:r>
              <a:rPr lang="en-US" dirty="0" err="1"/>
              <a:t>padj</a:t>
            </a:r>
            <a:r>
              <a:rPr lang="en-US" dirty="0"/>
              <a:t> = 0.07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EADBD3-5CD2-5E5A-2210-50738FCEB952}"/>
              </a:ext>
            </a:extLst>
          </p:cNvPr>
          <p:cNvSpPr txBox="1"/>
          <p:nvPr/>
        </p:nvSpPr>
        <p:spPr>
          <a:xfrm>
            <a:off x="5873800" y="1721421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Skin (n = 9): </a:t>
            </a:r>
            <a:r>
              <a:rPr lang="en-US" dirty="0" err="1"/>
              <a:t>padj</a:t>
            </a:r>
            <a:r>
              <a:rPr lang="en-US" dirty="0"/>
              <a:t> = 0.04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E69C6C-1935-DF33-3026-C5AE705F7CA7}"/>
              </a:ext>
            </a:extLst>
          </p:cNvPr>
          <p:cNvSpPr txBox="1"/>
          <p:nvPr/>
        </p:nvSpPr>
        <p:spPr>
          <a:xfrm>
            <a:off x="1096257" y="4221090"/>
            <a:ext cx="328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Pneumonitis (n = 3): </a:t>
            </a:r>
            <a:r>
              <a:rPr lang="en-US" dirty="0" err="1"/>
              <a:t>padj</a:t>
            </a:r>
            <a:r>
              <a:rPr lang="en-US" dirty="0"/>
              <a:t> = 0.001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2B4C89-F75A-CC0E-B9DC-761B1645E87C}"/>
              </a:ext>
            </a:extLst>
          </p:cNvPr>
          <p:cNvSpPr txBox="1"/>
          <p:nvPr/>
        </p:nvSpPr>
        <p:spPr>
          <a:xfrm>
            <a:off x="5492060" y="4221090"/>
            <a:ext cx="3141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Rheumatoid (n = 3): </a:t>
            </a:r>
            <a:r>
              <a:rPr lang="en-US" dirty="0" err="1"/>
              <a:t>padj</a:t>
            </a:r>
            <a:r>
              <a:rPr lang="en-US" dirty="0"/>
              <a:t> = 0.03</a:t>
            </a:r>
          </a:p>
        </p:txBody>
      </p:sp>
    </p:spTree>
    <p:extLst>
      <p:ext uri="{BB962C8B-B14F-4D97-AF65-F5344CB8AC3E}">
        <p14:creationId xmlns:p14="http://schemas.microsoft.com/office/powerpoint/2010/main" val="1426762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59EC4C-3F22-8AC4-85B2-5D3DEE724F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0A373D2-24C2-8B3B-873B-0F623ED3A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10125268" cy="1825625"/>
          </a:xfrm>
        </p:spPr>
        <p:txBody>
          <a:bodyPr>
            <a:normAutofit/>
          </a:bodyPr>
          <a:lstStyle/>
          <a:p>
            <a:r>
              <a:rPr lang="en-US" dirty="0"/>
              <a:t>1 potential dataset with necessary features to test 4 feature module (for general </a:t>
            </a:r>
            <a:r>
              <a:rPr lang="en-US" dirty="0" err="1"/>
              <a:t>irAEs</a:t>
            </a:r>
            <a:r>
              <a:rPr lang="en-US" dirty="0"/>
              <a:t>) in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FA9680D-47AC-0BA3-E679-E2B18A04B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600" y="2646544"/>
            <a:ext cx="8939622" cy="279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418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32500F-44BC-8400-9013-CACC12FCB1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940FC6D-8494-304F-180B-C6822592B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10125268" cy="1825625"/>
          </a:xfrm>
        </p:spPr>
        <p:txBody>
          <a:bodyPr>
            <a:normAutofit/>
          </a:bodyPr>
          <a:lstStyle/>
          <a:p>
            <a:r>
              <a:rPr lang="en-US" dirty="0"/>
              <a:t>Bulk </a:t>
            </a:r>
            <a:r>
              <a:rPr lang="en-US" dirty="0" err="1"/>
              <a:t>RNAseq</a:t>
            </a:r>
            <a:r>
              <a:rPr lang="en-US" dirty="0"/>
              <a:t> of CD8s at baseline and 85 days on IL7R blockade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EDE7BB-FEA9-91E3-BC30-E621003A6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933" y="3966081"/>
            <a:ext cx="7775279" cy="2713324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155FD5E-F5A6-3F6B-B355-DD519DE55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160726" cy="4093584"/>
          </a:xfrm>
        </p:spPr>
        <p:txBody>
          <a:bodyPr>
            <a:normAutofit/>
          </a:bodyPr>
          <a:lstStyle/>
          <a:p>
            <a:r>
              <a:rPr lang="en-US" dirty="0"/>
              <a:t>They did not see significant differences in PD-1 expression in CD8s after IL7R blockade</a:t>
            </a:r>
          </a:p>
          <a:p>
            <a:r>
              <a:rPr lang="en-US" dirty="0"/>
              <a:t>Could potentially look at TIGIT, KLRG1, B3GAT1…</a:t>
            </a:r>
          </a:p>
          <a:p>
            <a:r>
              <a:rPr lang="en-US" dirty="0"/>
              <a:t>Data not available, would need to ask Kevin Harold/others</a:t>
            </a:r>
          </a:p>
        </p:txBody>
      </p:sp>
    </p:spTree>
    <p:extLst>
      <p:ext uri="{BB962C8B-B14F-4D97-AF65-F5344CB8AC3E}">
        <p14:creationId xmlns:p14="http://schemas.microsoft.com/office/powerpoint/2010/main" val="1788887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69409</TotalTime>
  <Words>434</Words>
  <Application>Microsoft Macintosh PowerPoint</Application>
  <PresentationFormat>Widescreen</PresentationFormat>
  <Paragraphs>52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AdvPSA183</vt:lpstr>
      <vt:lpstr>Aptos</vt:lpstr>
      <vt:lpstr>Arial</vt:lpstr>
      <vt:lpstr>Calibri</vt:lpstr>
      <vt:lpstr>Calibri Light</vt:lpstr>
      <vt:lpstr>Cambria</vt:lpstr>
      <vt:lpstr>Office Theme</vt:lpstr>
      <vt:lpstr>Weekly meeting</vt:lpstr>
      <vt:lpstr>Outline</vt:lpstr>
      <vt:lpstr>Updated NCI irAE cohort summary</vt:lpstr>
      <vt:lpstr>Baseline immunotypes do not greatly differ by primary cancer type</vt:lpstr>
      <vt:lpstr>Some features are more irAE-type specific (baseline immunotypes)</vt:lpstr>
      <vt:lpstr>For general irAEs, whittled down to 4 features (other combinations of &gt; 4 also work)</vt:lpstr>
      <vt:lpstr>For some specific irAEs, a few features’ freqs appear distinct between groups at baseline!</vt:lpstr>
      <vt:lpstr>1 potential dataset with necessary features to test 4 feature module (for general irAEs) in</vt:lpstr>
      <vt:lpstr>Bulk RNAseq of CD8s at baseline and 85 days on IL7R blockade</vt:lpstr>
      <vt:lpstr>Conclusions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NCI grant meeting with Ty and Nidhi</dc:title>
  <dc:creator>Peter Linsley</dc:creator>
  <cp:lastModifiedBy>Ty Bottorff</cp:lastModifiedBy>
  <cp:revision>10111</cp:revision>
  <dcterms:created xsi:type="dcterms:W3CDTF">2023-09-15T17:40:02Z</dcterms:created>
  <dcterms:modified xsi:type="dcterms:W3CDTF">2024-11-19T07:01:05Z</dcterms:modified>
</cp:coreProperties>
</file>