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754" r:id="rId3"/>
    <p:sldId id="814" r:id="rId4"/>
    <p:sldId id="817" r:id="rId5"/>
    <p:sldId id="811" r:id="rId6"/>
    <p:sldId id="816" r:id="rId7"/>
    <p:sldId id="805" r:id="rId8"/>
    <p:sldId id="559" r:id="rId9"/>
    <p:sldId id="8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82288" autoAdjust="0"/>
  </p:normalViewPr>
  <p:slideViewPr>
    <p:cSldViewPr snapToGrid="0" showGuides="1">
      <p:cViewPr varScale="1">
        <p:scale>
          <a:sx n="131" d="100"/>
          <a:sy n="131" d="100"/>
        </p:scale>
        <p:origin x="23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A908C-7990-0992-F6AA-5B92E63EA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344509-7837-F8CC-B4A1-D7FAD1213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CFBD01-39B8-48CD-05B3-06656D61E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6F916-CAFA-C906-1931-D12255BBB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0C32C-0A0B-2501-1416-35D354216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9DE1D-2CC8-8594-678C-61C757541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81CC8-BD2D-341C-BB68-A124866F0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76D5E-7803-6D5E-A51F-66C7A2E0BA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76792-3D35-9192-8442-C4EC1CC28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E5E3BD-7F4B-7879-CE13-8BA7A54B4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168A79-E8EB-7E7B-C5BA-99F87F6C9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b="0" dirty="0"/>
              <a:t>Results ~changed with response in model formula too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B3275-FE67-77DB-63E6-C9892F215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8643D-447F-BC26-3A73-170148C1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358212-8DDB-E8F3-F710-865E198127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3A0883-8A55-2CCB-7C97-5C1AE085A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b="0" dirty="0"/>
              <a:t>Results ~changed with response in model formula too now</a:t>
            </a:r>
          </a:p>
          <a:p>
            <a:pPr marL="1371600" lvl="2" indent="-457200">
              <a:buFont typeface="+mj-lt"/>
              <a:buAutoNum type="alphaLcParenR"/>
            </a:pPr>
            <a:endParaRPr lang="en-US" b="0" dirty="0"/>
          </a:p>
          <a:p>
            <a:pPr marL="1371600" lvl="2" indent="-457200">
              <a:buFont typeface="+mj-lt"/>
              <a:buAutoNum type="alphaLcParenR"/>
            </a:pPr>
            <a:endParaRPr lang="en-US" b="0" dirty="0"/>
          </a:p>
          <a:p>
            <a:pPr marL="1371600" lvl="2" indent="-457200">
              <a:buFont typeface="+mj-lt"/>
              <a:buAutoNum type="alphaLcParenR"/>
            </a:pPr>
            <a:r>
              <a:rPr lang="en-US" b="0" dirty="0" err="1"/>
              <a:t>Bcells</a:t>
            </a:r>
            <a:r>
              <a:rPr lang="en-US" b="0" dirty="0"/>
              <a:t> of </a:t>
            </a:r>
            <a:r>
              <a:rPr lang="en-US" b="0" dirty="0" err="1"/>
              <a:t>nonGrans</a:t>
            </a:r>
            <a:r>
              <a:rPr lang="en-US" b="0" dirty="0"/>
              <a:t> lower at baseline in combined/skin </a:t>
            </a:r>
            <a:r>
              <a:rPr lang="en-US" b="0" dirty="0" err="1"/>
              <a:t>irAE</a:t>
            </a:r>
            <a:endParaRPr lang="en-US" b="0" dirty="0"/>
          </a:p>
          <a:p>
            <a:pPr marL="1371600" lvl="2" indent="-457200">
              <a:buFont typeface="+mj-lt"/>
              <a:buAutoNum type="alphaLcParenR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E94A9-DA0E-F721-54DC-018FB7947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1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125A2-3117-7F6A-0189-A85CB9561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01ED5-E9DA-B909-4217-7A61B68022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27D4DC-F53D-FB33-5382-1CB572E60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b="1" dirty="0"/>
              <a:t>There are some combined </a:t>
            </a:r>
            <a:r>
              <a:rPr lang="en-US" b="1" dirty="0" err="1"/>
              <a:t>irAE</a:t>
            </a:r>
            <a:r>
              <a:rPr lang="en-US" b="1" dirty="0"/>
              <a:t> differences as well at baseline/longitudinally but follow up clearer I think for specific </a:t>
            </a:r>
            <a:r>
              <a:rPr lang="en-US" b="1" dirty="0" err="1"/>
              <a:t>irAE</a:t>
            </a:r>
            <a:r>
              <a:rPr lang="en-US" b="1"/>
              <a:t> angle?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8E571-EE96-1917-A510-CEF9E0D0E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4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C0CCA-4CBC-466C-AE64-2795A1B0A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E9FAF8-1267-F1A8-82FF-64C49A207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BD880F-8914-56B4-E3AA-A22657B9C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</a:rPr>
              <a:t>Only paper I can really find discussing IMMUNE CELL SUBSETS &amp; specific </a:t>
            </a:r>
            <a:r>
              <a:rPr lang="en-US" b="1" dirty="0" err="1">
                <a:solidFill>
                  <a:srgbClr val="FF0000"/>
                </a:solidFill>
              </a:rPr>
              <a:t>irAEs</a:t>
            </a:r>
            <a:r>
              <a:rPr lang="en-US" b="1" dirty="0">
                <a:solidFill>
                  <a:srgbClr val="FF0000"/>
                </a:solidFill>
              </a:rPr>
              <a:t> (others discuss clinical characteristics/lab tests and whatever other stuff for specific </a:t>
            </a:r>
            <a:r>
              <a:rPr lang="en-US" b="1" dirty="0" err="1">
                <a:solidFill>
                  <a:srgbClr val="FF0000"/>
                </a:solidFill>
              </a:rPr>
              <a:t>irAEs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</a:rPr>
              <a:t>Different subsets maybe are </a:t>
            </a:r>
            <a:r>
              <a:rPr lang="en-US" b="1" dirty="0" err="1">
                <a:solidFill>
                  <a:srgbClr val="FF0000"/>
                </a:solidFill>
              </a:rPr>
              <a:t>irAE</a:t>
            </a:r>
            <a:r>
              <a:rPr lang="en-US" b="1" dirty="0">
                <a:solidFill>
                  <a:srgbClr val="FF0000"/>
                </a:solidFill>
              </a:rPr>
              <a:t>-type-specific due to different immune microenvironments of different organs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heterogeneity amongst </a:t>
            </a:r>
            <a:r>
              <a:rPr lang="en-US" sz="1200" dirty="0" err="1"/>
              <a:t>irAE</a:t>
            </a:r>
            <a:r>
              <a:rPr lang="en-US" sz="1200" dirty="0"/>
              <a:t> organs likely complicates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4877E-6693-A6A2-7387-4C417E2FD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835FC-FDC0-EDED-A565-E8BE10DED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855281-DDB0-D7E2-9582-35FB1069AF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24DFB4-3F88-E5FF-369B-A061ECE5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dirty="0"/>
              <a:t>Sample meaning subject-timepoint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b="1" dirty="0"/>
              <a:t>Complication: thyroid only group (n = 4) ¾ have </a:t>
            </a:r>
            <a:r>
              <a:rPr lang="en-US" b="1" dirty="0" err="1"/>
              <a:t>irAE</a:t>
            </a:r>
            <a:r>
              <a:rPr lang="en-US" b="1" dirty="0"/>
              <a:t> ~</a:t>
            </a:r>
            <a:r>
              <a:rPr lang="en-US" b="1" dirty="0" err="1"/>
              <a:t>kinda</a:t>
            </a:r>
            <a:r>
              <a:rPr lang="en-US" b="1" dirty="0"/>
              <a:t> long after most recent draw… (0, 40, 50, 60 days past </a:t>
            </a:r>
            <a:r>
              <a:rPr lang="en-US" b="1" dirty="0" err="1"/>
              <a:t>irAE</a:t>
            </a:r>
            <a:r>
              <a:rPr lang="en-US" b="1" dirty="0"/>
              <a:t> for next draw, and these are different times on ICI…)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b="1" dirty="0"/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b="1" dirty="0"/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Have info for volumes of samples leftover as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D6C56-0730-3CB2-A281-0E0B638F1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3-20-2025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34600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NCI project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summary of strongest results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plan for experimental </a:t>
            </a:r>
            <a:r>
              <a:rPr lang="en-US" dirty="0" err="1"/>
              <a:t>followup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BE5E9-E78E-32D6-F2C9-B61154A76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D93F8C-E96F-97FE-DD49-A25357AB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Baseline thyroid </a:t>
            </a:r>
            <a:r>
              <a:rPr lang="en-US" dirty="0" err="1"/>
              <a:t>irAE</a:t>
            </a:r>
            <a:r>
              <a:rPr lang="en-US" dirty="0"/>
              <a:t> group differences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2BB664-AB48-9B32-EF10-16AC8E13D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" y="2454733"/>
            <a:ext cx="4525347" cy="3009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2FB555-15FA-DA77-E7D3-726F1DCDA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959" y="2562606"/>
            <a:ext cx="7480041" cy="279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3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3E47E-43B4-707C-BA3B-7362F94EF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33FAD4-87DF-2F47-ED41-205E06EC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Baseline skin </a:t>
            </a:r>
            <a:r>
              <a:rPr lang="en-US" dirty="0" err="1"/>
              <a:t>irAE</a:t>
            </a:r>
            <a:r>
              <a:rPr lang="en-US" dirty="0"/>
              <a:t> group differences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70152-0612-3180-587C-B3B6471B1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397" y="1680014"/>
            <a:ext cx="4360955" cy="2987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CF60AF-9F2E-1AF7-6D84-697748A08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204" y="4667251"/>
            <a:ext cx="8722568" cy="21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6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4E5D7-3EF6-3E59-2C64-42602B6B8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B1D499-654D-C896-133C-721C05E0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Populations changing differentially over ICI by thyroid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08F0F-C315-FCEF-4274-0D929C8F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4" y="2190750"/>
            <a:ext cx="10722931" cy="31646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024748-9AF5-9696-8666-8F01A68C501B}"/>
              </a:ext>
            </a:extLst>
          </p:cNvPr>
          <p:cNvSpPr txBox="1"/>
          <p:nvPr/>
        </p:nvSpPr>
        <p:spPr>
          <a:xfrm>
            <a:off x="7632440" y="632881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&lt; 0.05: 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6B449-994E-7E6C-F61E-082FF3A831AF}"/>
              </a:ext>
            </a:extLst>
          </p:cNvPr>
          <p:cNvSpPr txBox="1"/>
          <p:nvPr/>
        </p:nvSpPr>
        <p:spPr>
          <a:xfrm>
            <a:off x="3900197" y="42018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2CCBB-BA96-6E81-77D1-4FC7D86425A6}"/>
              </a:ext>
            </a:extLst>
          </p:cNvPr>
          <p:cNvSpPr txBox="1"/>
          <p:nvPr/>
        </p:nvSpPr>
        <p:spPr>
          <a:xfrm>
            <a:off x="3135086" y="2808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163D1-DA17-880D-98CF-B682E3CB2D55}"/>
              </a:ext>
            </a:extLst>
          </p:cNvPr>
          <p:cNvSpPr txBox="1"/>
          <p:nvPr/>
        </p:nvSpPr>
        <p:spPr>
          <a:xfrm>
            <a:off x="5535638" y="2808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C598A-E864-B46F-C452-6930BD84143A}"/>
              </a:ext>
            </a:extLst>
          </p:cNvPr>
          <p:cNvSpPr txBox="1"/>
          <p:nvPr/>
        </p:nvSpPr>
        <p:spPr>
          <a:xfrm>
            <a:off x="7964183" y="2808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97E9D-54B7-0842-0F2C-6B9E8EE235B6}"/>
              </a:ext>
            </a:extLst>
          </p:cNvPr>
          <p:cNvSpPr txBox="1"/>
          <p:nvPr/>
        </p:nvSpPr>
        <p:spPr>
          <a:xfrm>
            <a:off x="194916" y="5264495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&lt; 0.1 at baseline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F70E3B-FB1D-6CB5-0C2B-D90D1F9294D8}"/>
              </a:ext>
            </a:extLst>
          </p:cNvPr>
          <p:cNvCxnSpPr>
            <a:cxnSpLocks/>
          </p:cNvCxnSpPr>
          <p:nvPr/>
        </p:nvCxnSpPr>
        <p:spPr>
          <a:xfrm flipV="1">
            <a:off x="1269493" y="3429000"/>
            <a:ext cx="1007176" cy="1910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57D2F2-C259-6F79-0C16-0AC88CA0B23B}"/>
              </a:ext>
            </a:extLst>
          </p:cNvPr>
          <p:cNvSpPr txBox="1"/>
          <p:nvPr/>
        </p:nvSpPr>
        <p:spPr>
          <a:xfrm>
            <a:off x="7774484" y="5323825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&lt; 0.05 at baseline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0D3750-2E53-B6EE-AAC5-B76A77BE0AD6}"/>
              </a:ext>
            </a:extLst>
          </p:cNvPr>
          <p:cNvCxnSpPr>
            <a:cxnSpLocks/>
          </p:cNvCxnSpPr>
          <p:nvPr/>
        </p:nvCxnSpPr>
        <p:spPr>
          <a:xfrm flipH="1" flipV="1">
            <a:off x="7193902" y="3429000"/>
            <a:ext cx="1188628" cy="1910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9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04066-9579-5223-531F-3AD9B6D77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060882-3ED7-4F93-4997-C1CB062E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56" y="1776859"/>
            <a:ext cx="9070471" cy="384016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FCC1422-8FAB-B54B-5C4A-8D8E9ACF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Populations changing differentially over ICI by skin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71D9C7-24CE-F2C2-0A03-D401B734B146}"/>
              </a:ext>
            </a:extLst>
          </p:cNvPr>
          <p:cNvSpPr txBox="1"/>
          <p:nvPr/>
        </p:nvSpPr>
        <p:spPr>
          <a:xfrm>
            <a:off x="7632440" y="632881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&lt; 0.05: 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D62F0-346B-36B9-17E4-B4CC7BD978AC}"/>
              </a:ext>
            </a:extLst>
          </p:cNvPr>
          <p:cNvSpPr txBox="1"/>
          <p:nvPr/>
        </p:nvSpPr>
        <p:spPr>
          <a:xfrm>
            <a:off x="3825552" y="24476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71BF0-A170-CACE-F38E-037F4738F33F}"/>
              </a:ext>
            </a:extLst>
          </p:cNvPr>
          <p:cNvSpPr txBox="1"/>
          <p:nvPr/>
        </p:nvSpPr>
        <p:spPr>
          <a:xfrm>
            <a:off x="1226124" y="5417131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&lt; 0.05 at baseline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BA823-FAF8-EA87-4C7C-E401E716D1DF}"/>
              </a:ext>
            </a:extLst>
          </p:cNvPr>
          <p:cNvCxnSpPr>
            <a:cxnSpLocks/>
          </p:cNvCxnSpPr>
          <p:nvPr/>
        </p:nvCxnSpPr>
        <p:spPr>
          <a:xfrm flipV="1">
            <a:off x="1834170" y="3536302"/>
            <a:ext cx="927691" cy="1896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9B02C2-355D-1A59-37A0-499C15F69881}"/>
              </a:ext>
            </a:extLst>
          </p:cNvPr>
          <p:cNvSpPr txBox="1"/>
          <p:nvPr/>
        </p:nvSpPr>
        <p:spPr>
          <a:xfrm>
            <a:off x="6828503" y="24312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8642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3E487-8EEE-4DF8-41F6-6953E8F3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C2F11-A9D1-E35F-0171-A1AEDE29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Main takeaway to follow up 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AA778D-BB16-D612-A53E-105917109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713099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Different immune cell populations associated with skin vs. thyroid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404334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4426E-8712-73FC-1230-0CD4D76C5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9DCB-FBC2-FB06-35DD-98F3071F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5945477" cy="2093719"/>
          </a:xfrm>
        </p:spPr>
        <p:txBody>
          <a:bodyPr>
            <a:normAutofit/>
          </a:bodyPr>
          <a:lstStyle/>
          <a:p>
            <a:r>
              <a:rPr lang="en-US" dirty="0"/>
              <a:t>Different immune cell populations have been associated with distinct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0CBBA-D537-2285-EC07-D4AD253A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677" y="329938"/>
            <a:ext cx="5276779" cy="639236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C8B72F-EB0E-212E-C9DF-1B853694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51231"/>
            <a:ext cx="5683899" cy="3467498"/>
          </a:xfrm>
        </p:spPr>
        <p:txBody>
          <a:bodyPr>
            <a:normAutofit/>
          </a:bodyPr>
          <a:lstStyle/>
          <a:p>
            <a:r>
              <a:rPr lang="en-US" dirty="0"/>
              <a:t>But not widely discussed</a:t>
            </a:r>
          </a:p>
        </p:txBody>
      </p:sp>
    </p:spTree>
    <p:extLst>
      <p:ext uri="{BB962C8B-B14F-4D97-AF65-F5344CB8AC3E}">
        <p14:creationId xmlns:p14="http://schemas.microsoft.com/office/powerpoint/2010/main" val="57798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C1A9-36DF-95E0-DF64-84DEB7C61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D00ED-94F6-C0E3-FC81-7D31275F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err="1"/>
              <a:t>followup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B0934A1-05E3-C287-1750-7787D02B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713099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What’s driving any/specific </a:t>
            </a:r>
            <a:r>
              <a:rPr lang="en-US" dirty="0" err="1"/>
              <a:t>irAEs</a:t>
            </a:r>
            <a:r>
              <a:rPr lang="en-US" dirty="0"/>
              <a:t> (phenotype of T/B cells in those with thyroid, skin, other </a:t>
            </a:r>
            <a:r>
              <a:rPr lang="en-US" dirty="0" err="1"/>
              <a:t>irAEs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Cohort groups</a:t>
            </a:r>
          </a:p>
          <a:p>
            <a:pPr lvl="1"/>
            <a:r>
              <a:rPr lang="en-US" dirty="0"/>
              <a:t>NCI: only thyroid </a:t>
            </a:r>
            <a:r>
              <a:rPr lang="en-US" dirty="0" err="1"/>
              <a:t>irAE</a:t>
            </a:r>
            <a:r>
              <a:rPr lang="en-US" dirty="0"/>
              <a:t>, only skin </a:t>
            </a:r>
            <a:r>
              <a:rPr lang="en-US" dirty="0" err="1"/>
              <a:t>irAE</a:t>
            </a:r>
            <a:r>
              <a:rPr lang="en-US" dirty="0"/>
              <a:t>, mixed </a:t>
            </a:r>
            <a:r>
              <a:rPr lang="en-US" dirty="0" err="1"/>
              <a:t>irAE</a:t>
            </a:r>
            <a:r>
              <a:rPr lang="en-US" dirty="0"/>
              <a:t> (non-skin/thyroid), no </a:t>
            </a:r>
            <a:r>
              <a:rPr lang="en-US" dirty="0" err="1"/>
              <a:t>irAE</a:t>
            </a:r>
            <a:endParaRPr lang="en-US" dirty="0"/>
          </a:p>
          <a:p>
            <a:pPr lvl="1"/>
            <a:r>
              <a:rPr lang="en-US" dirty="0"/>
              <a:t>New AID samples?</a:t>
            </a:r>
          </a:p>
          <a:p>
            <a:pPr lvl="1"/>
            <a:r>
              <a:rPr lang="en-US" dirty="0"/>
              <a:t>n = 3-4/group</a:t>
            </a:r>
          </a:p>
          <a:p>
            <a:pPr lvl="1"/>
            <a:r>
              <a:rPr lang="en-US" dirty="0"/>
              <a:t>1 time point for NCI groups: visit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Assay: </a:t>
            </a:r>
            <a:r>
              <a:rPr lang="en-US" dirty="0" err="1"/>
              <a:t>scRNAseq</a:t>
            </a:r>
            <a:r>
              <a:rPr lang="en-US" dirty="0"/>
              <a:t> of T/B cells sorted from PBMCs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Sample availability</a:t>
            </a:r>
          </a:p>
          <a:p>
            <a:pPr lvl="1"/>
            <a:r>
              <a:rPr lang="en-US" dirty="0"/>
              <a:t>500,000 PBMCs frozen in RLT (for RNA)/sample</a:t>
            </a:r>
          </a:p>
        </p:txBody>
      </p:sp>
    </p:spTree>
    <p:extLst>
      <p:ext uri="{BB962C8B-B14F-4D97-AF65-F5344CB8AC3E}">
        <p14:creationId xmlns:p14="http://schemas.microsoft.com/office/powerpoint/2010/main" val="125462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72599</TotalTime>
  <Words>362</Words>
  <Application>Microsoft Macintosh PowerPoint</Application>
  <PresentationFormat>Widescreen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AdvPSA183</vt:lpstr>
      <vt:lpstr>Aptos</vt:lpstr>
      <vt:lpstr>Arial</vt:lpstr>
      <vt:lpstr>Calibri</vt:lpstr>
      <vt:lpstr>Calibri Light</vt:lpstr>
      <vt:lpstr>Office Theme</vt:lpstr>
      <vt:lpstr>Weekly meeting</vt:lpstr>
      <vt:lpstr>Outline</vt:lpstr>
      <vt:lpstr>Baseline thyroid irAE group differences</vt:lpstr>
      <vt:lpstr>Baseline skin irAE group differences</vt:lpstr>
      <vt:lpstr>Populations changing differentially over ICI by thyroid irAE group</vt:lpstr>
      <vt:lpstr>Populations changing differentially over ICI by skin irAE group</vt:lpstr>
      <vt:lpstr>Main takeaway to follow up on</vt:lpstr>
      <vt:lpstr>Different immune cell populations have been associated with distinct irAEs</vt:lpstr>
      <vt:lpstr>Experimental followup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10778</cp:revision>
  <dcterms:created xsi:type="dcterms:W3CDTF">2023-09-15T17:40:02Z</dcterms:created>
  <dcterms:modified xsi:type="dcterms:W3CDTF">2025-03-20T21:58:42Z</dcterms:modified>
</cp:coreProperties>
</file>