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406" r:id="rId3"/>
    <p:sldId id="407" r:id="rId4"/>
    <p:sldId id="390" r:id="rId5"/>
    <p:sldId id="393" r:id="rId6"/>
    <p:sldId id="389" r:id="rId7"/>
    <p:sldId id="392" r:id="rId8"/>
    <p:sldId id="395" r:id="rId9"/>
    <p:sldId id="394" r:id="rId10"/>
    <p:sldId id="396" r:id="rId11"/>
    <p:sldId id="397" r:id="rId12"/>
    <p:sldId id="400" r:id="rId13"/>
    <p:sldId id="398" r:id="rId14"/>
    <p:sldId id="399" r:id="rId15"/>
    <p:sldId id="405" r:id="rId16"/>
    <p:sldId id="401" r:id="rId17"/>
    <p:sldId id="403" r:id="rId18"/>
    <p:sldId id="402" r:id="rId19"/>
    <p:sldId id="4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1"/>
    <p:restoredTop sz="65102" autoAdjust="0"/>
  </p:normalViewPr>
  <p:slideViewPr>
    <p:cSldViewPr snapToGrid="0" showGuides="1">
      <p:cViewPr varScale="1">
        <p:scale>
          <a:sx n="81" d="100"/>
          <a:sy n="81" d="100"/>
        </p:scale>
        <p:origin x="2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9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8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Wilcoxon rank sum test with continuity correction data: group1 and group2 W = 1569, p-value = 0.3255 alternative hypothesis: true location shift is not equal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3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-log10(</a:t>
            </a:r>
            <a:r>
              <a:rPr lang="en-US" dirty="0" err="1"/>
              <a:t>pgen</a:t>
            </a:r>
            <a:r>
              <a:rPr lang="en-US" dirty="0"/>
              <a:t> value) means higher probability of generation (more germline-like) because higher (less negative) </a:t>
            </a:r>
            <a:r>
              <a:rPr lang="en-US" dirty="0" err="1"/>
              <a:t>pgen</a:t>
            </a:r>
            <a:r>
              <a:rPr lang="en-US" dirty="0"/>
              <a:t> values have a higher probability of generation by V(D)J recombination. Conversely, sequences with lower (more negative) </a:t>
            </a:r>
            <a:r>
              <a:rPr lang="en-US" dirty="0" err="1"/>
              <a:t>pgen</a:t>
            </a:r>
            <a:r>
              <a:rPr lang="en-US" dirty="0"/>
              <a:t> values have a lower probability of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1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-log10(</a:t>
            </a:r>
            <a:r>
              <a:rPr lang="en-US" dirty="0" err="1"/>
              <a:t>pgen</a:t>
            </a:r>
            <a:r>
              <a:rPr lang="en-US" dirty="0"/>
              <a:t> value) means higher probability of generation (more germline-like) because higher (less negative) </a:t>
            </a:r>
            <a:r>
              <a:rPr lang="en-US" dirty="0" err="1"/>
              <a:t>pgen</a:t>
            </a:r>
            <a:r>
              <a:rPr lang="en-US" dirty="0"/>
              <a:t> values have a higher probability of generation by V(D)J recombination. Conversely, sequences with lower (more negative) </a:t>
            </a:r>
            <a:r>
              <a:rPr lang="en-US" dirty="0" err="1"/>
              <a:t>pgen</a:t>
            </a:r>
            <a:r>
              <a:rPr lang="en-US" dirty="0"/>
              <a:t> values have a lower probability of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0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4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1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10 19 2023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 cell CDR3 AA length and (pre-treatment) expansion differences by severe </a:t>
            </a:r>
            <a:r>
              <a:rPr lang="en-US" dirty="0" err="1"/>
              <a:t>irAE</a:t>
            </a:r>
            <a:r>
              <a:rPr lang="en-US" dirty="0"/>
              <a:t> development are driven by 1 patient (YUROD)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DA4BB-9FD0-E71F-A6DB-80FCE01F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9" y="2341762"/>
            <a:ext cx="6025055" cy="32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D938C-60CC-9E9C-1A2F-A9768765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21" y="1919289"/>
            <a:ext cx="5881878" cy="36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 longer observe B cell CDR3 AA length and (pre-treatment) expansion differences by severe </a:t>
            </a:r>
            <a:r>
              <a:rPr lang="en-US" dirty="0" err="1"/>
              <a:t>irAE</a:t>
            </a:r>
            <a:r>
              <a:rPr lang="en-US" dirty="0"/>
              <a:t> development when removing YUROD patient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06B92-C62D-70DA-230F-FB1D2825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79" y="1919288"/>
            <a:ext cx="7585841" cy="47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Focused in on CD4 T effector memory cells authors found to expand with ICB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AA21-AAC8-0F3D-59C8-7D9F7C43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07" y="1919288"/>
            <a:ext cx="7772400" cy="4364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BC787-52F3-63B7-0C1F-994AF5282EF0}"/>
              </a:ext>
            </a:extLst>
          </p:cNvPr>
          <p:cNvSpPr txBox="1"/>
          <p:nvPr/>
        </p:nvSpPr>
        <p:spPr>
          <a:xfrm>
            <a:off x="3468413" y="3485148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subclusters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, 7</a:t>
            </a:r>
          </a:p>
        </p:txBody>
      </p:sp>
    </p:spTree>
    <p:extLst>
      <p:ext uri="{BB962C8B-B14F-4D97-AF65-F5344CB8AC3E}">
        <p14:creationId xmlns:p14="http://schemas.microsoft.com/office/powerpoint/2010/main" val="102089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no predictors of severe </a:t>
            </a:r>
            <a:r>
              <a:rPr lang="en-US" dirty="0" err="1"/>
              <a:t>irAE</a:t>
            </a:r>
            <a:r>
              <a:rPr lang="en-US" dirty="0"/>
              <a:t> development by (pre-treatment) expansion among CD4 subclusters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1F6D-7E8D-A621-627B-736BA540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80131"/>
            <a:ext cx="7772400" cy="49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See no statistically significant predictors of severe </a:t>
            </a:r>
            <a:r>
              <a:rPr lang="en-US" dirty="0" err="1"/>
              <a:t>irAE</a:t>
            </a:r>
            <a:r>
              <a:rPr lang="en-US" dirty="0"/>
              <a:t> development by (pre-treatment) expansion among CD4 subcluster 4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090FB-DEB2-DBCE-9C81-B2EABACF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3700"/>
            <a:ext cx="7772400" cy="48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Stitchr</a:t>
            </a:r>
            <a:r>
              <a:rPr lang="en-US" dirty="0"/>
              <a:t> and </a:t>
            </a:r>
            <a:r>
              <a:rPr lang="en-US" dirty="0" err="1"/>
              <a:t>IGoR</a:t>
            </a:r>
            <a:r>
              <a:rPr lang="en-US" dirty="0"/>
              <a:t> &amp; IMGT/HIGHV-QUEST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Stitchr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Read in </a:t>
            </a:r>
            <a:r>
              <a:rPr lang="en-US" dirty="0" err="1"/>
              <a:t>scV</a:t>
            </a:r>
            <a:r>
              <a:rPr lang="en-US" dirty="0"/>
              <a:t>(D)</a:t>
            </a:r>
            <a:r>
              <a:rPr lang="en-US" dirty="0" err="1"/>
              <a:t>Jseq</a:t>
            </a:r>
            <a:r>
              <a:rPr lang="en-US" dirty="0"/>
              <a:t> data: 13,403 (7,141 unique) barcodes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Filtered for barcodes with exactly 1 alpha and 1 beta chain (4232 unique barcodes)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Run </a:t>
            </a:r>
            <a:r>
              <a:rPr lang="en-US" dirty="0" err="1"/>
              <a:t>Stitchr</a:t>
            </a:r>
            <a:endParaRPr lang="en-US" dirty="0"/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Only get full TCR linked sequences for 1,067 barcodes, 1,631 for alpha chain, 2,793 for beta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IGoR</a:t>
            </a:r>
            <a:r>
              <a:rPr lang="en-US" dirty="0"/>
              <a:t> &amp; IMGT/HIGHV-QUEST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Run separately for alpha and beta chains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pgen</a:t>
            </a:r>
            <a:r>
              <a:rPr lang="en-US" dirty="0"/>
              <a:t> scores don’t differ dramatically between TCR chains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1A0E-1493-296A-747F-4867D53C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848" y="1767825"/>
            <a:ext cx="7772400" cy="49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pgen</a:t>
            </a:r>
            <a:r>
              <a:rPr lang="en-US" dirty="0"/>
              <a:t> scores don’t differ dramatically between TCR chains or cell type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83641-36A0-546A-4A32-BB3777166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614" y="1779255"/>
            <a:ext cx="777240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6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Lost too many barcodes during stitching process to gain insights from UMAP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B5498-0FAF-BDB8-E069-A6F7DBB0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76" y="2146626"/>
            <a:ext cx="7772400" cy="426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4ADFE-922A-8CB5-7F0D-9A55361564F7}"/>
              </a:ext>
            </a:extLst>
          </p:cNvPr>
          <p:cNvSpPr txBox="1"/>
          <p:nvPr/>
        </p:nvSpPr>
        <p:spPr>
          <a:xfrm>
            <a:off x="9393382" y="3847605"/>
            <a:ext cx="147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Lost barcodes</a:t>
            </a:r>
          </a:p>
          <a:p>
            <a:r>
              <a:rPr lang="en-US" dirty="0"/>
              <a:t>in gray</a:t>
            </a:r>
          </a:p>
        </p:txBody>
      </p:sp>
    </p:spTree>
    <p:extLst>
      <p:ext uri="{BB962C8B-B14F-4D97-AF65-F5344CB8AC3E}">
        <p14:creationId xmlns:p14="http://schemas.microsoft.com/office/powerpoint/2010/main" val="32453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 to recover more barcodes in </a:t>
            </a:r>
            <a:r>
              <a:rPr lang="en-US" dirty="0" err="1"/>
              <a:t>stitchr</a:t>
            </a:r>
            <a:r>
              <a:rPr lang="en-US" dirty="0"/>
              <a:t> analysis by resolving errors</a:t>
            </a:r>
          </a:p>
          <a:p>
            <a:pPr lvl="1"/>
            <a:r>
              <a:rPr lang="en-US" dirty="0"/>
              <a:t>Unable to locate N terminus of CDR3 in V gene correctly. Please ensure sequence plausibility. Cannot stitch a sequence for TRA</a:t>
            </a:r>
          </a:p>
          <a:p>
            <a:pPr lvl="2"/>
            <a:r>
              <a:rPr lang="en-US" dirty="0"/>
              <a:t>Problematic </a:t>
            </a:r>
            <a:r>
              <a:rPr lang="en-US" i="1" dirty="0"/>
              <a:t>TRAV </a:t>
            </a:r>
            <a:r>
              <a:rPr lang="en-US" dirty="0"/>
              <a:t>genes seem to not have allele specified, no help when adding on *01 or *% to specify 1 or all, respectively</a:t>
            </a:r>
          </a:p>
          <a:p>
            <a:pPr lvl="1"/>
            <a:r>
              <a:rPr lang="en-US" dirty="0"/>
              <a:t>String index out of range. Cannot stitch a sequence for TRB</a:t>
            </a:r>
          </a:p>
          <a:p>
            <a:r>
              <a:rPr lang="en-US" dirty="0"/>
              <a:t>Analyze IMGT/</a:t>
            </a:r>
            <a:r>
              <a:rPr lang="en-US" dirty="0" err="1"/>
              <a:t>HighV</a:t>
            </a:r>
            <a:r>
              <a:rPr lang="en-US" dirty="0"/>
              <a:t>-Quest output</a:t>
            </a:r>
          </a:p>
          <a:p>
            <a:r>
              <a:rPr lang="en-US" dirty="0"/>
              <a:t>Move on to other datasets</a:t>
            </a:r>
          </a:p>
          <a:p>
            <a:r>
              <a:rPr lang="en-US" dirty="0"/>
              <a:t>Input stitched TCR seqs into algorithms to predict/cluster by epitope specificity?</a:t>
            </a:r>
          </a:p>
          <a:p>
            <a:pPr lvl="1"/>
            <a:r>
              <a:rPr lang="en-US" dirty="0"/>
              <a:t>GLIPH: group TCRs of common specificities, define TCR clusters often contacting antigenic peptides</a:t>
            </a:r>
          </a:p>
          <a:p>
            <a:pPr lvl="1"/>
            <a:r>
              <a:rPr lang="en-US" dirty="0" err="1"/>
              <a:t>TCRdist</a:t>
            </a:r>
            <a:r>
              <a:rPr lang="en-US" dirty="0"/>
              <a:t>: distance measure of TCR space</a:t>
            </a:r>
          </a:p>
          <a:p>
            <a:pPr lvl="1"/>
            <a:r>
              <a:rPr lang="en-US" dirty="0" err="1"/>
              <a:t>VDJdb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8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Clarify relationship between germline-ness and cross-reactivity</a:t>
            </a:r>
          </a:p>
          <a:p>
            <a:endParaRPr lang="en-US" dirty="0"/>
          </a:p>
          <a:p>
            <a:r>
              <a:rPr lang="en-US" dirty="0"/>
              <a:t>Exploration into Newman TCR features with </a:t>
            </a:r>
            <a:r>
              <a:rPr lang="en-US" dirty="0" err="1"/>
              <a:t>stitchr</a:t>
            </a:r>
            <a:r>
              <a:rPr lang="en-US" dirty="0"/>
              <a:t>, </a:t>
            </a:r>
            <a:r>
              <a:rPr lang="en-US" dirty="0" err="1"/>
              <a:t>IGoR</a:t>
            </a:r>
            <a:r>
              <a:rPr lang="en-US" dirty="0"/>
              <a:t> analysis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Relationship between germline-ness and cross-reactivity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Hypothesis: more germline-like TCRs are more cross-reactive due to lower sequence complexity</a:t>
            </a:r>
          </a:p>
        </p:txBody>
      </p:sp>
    </p:spTree>
    <p:extLst>
      <p:ext uri="{BB962C8B-B14F-4D97-AF65-F5344CB8AC3E}">
        <p14:creationId xmlns:p14="http://schemas.microsoft.com/office/powerpoint/2010/main" val="27474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Re-performed dimensional reduction, clustering after removing monocytes, DCs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344" y="2635826"/>
            <a:ext cx="5171136" cy="31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2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CDR3 hydrophobicity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C42D74-64B4-3BD7-6321-E3503DA35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45" y="2428649"/>
            <a:ext cx="5834050" cy="31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no differences in CDR3 hydrophobicity among cell types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94BD9-4852-AD1C-D67F-4DBE62BD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9288"/>
            <a:ext cx="7772400" cy="48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CDR3 AA length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48485-AA47-95D7-2C22-663F40959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18" y="2438468"/>
            <a:ext cx="6025055" cy="31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4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(pre-treatment) expansion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047B2A-ECFF-0D0C-3CA6-8662A51E8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09" y="2438470"/>
            <a:ext cx="5742591" cy="31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With all patients included, B cell CDR3 AA length and (pre-treatment) expansion seems to relate to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30BB0-D78B-AC3B-DA0C-1C6B40B2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23204"/>
            <a:ext cx="7696200" cy="48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604</Words>
  <Application>Microsoft Macintosh PowerPoint</Application>
  <PresentationFormat>Widescreen</PresentationFormat>
  <Paragraphs>69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Weekly meeting</vt:lpstr>
      <vt:lpstr>Outline</vt:lpstr>
      <vt:lpstr>Relationship between germline-ness and cross-reactivity</vt:lpstr>
      <vt:lpstr>Re-performed dimensional reduction, clustering after removing monocytes, DCs</vt:lpstr>
      <vt:lpstr>Overlayed CDR3 hydrophobicity onto UMAP</vt:lpstr>
      <vt:lpstr>See no differences in CDR3 hydrophobicity among cell types by severe irAE development</vt:lpstr>
      <vt:lpstr>Overlayed CDR3 AA length onto UMAP</vt:lpstr>
      <vt:lpstr>Overlayed (pre-treatment) expansion onto UMAP</vt:lpstr>
      <vt:lpstr>With all patients included, B cell CDR3 AA length and (pre-treatment) expansion seems to relate to severe irAE development</vt:lpstr>
      <vt:lpstr>B cell CDR3 AA length and (pre-treatment) expansion differences by severe irAE development are driven by 1 patient (YUROD)</vt:lpstr>
      <vt:lpstr>No longer observe B cell CDR3 AA length and (pre-treatment) expansion differences by severe irAE development when removing YUROD patient sample</vt:lpstr>
      <vt:lpstr>Focused in on CD4 T effector memory cells authors found to expand with ICB</vt:lpstr>
      <vt:lpstr>See no predictors of severe irAE development by (pre-treatment) expansion among CD4 subclusters</vt:lpstr>
      <vt:lpstr>See no statistically significant predictors of severe irAE development by (pre-treatment) expansion among CD4 subcluster 4 chains</vt:lpstr>
      <vt:lpstr>Stitchr and IGoR &amp; IMGT/HIGHV-QUEST methods</vt:lpstr>
      <vt:lpstr>pgen scores don’t differ dramatically between TCR chains by severe irAE development</vt:lpstr>
      <vt:lpstr>pgen scores don’t differ dramatically between TCR chains or cell type by severe irAE development</vt:lpstr>
      <vt:lpstr>Lost too many barcodes during stitching process to gain insights from UMAP overlay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444</cp:revision>
  <dcterms:created xsi:type="dcterms:W3CDTF">2023-09-15T17:40:02Z</dcterms:created>
  <dcterms:modified xsi:type="dcterms:W3CDTF">2023-10-19T17:48:55Z</dcterms:modified>
</cp:coreProperties>
</file>