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477" r:id="rId2"/>
    <p:sldId id="499" r:id="rId3"/>
    <p:sldId id="506" r:id="rId4"/>
    <p:sldId id="521" r:id="rId5"/>
    <p:sldId id="505" r:id="rId6"/>
    <p:sldId id="525" r:id="rId7"/>
    <p:sldId id="520" r:id="rId8"/>
    <p:sldId id="524" r:id="rId9"/>
    <p:sldId id="519" r:id="rId10"/>
    <p:sldId id="527" r:id="rId11"/>
    <p:sldId id="522" r:id="rId12"/>
    <p:sldId id="526" r:id="rId13"/>
    <p:sldId id="52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66D"/>
    <a:srgbClr val="06BFC4"/>
    <a:srgbClr val="629CFF"/>
    <a:srgbClr val="03BB38"/>
    <a:srgbClr val="FF7970"/>
    <a:srgbClr val="F77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03"/>
    <p:restoredTop sz="75975" autoAdjust="0"/>
  </p:normalViewPr>
  <p:slideViewPr>
    <p:cSldViewPr snapToGrid="0" showGuides="1">
      <p:cViewPr varScale="1">
        <p:scale>
          <a:sx n="126" d="100"/>
          <a:sy n="126" d="100"/>
        </p:scale>
        <p:origin x="20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Menlo" panose="020B0609030804020204" pitchFamily="49" charset="0"/>
              </a:rPr>
              <a:t>Fewer Tregs associated with </a:t>
            </a:r>
            <a:r>
              <a:rPr lang="en-US" b="0" dirty="0" err="1">
                <a:solidFill>
                  <a:srgbClr val="CCCCCC"/>
                </a:solidFill>
                <a:effectLst/>
                <a:latin typeface="Menlo" panose="020B0609030804020204" pitchFamily="49" charset="0"/>
              </a:rPr>
              <a:t>irAEs</a:t>
            </a:r>
            <a:r>
              <a:rPr lang="en-US" b="0" dirty="0">
                <a:solidFill>
                  <a:srgbClr val="CCCCCC"/>
                </a:solidFill>
                <a:effectLst/>
                <a:latin typeface="Menlo" panose="020B0609030804020204" pitchFamily="49" charset="0"/>
              </a:rPr>
              <a:t> in literature, don’t see that here though, don’t even see ICI decreasing Tregs…</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Wilcox rank sum test doesn’t assume equal variances (t test does)</a:t>
            </a:r>
          </a:p>
          <a:p>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~similar to what I see here: low baseline circulating MAITs associated with </a:t>
            </a:r>
            <a:r>
              <a:rPr lang="en-US" b="1" dirty="0" err="1"/>
              <a:t>irAE</a:t>
            </a:r>
            <a:r>
              <a:rPr lang="en-US" b="1" dirty="0"/>
              <a:t> colitis (PMID: 32734627)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~opposite to what I see here: activated CD4 TEM abundance (in PBMCs) associated with </a:t>
            </a:r>
            <a:r>
              <a:rPr lang="en-US" b="1" dirty="0" err="1"/>
              <a:t>irAE</a:t>
            </a:r>
            <a:r>
              <a:rPr lang="en-US" b="1" dirty="0"/>
              <a:t> development (</a:t>
            </a:r>
            <a:r>
              <a:rPr lang="en-US" b="1" i="0" strike="noStrike" dirty="0">
                <a:effectLst/>
              </a:rPr>
              <a:t>PMID: 35027754</a:t>
            </a:r>
            <a:r>
              <a:rPr lang="en-US" b="1" dirty="0"/>
              <a:t>)</a:t>
            </a:r>
          </a:p>
        </p:txBody>
      </p:sp>
      <p:sp>
        <p:nvSpPr>
          <p:cNvPr id="4" name="Slide Number Placeholder 3"/>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1613119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3791552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12</a:t>
            </a:fld>
            <a:endParaRPr lang="en-US"/>
          </a:p>
        </p:txBody>
      </p:sp>
    </p:spTree>
    <p:extLst>
      <p:ext uri="{BB962C8B-B14F-4D97-AF65-F5344CB8AC3E}">
        <p14:creationId xmlns:p14="http://schemas.microsoft.com/office/powerpoint/2010/main" val="41066549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Menlo" panose="020B0609030804020204" pitchFamily="49" charset="0"/>
              </a:rPr>
              <a:t>P = 0.02 for CD8 TEM </a:t>
            </a:r>
            <a:r>
              <a:rPr lang="en-US" b="0" dirty="0" err="1">
                <a:solidFill>
                  <a:srgbClr val="CCCCCC"/>
                </a:solidFill>
                <a:effectLst/>
                <a:latin typeface="Menlo" panose="020B0609030804020204" pitchFamily="49" charset="0"/>
              </a:rPr>
              <a:t>pgen</a:t>
            </a:r>
            <a:r>
              <a:rPr lang="en-US" b="0" dirty="0">
                <a:solidFill>
                  <a:srgbClr val="CCCCCC"/>
                </a:solidFill>
                <a:effectLst/>
                <a:latin typeface="Menlo" panose="020B0609030804020204" pitchFamily="49" charset="0"/>
              </a:rPr>
              <a:t> TRB 10% cutoff</a:t>
            </a:r>
          </a:p>
        </p:txBody>
      </p:sp>
      <p:sp>
        <p:nvSpPr>
          <p:cNvPr id="4" name="Slide Number Placeholder 3"/>
          <p:cNvSpPr>
            <a:spLocks noGrp="1"/>
          </p:cNvSpPr>
          <p:nvPr>
            <p:ph type="sldNum" sz="quarter" idx="5"/>
          </p:nvPr>
        </p:nvSpPr>
        <p:spPr/>
        <p:txBody>
          <a:bodyPr/>
          <a:lstStyle/>
          <a:p>
            <a:fld id="{061BAA8C-FDC6-D345-B4E0-3B02449209FB}" type="slidenum">
              <a:rPr lang="en-US" smtClean="0"/>
              <a:t>13</a:t>
            </a:fld>
            <a:endParaRPr lang="en-US"/>
          </a:p>
        </p:txBody>
      </p:sp>
    </p:spTree>
    <p:extLst>
      <p:ext uri="{BB962C8B-B14F-4D97-AF65-F5344CB8AC3E}">
        <p14:creationId xmlns:p14="http://schemas.microsoft.com/office/powerpoint/2010/main" val="6536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86434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Menlo" panose="020B0609030804020204" pitchFamily="49" charset="0"/>
              </a:rPr>
              <a:t>Fewer Tregs associated with </a:t>
            </a:r>
            <a:r>
              <a:rPr lang="en-US" b="0" dirty="0" err="1">
                <a:solidFill>
                  <a:srgbClr val="CCCCCC"/>
                </a:solidFill>
                <a:effectLst/>
                <a:latin typeface="Menlo" panose="020B0609030804020204" pitchFamily="49" charset="0"/>
              </a:rPr>
              <a:t>irAEs</a:t>
            </a:r>
            <a:r>
              <a:rPr lang="en-US" b="0" dirty="0">
                <a:solidFill>
                  <a:srgbClr val="CCCCCC"/>
                </a:solidFill>
                <a:effectLst/>
                <a:latin typeface="Menlo" panose="020B0609030804020204" pitchFamily="49" charset="0"/>
              </a:rPr>
              <a:t> in literature, don’t see that here though, don’t even see ICI decreasing Tregs…</a:t>
            </a:r>
          </a:p>
          <a:p>
            <a:endParaRPr lang="en-US" b="0" dirty="0">
              <a:solidFill>
                <a:srgbClr val="CCCCCC"/>
              </a:solidFill>
              <a:effectLst/>
              <a:latin typeface="Menlo" panose="020B0609030804020204" pitchFamily="49" charset="0"/>
            </a:endParaRPr>
          </a:p>
          <a:p>
            <a:r>
              <a:rPr lang="en-US" b="0" dirty="0">
                <a:solidFill>
                  <a:srgbClr val="CCCCCC"/>
                </a:solidFill>
                <a:effectLst/>
                <a:latin typeface="Menlo" panose="020B0609030804020204" pitchFamily="49" charset="0"/>
              </a:rPr>
              <a:t>Wilcox rank sum test doesn’t assume equal variances (t test does)</a:t>
            </a:r>
          </a:p>
          <a:p>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~similar to what I see here: low baseline circulating MAITs associated with </a:t>
            </a:r>
            <a:r>
              <a:rPr lang="en-US" b="1" dirty="0" err="1"/>
              <a:t>irAE</a:t>
            </a:r>
            <a:r>
              <a:rPr lang="en-US" b="1" dirty="0"/>
              <a:t> colitis (PMID: 32734627)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~opposite to what I see here: activated CD4 TEM abundance (in PBMCs) associated with </a:t>
            </a:r>
            <a:r>
              <a:rPr lang="en-US" b="1" dirty="0" err="1"/>
              <a:t>irAE</a:t>
            </a:r>
            <a:r>
              <a:rPr lang="en-US" b="1" dirty="0"/>
              <a:t> development (</a:t>
            </a:r>
            <a:r>
              <a:rPr lang="en-US" b="1" i="0" strike="noStrike" dirty="0">
                <a:effectLst/>
              </a:rPr>
              <a:t>PMID: 35027754</a:t>
            </a:r>
            <a:r>
              <a:rPr lang="en-US" b="1" dirty="0"/>
              <a:t>)</a:t>
            </a:r>
          </a:p>
        </p:txBody>
      </p:sp>
      <p:sp>
        <p:nvSpPr>
          <p:cNvPr id="4" name="Slide Number Placeholder 3"/>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2737585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Menlo" panose="020B0609030804020204" pitchFamily="49" charset="0"/>
              </a:rPr>
              <a:t>Fewer Tregs associated with </a:t>
            </a:r>
            <a:r>
              <a:rPr lang="en-US" b="0" dirty="0" err="1">
                <a:solidFill>
                  <a:srgbClr val="CCCCCC"/>
                </a:solidFill>
                <a:effectLst/>
                <a:latin typeface="Menlo" panose="020B0609030804020204" pitchFamily="49" charset="0"/>
              </a:rPr>
              <a:t>irAEs</a:t>
            </a:r>
            <a:r>
              <a:rPr lang="en-US" b="0" dirty="0">
                <a:solidFill>
                  <a:srgbClr val="CCCCCC"/>
                </a:solidFill>
                <a:effectLst/>
                <a:latin typeface="Menlo" panose="020B0609030804020204" pitchFamily="49" charset="0"/>
              </a:rPr>
              <a:t> in literature, don’t see that here though, don’t even see ICI decreasing Tregs…</a:t>
            </a:r>
          </a:p>
          <a:p>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~similar to what I see here: low baseline circulating MAITs associated with </a:t>
            </a:r>
            <a:r>
              <a:rPr lang="en-US" b="1" dirty="0" err="1"/>
              <a:t>irAE</a:t>
            </a:r>
            <a:r>
              <a:rPr lang="en-US" b="1" dirty="0"/>
              <a:t> colitis (PMID: 32734627)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~opposite to what I see here: activated CD4 TEM abundance (in PBMCs) associated with </a:t>
            </a:r>
            <a:r>
              <a:rPr lang="en-US" b="1" dirty="0" err="1"/>
              <a:t>irAE</a:t>
            </a:r>
            <a:r>
              <a:rPr lang="en-US" b="1" dirty="0"/>
              <a:t> development (</a:t>
            </a:r>
            <a:r>
              <a:rPr lang="en-US" b="1" i="0" strike="noStrike" dirty="0">
                <a:effectLst/>
              </a:rPr>
              <a:t>PMID: 35027754</a:t>
            </a:r>
            <a:r>
              <a:rPr lang="en-US" b="1" dirty="0"/>
              <a:t>)</a:t>
            </a:r>
          </a:p>
        </p:txBody>
      </p:sp>
      <p:sp>
        <p:nvSpPr>
          <p:cNvPr id="4" name="Slide Number Placeholder 3"/>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2994565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0528"/>
            <a:ext cx="5486400" cy="3960495"/>
          </a:xfrm>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313742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220528"/>
            <a:ext cx="5486400" cy="3960495"/>
          </a:xfrm>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532067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33792" y="4564207"/>
            <a:ext cx="6638544" cy="3273136"/>
          </a:xfrm>
        </p:spPr>
        <p:txBody>
          <a:bodyPr/>
          <a:lstStyle/>
          <a:p>
            <a:r>
              <a:rPr lang="en-US" sz="2000" dirty="0">
                <a:effectLst/>
              </a:rPr>
              <a:t>CD4 TEM TRB CDR3 length</a:t>
            </a:r>
          </a:p>
          <a:p>
            <a:pPr lvl="1"/>
            <a:r>
              <a:rPr lang="en-US" sz="1600" dirty="0">
                <a:effectLst/>
              </a:rPr>
              <a:t>Colitis down: 10-40%, 70-80%</a:t>
            </a:r>
          </a:p>
          <a:p>
            <a:pPr lvl="1"/>
            <a:r>
              <a:rPr lang="en-US" sz="1600" dirty="0">
                <a:effectLst/>
              </a:rPr>
              <a:t>Colitis norm: 30, 70%</a:t>
            </a:r>
          </a:p>
        </p:txBody>
      </p:sp>
      <p:sp>
        <p:nvSpPr>
          <p:cNvPr id="4" name="Slide Number Placeholder 3"/>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2327222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102812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90614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1/9/24</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1/9/24</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Weekly meeting</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1 11 2024</a:t>
            </a:r>
          </a:p>
          <a:p>
            <a:r>
              <a:rPr lang="en-US" dirty="0"/>
              <a:t>Ty Bottorff</a:t>
            </a:r>
          </a:p>
        </p:txBody>
      </p:sp>
    </p:spTree>
    <p:extLst>
      <p:ext uri="{BB962C8B-B14F-4D97-AF65-F5344CB8AC3E}">
        <p14:creationId xmlns:p14="http://schemas.microsoft.com/office/powerpoint/2010/main" val="2740840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8FA55-C9B5-0FD6-D2C0-F7897C5D17C9}"/>
              </a:ext>
            </a:extLst>
          </p:cNvPr>
          <p:cNvPicPr>
            <a:picLocks noChangeAspect="1"/>
          </p:cNvPicPr>
          <p:nvPr/>
        </p:nvPicPr>
        <p:blipFill>
          <a:blip r:embed="rId3"/>
          <a:stretch>
            <a:fillRect/>
          </a:stretch>
        </p:blipFill>
        <p:spPr>
          <a:xfrm>
            <a:off x="436880" y="2290563"/>
            <a:ext cx="5257800" cy="3193058"/>
          </a:xfrm>
          <a:prstGeom prst="rect">
            <a:avLst/>
          </a:prstGeom>
        </p:spPr>
      </p:pic>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sz="3600" dirty="0" err="1"/>
              <a:t>Downsampled</a:t>
            </a:r>
            <a:r>
              <a:rPr lang="en-US" sz="3600" dirty="0"/>
              <a:t> colitis dataset shows same cell type abundances differences (boxplot)</a:t>
            </a:r>
          </a:p>
        </p:txBody>
      </p:sp>
      <p:sp>
        <p:nvSpPr>
          <p:cNvPr id="7" name="TextBox 6">
            <a:extLst>
              <a:ext uri="{FF2B5EF4-FFF2-40B4-BE49-F238E27FC236}">
                <a16:creationId xmlns:a16="http://schemas.microsoft.com/office/drawing/2014/main" id="{33AC99D1-BBFB-364D-C93D-F9EFA893D647}"/>
              </a:ext>
            </a:extLst>
          </p:cNvPr>
          <p:cNvSpPr txBox="1"/>
          <p:nvPr/>
        </p:nvSpPr>
        <p:spPr>
          <a:xfrm>
            <a:off x="1528417" y="1934528"/>
            <a:ext cx="3267882" cy="369332"/>
          </a:xfrm>
          <a:prstGeom prst="rect">
            <a:avLst/>
          </a:prstGeom>
          <a:noFill/>
        </p:spPr>
        <p:txBody>
          <a:bodyPr wrap="none" rtlCol="0">
            <a:spAutoFit/>
          </a:bodyPr>
          <a:lstStyle/>
          <a:p>
            <a:r>
              <a:rPr lang="en-US" dirty="0"/>
              <a:t>Normalized by sequencing depth</a:t>
            </a:r>
          </a:p>
        </p:txBody>
      </p:sp>
      <p:sp>
        <p:nvSpPr>
          <p:cNvPr id="9" name="TextBox 8">
            <a:extLst>
              <a:ext uri="{FF2B5EF4-FFF2-40B4-BE49-F238E27FC236}">
                <a16:creationId xmlns:a16="http://schemas.microsoft.com/office/drawing/2014/main" id="{4FD04972-7431-A8DF-F214-0CA56CC31F94}"/>
              </a:ext>
            </a:extLst>
          </p:cNvPr>
          <p:cNvSpPr txBox="1"/>
          <p:nvPr/>
        </p:nvSpPr>
        <p:spPr>
          <a:xfrm>
            <a:off x="3897425" y="6496687"/>
            <a:ext cx="3594510" cy="307777"/>
          </a:xfrm>
          <a:prstGeom prst="rect">
            <a:avLst/>
          </a:prstGeom>
          <a:noFill/>
        </p:spPr>
        <p:txBody>
          <a:bodyPr wrap="none" rtlCol="0">
            <a:spAutoFit/>
          </a:bodyPr>
          <a:lstStyle/>
          <a:p>
            <a:r>
              <a:rPr lang="en-US" sz="1400" dirty="0"/>
              <a:t>Wilcoxon rank sum test.</a:t>
            </a:r>
            <a:r>
              <a:rPr lang="en-US" sz="1400" dirty="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 p &lt;1e-2; *; p &lt;0.05</a:t>
            </a:r>
            <a:endParaRPr lang="en-US" sz="1400" b="0" i="0" u="none" strike="noStrike" dirty="0">
              <a:solidFill>
                <a:srgbClr val="212121"/>
              </a:solidFill>
              <a:effectLst/>
            </a:endParaRPr>
          </a:p>
        </p:txBody>
      </p:sp>
      <p:sp>
        <p:nvSpPr>
          <p:cNvPr id="10" name="TextBox 9">
            <a:extLst>
              <a:ext uri="{FF2B5EF4-FFF2-40B4-BE49-F238E27FC236}">
                <a16:creationId xmlns:a16="http://schemas.microsoft.com/office/drawing/2014/main" id="{CEE05D2D-A200-4B71-9407-51E00BEE8CB1}"/>
              </a:ext>
            </a:extLst>
          </p:cNvPr>
          <p:cNvSpPr txBox="1"/>
          <p:nvPr/>
        </p:nvSpPr>
        <p:spPr>
          <a:xfrm>
            <a:off x="2112194" y="2719309"/>
            <a:ext cx="674399"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9B3A035E-CF79-F577-26A2-9DDBF7593AB8}"/>
              </a:ext>
            </a:extLst>
          </p:cNvPr>
          <p:cNvSpPr txBox="1"/>
          <p:nvPr/>
        </p:nvSpPr>
        <p:spPr>
          <a:xfrm>
            <a:off x="4092283" y="2741325"/>
            <a:ext cx="674399"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851B0F4D-1B2B-499E-62ED-A459DCDF2C0D}"/>
              </a:ext>
            </a:extLst>
          </p:cNvPr>
          <p:cNvSpPr txBox="1"/>
          <p:nvPr/>
        </p:nvSpPr>
        <p:spPr>
          <a:xfrm>
            <a:off x="1454424" y="2729248"/>
            <a:ext cx="674399"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47BF5AFD-0B8A-DF3B-9573-2866AF4DB562}"/>
              </a:ext>
            </a:extLst>
          </p:cNvPr>
          <p:cNvSpPr txBox="1"/>
          <p:nvPr/>
        </p:nvSpPr>
        <p:spPr>
          <a:xfrm>
            <a:off x="2825159" y="2722936"/>
            <a:ext cx="674399"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6A946E68-5EFE-F2FA-4842-A758670F4EFB}"/>
              </a:ext>
            </a:extLst>
          </p:cNvPr>
          <p:cNvSpPr txBox="1"/>
          <p:nvPr/>
        </p:nvSpPr>
        <p:spPr>
          <a:xfrm>
            <a:off x="3453112" y="2722364"/>
            <a:ext cx="674399" cy="369332"/>
          </a:xfrm>
          <a:prstGeom prst="rect">
            <a:avLst/>
          </a:prstGeom>
          <a:noFill/>
        </p:spPr>
        <p:txBody>
          <a:bodyPr wrap="square" rtlCol="0">
            <a:spAutoFit/>
          </a:bodyPr>
          <a:lstStyle/>
          <a:p>
            <a:r>
              <a:rPr lang="en-US" dirty="0"/>
              <a:t>**</a:t>
            </a:r>
          </a:p>
        </p:txBody>
      </p:sp>
      <p:pic>
        <p:nvPicPr>
          <p:cNvPr id="8" name="Picture 7">
            <a:extLst>
              <a:ext uri="{FF2B5EF4-FFF2-40B4-BE49-F238E27FC236}">
                <a16:creationId xmlns:a16="http://schemas.microsoft.com/office/drawing/2014/main" id="{E1D680AF-6615-5248-88CD-7A90397D5B61}"/>
              </a:ext>
            </a:extLst>
          </p:cNvPr>
          <p:cNvPicPr>
            <a:picLocks noChangeAspect="1"/>
          </p:cNvPicPr>
          <p:nvPr/>
        </p:nvPicPr>
        <p:blipFill>
          <a:blip r:embed="rId4"/>
          <a:stretch>
            <a:fillRect/>
          </a:stretch>
        </p:blipFill>
        <p:spPr>
          <a:xfrm>
            <a:off x="6438404" y="2290563"/>
            <a:ext cx="5234143" cy="3193058"/>
          </a:xfrm>
          <a:prstGeom prst="rect">
            <a:avLst/>
          </a:prstGeom>
        </p:spPr>
      </p:pic>
      <p:sp>
        <p:nvSpPr>
          <p:cNvPr id="4" name="TextBox 3">
            <a:extLst>
              <a:ext uri="{FF2B5EF4-FFF2-40B4-BE49-F238E27FC236}">
                <a16:creationId xmlns:a16="http://schemas.microsoft.com/office/drawing/2014/main" id="{0B607B22-3EB2-DFCF-1109-ADE9B14B6EB4}"/>
              </a:ext>
            </a:extLst>
          </p:cNvPr>
          <p:cNvSpPr txBox="1"/>
          <p:nvPr/>
        </p:nvSpPr>
        <p:spPr>
          <a:xfrm>
            <a:off x="8081934" y="1919288"/>
            <a:ext cx="1531894" cy="369332"/>
          </a:xfrm>
          <a:prstGeom prst="rect">
            <a:avLst/>
          </a:prstGeom>
          <a:noFill/>
        </p:spPr>
        <p:txBody>
          <a:bodyPr wrap="none" rtlCol="0">
            <a:spAutoFit/>
          </a:bodyPr>
          <a:lstStyle/>
          <a:p>
            <a:r>
              <a:rPr lang="en-US" dirty="0" err="1"/>
              <a:t>Downsampled</a:t>
            </a:r>
            <a:endParaRPr lang="en-US" dirty="0"/>
          </a:p>
        </p:txBody>
      </p:sp>
      <p:sp>
        <p:nvSpPr>
          <p:cNvPr id="15" name="TextBox 14">
            <a:extLst>
              <a:ext uri="{FF2B5EF4-FFF2-40B4-BE49-F238E27FC236}">
                <a16:creationId xmlns:a16="http://schemas.microsoft.com/office/drawing/2014/main" id="{BCDD32FC-0432-4D50-23A3-A0E0F91687DF}"/>
              </a:ext>
            </a:extLst>
          </p:cNvPr>
          <p:cNvSpPr txBox="1"/>
          <p:nvPr/>
        </p:nvSpPr>
        <p:spPr>
          <a:xfrm>
            <a:off x="8059023" y="2637879"/>
            <a:ext cx="674399"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34D79130-86FD-589C-B636-5F6D60947F86}"/>
              </a:ext>
            </a:extLst>
          </p:cNvPr>
          <p:cNvSpPr txBox="1"/>
          <p:nvPr/>
        </p:nvSpPr>
        <p:spPr>
          <a:xfrm>
            <a:off x="10079752" y="2659895"/>
            <a:ext cx="674399"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1A8866CD-A18A-2D1E-E73E-1480EB7A72F6}"/>
              </a:ext>
            </a:extLst>
          </p:cNvPr>
          <p:cNvSpPr txBox="1"/>
          <p:nvPr/>
        </p:nvSpPr>
        <p:spPr>
          <a:xfrm>
            <a:off x="7360613" y="2647818"/>
            <a:ext cx="674399"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89A26572-E29E-3837-2E8C-ACD7B611FC2D}"/>
              </a:ext>
            </a:extLst>
          </p:cNvPr>
          <p:cNvSpPr txBox="1"/>
          <p:nvPr/>
        </p:nvSpPr>
        <p:spPr>
          <a:xfrm>
            <a:off x="8792308" y="2641506"/>
            <a:ext cx="674399" cy="369332"/>
          </a:xfrm>
          <a:prstGeom prst="rect">
            <a:avLst/>
          </a:prstGeom>
          <a:noFill/>
        </p:spPr>
        <p:txBody>
          <a:bodyPr wrap="square" rtlCol="0">
            <a:spAutoFit/>
          </a:bodyPr>
          <a:lstStyle/>
          <a:p>
            <a:r>
              <a:rPr lang="en-US" dirty="0"/>
              <a:t>*</a:t>
            </a:r>
          </a:p>
        </p:txBody>
      </p:sp>
      <p:sp>
        <p:nvSpPr>
          <p:cNvPr id="20" name="TextBox 19">
            <a:extLst>
              <a:ext uri="{FF2B5EF4-FFF2-40B4-BE49-F238E27FC236}">
                <a16:creationId xmlns:a16="http://schemas.microsoft.com/office/drawing/2014/main" id="{640B551A-7B9E-8211-5B8B-360208AB6C49}"/>
              </a:ext>
            </a:extLst>
          </p:cNvPr>
          <p:cNvSpPr txBox="1"/>
          <p:nvPr/>
        </p:nvSpPr>
        <p:spPr>
          <a:xfrm>
            <a:off x="9399941" y="2640934"/>
            <a:ext cx="674399"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639746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fontScale="90000"/>
          </a:bodyPr>
          <a:lstStyle/>
          <a:p>
            <a:r>
              <a:rPr lang="en-US" sz="3600" dirty="0"/>
              <a:t>Don’t see cell type abundance differences in </a:t>
            </a:r>
            <a:r>
              <a:rPr lang="en-US" sz="3600" dirty="0" err="1"/>
              <a:t>downsampled</a:t>
            </a:r>
            <a:r>
              <a:rPr lang="en-US" sz="3600" dirty="0"/>
              <a:t> myocarditis UMAP</a:t>
            </a:r>
            <a:br>
              <a:rPr lang="en-US" sz="3600" dirty="0"/>
            </a:br>
            <a:r>
              <a:rPr lang="en-US" sz="2700" dirty="0"/>
              <a:t> - extreme sequencing depth differences between patients</a:t>
            </a:r>
          </a:p>
        </p:txBody>
      </p:sp>
      <p:pic>
        <p:nvPicPr>
          <p:cNvPr id="4" name="Picture 3">
            <a:extLst>
              <a:ext uri="{FF2B5EF4-FFF2-40B4-BE49-F238E27FC236}">
                <a16:creationId xmlns:a16="http://schemas.microsoft.com/office/drawing/2014/main" id="{C5A3AA54-4E2A-36FA-8C11-2924C6822F00}"/>
              </a:ext>
            </a:extLst>
          </p:cNvPr>
          <p:cNvPicPr>
            <a:picLocks noChangeAspect="1"/>
          </p:cNvPicPr>
          <p:nvPr/>
        </p:nvPicPr>
        <p:blipFill>
          <a:blip r:embed="rId3"/>
          <a:stretch>
            <a:fillRect/>
          </a:stretch>
        </p:blipFill>
        <p:spPr>
          <a:xfrm>
            <a:off x="2215628" y="2122568"/>
            <a:ext cx="6779285" cy="4075188"/>
          </a:xfrm>
          <a:prstGeom prst="rect">
            <a:avLst/>
          </a:prstGeom>
        </p:spPr>
      </p:pic>
    </p:spTree>
    <p:extLst>
      <p:ext uri="{BB962C8B-B14F-4D97-AF65-F5344CB8AC3E}">
        <p14:creationId xmlns:p14="http://schemas.microsoft.com/office/powerpoint/2010/main" val="264503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sz="3600" dirty="0"/>
              <a:t>Literature evidence of cell type abundances associated with </a:t>
            </a:r>
            <a:r>
              <a:rPr lang="en-US" sz="3600" dirty="0" err="1"/>
              <a:t>irAE</a:t>
            </a:r>
            <a:r>
              <a:rPr lang="en-US" sz="3600" dirty="0"/>
              <a:t> </a:t>
            </a:r>
            <a:r>
              <a:rPr lang="en-US" sz="3600" dirty="0" err="1"/>
              <a:t>devlepment</a:t>
            </a:r>
            <a:r>
              <a:rPr lang="en-US" sz="3600" dirty="0"/>
              <a:t> </a:t>
            </a:r>
          </a:p>
        </p:txBody>
      </p:sp>
      <p:sp>
        <p:nvSpPr>
          <p:cNvPr id="4" name="Content Placeholder 2">
            <a:extLst>
              <a:ext uri="{FF2B5EF4-FFF2-40B4-BE49-F238E27FC236}">
                <a16:creationId xmlns:a16="http://schemas.microsoft.com/office/drawing/2014/main" id="{31D9D997-15BC-5060-2E97-ADC484826F44}"/>
              </a:ext>
            </a:extLst>
          </p:cNvPr>
          <p:cNvSpPr>
            <a:spLocks noGrp="1"/>
          </p:cNvSpPr>
          <p:nvPr>
            <p:ph idx="1"/>
          </p:nvPr>
        </p:nvSpPr>
        <p:spPr>
          <a:xfrm>
            <a:off x="838200" y="1919289"/>
            <a:ext cx="10215880" cy="4938711"/>
          </a:xfrm>
        </p:spPr>
        <p:txBody>
          <a:bodyPr>
            <a:normAutofit fontScale="77500" lnSpcReduction="20000"/>
          </a:bodyPr>
          <a:lstStyle/>
          <a:p>
            <a:r>
              <a:rPr lang="en-US" dirty="0"/>
              <a:t>I observe ~same effect in my data mining</a:t>
            </a:r>
          </a:p>
          <a:p>
            <a:pPr lvl="1"/>
            <a:r>
              <a:rPr lang="en-US" dirty="0"/>
              <a:t>Low baseline circulating MAITs associated with </a:t>
            </a:r>
            <a:r>
              <a:rPr lang="en-US" dirty="0" err="1"/>
              <a:t>irAE</a:t>
            </a:r>
            <a:r>
              <a:rPr lang="en-US" dirty="0"/>
              <a:t> colitis (PMID: 32734627)</a:t>
            </a:r>
          </a:p>
          <a:p>
            <a:r>
              <a:rPr lang="en-US" dirty="0"/>
              <a:t>I don’t observe in my data mining</a:t>
            </a:r>
          </a:p>
          <a:p>
            <a:pPr lvl="1"/>
            <a:r>
              <a:rPr lang="en-US" dirty="0"/>
              <a:t>More macrophages in organs developing </a:t>
            </a:r>
            <a:r>
              <a:rPr lang="en-US" dirty="0" err="1"/>
              <a:t>irAEs</a:t>
            </a:r>
            <a:r>
              <a:rPr lang="en-US" dirty="0"/>
              <a:t> (</a:t>
            </a:r>
            <a:r>
              <a:rPr lang="en-US" i="0" strike="noStrike" dirty="0">
                <a:effectLst/>
              </a:rPr>
              <a:t>PMID: 37857527</a:t>
            </a:r>
            <a:r>
              <a:rPr lang="en-US" dirty="0"/>
              <a:t>)</a:t>
            </a:r>
          </a:p>
          <a:p>
            <a:pPr lvl="1"/>
            <a:r>
              <a:rPr lang="en-US" dirty="0"/>
              <a:t>Dendritic cell , CD4 naïve T cell abundances correlate with </a:t>
            </a:r>
            <a:r>
              <a:rPr lang="en-US" dirty="0" err="1"/>
              <a:t>irAE</a:t>
            </a:r>
            <a:r>
              <a:rPr lang="en-US" dirty="0"/>
              <a:t> risk (</a:t>
            </a:r>
            <a:r>
              <a:rPr lang="en-US" i="0" strike="noStrike" dirty="0">
                <a:effectLst/>
              </a:rPr>
              <a:t>PMID: 36505471</a:t>
            </a:r>
            <a:r>
              <a:rPr lang="en-US" dirty="0">
                <a:effectLst/>
              </a:rPr>
              <a:t>)</a:t>
            </a:r>
          </a:p>
          <a:p>
            <a:pPr lvl="1"/>
            <a:r>
              <a:rPr lang="en-US" dirty="0"/>
              <a:t>Neutrophil/platelet to lymphocyte ratios mark </a:t>
            </a:r>
            <a:r>
              <a:rPr lang="en-US" dirty="0" err="1"/>
              <a:t>irAE</a:t>
            </a:r>
            <a:r>
              <a:rPr lang="en-US" dirty="0"/>
              <a:t> development in gastric cancer (</a:t>
            </a:r>
            <a:r>
              <a:rPr lang="en-US" b="0" i="0" strike="noStrike" dirty="0">
                <a:effectLst/>
              </a:rPr>
              <a:t>PMID: </a:t>
            </a:r>
            <a:r>
              <a:rPr lang="en-US" b="0" i="0" dirty="0">
                <a:effectLst/>
              </a:rPr>
              <a:t>37936161)</a:t>
            </a:r>
          </a:p>
          <a:p>
            <a:pPr lvl="1"/>
            <a:r>
              <a:rPr lang="en-US" dirty="0"/>
              <a:t>CD3</a:t>
            </a:r>
            <a:r>
              <a:rPr lang="en-US" baseline="30000" dirty="0"/>
              <a:t>+</a:t>
            </a:r>
            <a:r>
              <a:rPr lang="en-US" dirty="0"/>
              <a:t> CD56</a:t>
            </a:r>
            <a:r>
              <a:rPr lang="en-US" baseline="30000" dirty="0"/>
              <a:t>+</a:t>
            </a:r>
            <a:r>
              <a:rPr lang="en-US" dirty="0"/>
              <a:t> CD16</a:t>
            </a:r>
            <a:r>
              <a:rPr lang="en-US" baseline="30000" dirty="0"/>
              <a:t>+</a:t>
            </a:r>
            <a:r>
              <a:rPr lang="en-US" dirty="0"/>
              <a:t> NKT-like cells correlate with </a:t>
            </a:r>
            <a:r>
              <a:rPr lang="en-US" dirty="0" err="1"/>
              <a:t>irAE</a:t>
            </a:r>
            <a:r>
              <a:rPr lang="en-US" dirty="0"/>
              <a:t> development in NSCLC patients (</a:t>
            </a:r>
            <a:r>
              <a:rPr lang="en-US" b="0" i="0" u="none" strike="noStrike" dirty="0">
                <a:solidFill>
                  <a:srgbClr val="212121"/>
                </a:solidFill>
                <a:effectLst/>
              </a:rPr>
              <a:t>PMID: 36849947)</a:t>
            </a:r>
          </a:p>
          <a:p>
            <a:pPr lvl="1"/>
            <a:r>
              <a:rPr lang="en-US" dirty="0"/>
              <a:t>CD8</a:t>
            </a:r>
            <a:r>
              <a:rPr lang="en-US" baseline="30000" dirty="0"/>
              <a:t>+</a:t>
            </a:r>
            <a:r>
              <a:rPr lang="en-US" dirty="0"/>
              <a:t> CD28</a:t>
            </a:r>
            <a:r>
              <a:rPr lang="en-US" baseline="30000" dirty="0"/>
              <a:t>+</a:t>
            </a:r>
            <a:r>
              <a:rPr lang="en-US" dirty="0"/>
              <a:t> levels associated with </a:t>
            </a:r>
            <a:r>
              <a:rPr lang="en-US" dirty="0" err="1"/>
              <a:t>irAE</a:t>
            </a:r>
            <a:r>
              <a:rPr lang="en-US" dirty="0"/>
              <a:t> development (</a:t>
            </a:r>
            <a:r>
              <a:rPr lang="en-US" b="0" i="0" u="none" strike="noStrike" dirty="0">
                <a:solidFill>
                  <a:srgbClr val="212121"/>
                </a:solidFill>
                <a:effectLst/>
              </a:rPr>
              <a:t>PMID: 36969245)</a:t>
            </a:r>
          </a:p>
          <a:p>
            <a:pPr lvl="1"/>
            <a:r>
              <a:rPr lang="en-US" dirty="0">
                <a:solidFill>
                  <a:srgbClr val="212121"/>
                </a:solidFill>
              </a:rPr>
              <a:t>CD4</a:t>
            </a:r>
            <a:r>
              <a:rPr lang="en-US" baseline="30000" dirty="0">
                <a:solidFill>
                  <a:srgbClr val="212121"/>
                </a:solidFill>
              </a:rPr>
              <a:t>+</a:t>
            </a:r>
            <a:r>
              <a:rPr lang="en-US" dirty="0">
                <a:solidFill>
                  <a:srgbClr val="212121"/>
                </a:solidFill>
              </a:rPr>
              <a:t> higher in </a:t>
            </a:r>
            <a:r>
              <a:rPr lang="en-US" dirty="0" err="1">
                <a:solidFill>
                  <a:srgbClr val="212121"/>
                </a:solidFill>
              </a:rPr>
              <a:t>irAE</a:t>
            </a:r>
            <a:r>
              <a:rPr lang="en-US" dirty="0">
                <a:solidFill>
                  <a:srgbClr val="212121"/>
                </a:solidFill>
              </a:rPr>
              <a:t>, CD8</a:t>
            </a:r>
            <a:r>
              <a:rPr lang="en-US" baseline="30000" dirty="0">
                <a:solidFill>
                  <a:srgbClr val="212121"/>
                </a:solidFill>
              </a:rPr>
              <a:t>+</a:t>
            </a:r>
            <a:r>
              <a:rPr lang="en-US" dirty="0">
                <a:solidFill>
                  <a:srgbClr val="212121"/>
                </a:solidFill>
              </a:rPr>
              <a:t> CD38+ associated with </a:t>
            </a:r>
            <a:r>
              <a:rPr lang="en-US" dirty="0" err="1">
                <a:solidFill>
                  <a:srgbClr val="212121"/>
                </a:solidFill>
              </a:rPr>
              <a:t>irAEs</a:t>
            </a:r>
            <a:r>
              <a:rPr lang="en-US" dirty="0">
                <a:solidFill>
                  <a:srgbClr val="212121"/>
                </a:solidFill>
              </a:rPr>
              <a:t> (</a:t>
            </a:r>
            <a:r>
              <a:rPr lang="en-US" b="0" i="0" u="none" strike="noStrike" dirty="0">
                <a:solidFill>
                  <a:srgbClr val="212121"/>
                </a:solidFill>
                <a:effectLst/>
              </a:rPr>
              <a:t>PMID: 35844502)</a:t>
            </a:r>
          </a:p>
          <a:p>
            <a:pPr lvl="1"/>
            <a:r>
              <a:rPr lang="en-US" dirty="0"/>
              <a:t>Lower baseline levels of CD8 TCM cells in arthritis </a:t>
            </a:r>
            <a:r>
              <a:rPr lang="en-US" dirty="0" err="1"/>
              <a:t>irAE</a:t>
            </a:r>
            <a:r>
              <a:rPr lang="en-US" dirty="0"/>
              <a:t> patients, higher CD4 Th2 baseline levels in pneumonitis </a:t>
            </a:r>
            <a:r>
              <a:rPr lang="en-US" dirty="0" err="1"/>
              <a:t>irAE</a:t>
            </a:r>
            <a:r>
              <a:rPr lang="en-US" dirty="0"/>
              <a:t> patients, higher CD4 Th17 baseline levels in thyroiditis </a:t>
            </a:r>
            <a:r>
              <a:rPr lang="en-US" dirty="0" err="1"/>
              <a:t>irAE</a:t>
            </a:r>
            <a:r>
              <a:rPr lang="en-US" dirty="0"/>
              <a:t> patients (</a:t>
            </a:r>
            <a:r>
              <a:rPr lang="en-US" b="0" i="0" u="none" strike="noStrike" dirty="0">
                <a:solidFill>
                  <a:srgbClr val="212121"/>
                </a:solidFill>
                <a:effectLst/>
              </a:rPr>
              <a:t>PMID: 36513074)</a:t>
            </a:r>
          </a:p>
          <a:p>
            <a:pPr lvl="1"/>
            <a:r>
              <a:rPr lang="en-US" dirty="0"/>
              <a:t>Fewer Tregs in </a:t>
            </a:r>
            <a:r>
              <a:rPr lang="en-US" dirty="0" err="1"/>
              <a:t>irAE</a:t>
            </a:r>
            <a:r>
              <a:rPr lang="en-US" dirty="0"/>
              <a:t> patients (PMID: 37593676)</a:t>
            </a:r>
          </a:p>
          <a:p>
            <a:r>
              <a:rPr lang="en-US" dirty="0"/>
              <a:t>I observe ~opposite effect in my data mining</a:t>
            </a:r>
          </a:p>
          <a:p>
            <a:pPr lvl="1"/>
            <a:r>
              <a:rPr lang="en-US" dirty="0"/>
              <a:t>Activated CD4 TEM abundance (in PBMCs) associated with </a:t>
            </a:r>
            <a:r>
              <a:rPr lang="en-US" dirty="0" err="1"/>
              <a:t>irAE</a:t>
            </a:r>
            <a:r>
              <a:rPr lang="en-US" dirty="0"/>
              <a:t> development (</a:t>
            </a:r>
            <a:r>
              <a:rPr lang="en-US" i="0" strike="noStrike" dirty="0">
                <a:effectLst/>
              </a:rPr>
              <a:t>PMID: 35027754</a:t>
            </a:r>
            <a:r>
              <a:rPr lang="en-US" dirty="0"/>
              <a:t>)</a:t>
            </a:r>
          </a:p>
        </p:txBody>
      </p:sp>
    </p:spTree>
    <p:extLst>
      <p:ext uri="{BB962C8B-B14F-4D97-AF65-F5344CB8AC3E}">
        <p14:creationId xmlns:p14="http://schemas.microsoft.com/office/powerpoint/2010/main" val="70853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Boxplot of CD8 TEM TRB </a:t>
            </a:r>
            <a:r>
              <a:rPr lang="en-US" dirty="0" err="1"/>
              <a:t>pgen</a:t>
            </a:r>
            <a:r>
              <a:rPr lang="en-US" dirty="0"/>
              <a:t> difference at 10% cutoff (normalized method)</a:t>
            </a:r>
          </a:p>
        </p:txBody>
      </p:sp>
      <p:pic>
        <p:nvPicPr>
          <p:cNvPr id="11" name="Picture 10">
            <a:extLst>
              <a:ext uri="{FF2B5EF4-FFF2-40B4-BE49-F238E27FC236}">
                <a16:creationId xmlns:a16="http://schemas.microsoft.com/office/drawing/2014/main" id="{6492DA14-FF0B-419A-94A0-A212F5633227}"/>
              </a:ext>
            </a:extLst>
          </p:cNvPr>
          <p:cNvPicPr>
            <a:picLocks noChangeAspect="1"/>
          </p:cNvPicPr>
          <p:nvPr/>
        </p:nvPicPr>
        <p:blipFill>
          <a:blip r:embed="rId3"/>
          <a:stretch>
            <a:fillRect/>
          </a:stretch>
        </p:blipFill>
        <p:spPr>
          <a:xfrm>
            <a:off x="2431247" y="2175085"/>
            <a:ext cx="6603422" cy="4089190"/>
          </a:xfrm>
          <a:prstGeom prst="rect">
            <a:avLst/>
          </a:prstGeom>
        </p:spPr>
      </p:pic>
      <p:sp>
        <p:nvSpPr>
          <p:cNvPr id="5" name="TextBox 4">
            <a:extLst>
              <a:ext uri="{FF2B5EF4-FFF2-40B4-BE49-F238E27FC236}">
                <a16:creationId xmlns:a16="http://schemas.microsoft.com/office/drawing/2014/main" id="{CD0859B9-AC67-5565-934D-3EAFB9DD95A4}"/>
              </a:ext>
            </a:extLst>
          </p:cNvPr>
          <p:cNvSpPr txBox="1"/>
          <p:nvPr/>
        </p:nvSpPr>
        <p:spPr>
          <a:xfrm rot="16200000">
            <a:off x="1585973" y="2853044"/>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8" name="TextBox 7">
            <a:extLst>
              <a:ext uri="{FF2B5EF4-FFF2-40B4-BE49-F238E27FC236}">
                <a16:creationId xmlns:a16="http://schemas.microsoft.com/office/drawing/2014/main" id="{4599592F-9DB3-2A19-CCE3-96C8C427C5F8}"/>
              </a:ext>
            </a:extLst>
          </p:cNvPr>
          <p:cNvSpPr txBox="1"/>
          <p:nvPr/>
        </p:nvSpPr>
        <p:spPr>
          <a:xfrm>
            <a:off x="552182" y="3541813"/>
            <a:ext cx="1967655" cy="369332"/>
          </a:xfrm>
          <a:prstGeom prst="rect">
            <a:avLst/>
          </a:prstGeom>
          <a:noFill/>
        </p:spPr>
        <p:txBody>
          <a:bodyPr wrap="none" rtlCol="0">
            <a:spAutoFit/>
          </a:bodyPr>
          <a:lstStyle/>
          <a:p>
            <a:r>
              <a:rPr lang="en-US" dirty="0"/>
              <a:t>More germline-like</a:t>
            </a:r>
          </a:p>
        </p:txBody>
      </p:sp>
      <p:sp>
        <p:nvSpPr>
          <p:cNvPr id="12" name="TextBox 11">
            <a:extLst>
              <a:ext uri="{FF2B5EF4-FFF2-40B4-BE49-F238E27FC236}">
                <a16:creationId xmlns:a16="http://schemas.microsoft.com/office/drawing/2014/main" id="{62EB90AF-A2E9-6D3B-C279-AE6017BD8320}"/>
              </a:ext>
            </a:extLst>
          </p:cNvPr>
          <p:cNvSpPr txBox="1"/>
          <p:nvPr/>
        </p:nvSpPr>
        <p:spPr>
          <a:xfrm rot="5400000">
            <a:off x="1565652" y="4662627"/>
            <a:ext cx="1068779" cy="369332"/>
          </a:xfrm>
          <a:prstGeom prst="rect">
            <a:avLst/>
          </a:prstGeom>
          <a:noFill/>
        </p:spPr>
        <p:txBody>
          <a:bodyPr wrap="square" rtlCol="0">
            <a:spAutoFit/>
          </a:bodyPr>
          <a:lstStyle/>
          <a:p>
            <a:r>
              <a:rPr lang="en-US" dirty="0">
                <a:sym typeface="Wingdings" pitchFamily="2" charset="2"/>
              </a:rPr>
              <a:t></a:t>
            </a:r>
            <a:endParaRPr lang="en-US" dirty="0"/>
          </a:p>
        </p:txBody>
      </p:sp>
      <p:sp>
        <p:nvSpPr>
          <p:cNvPr id="13" name="TextBox 12">
            <a:extLst>
              <a:ext uri="{FF2B5EF4-FFF2-40B4-BE49-F238E27FC236}">
                <a16:creationId xmlns:a16="http://schemas.microsoft.com/office/drawing/2014/main" id="{C77E0C6E-DE80-CD68-D733-CDDF4FBD37E0}"/>
              </a:ext>
            </a:extLst>
          </p:cNvPr>
          <p:cNvSpPr txBox="1"/>
          <p:nvPr/>
        </p:nvSpPr>
        <p:spPr>
          <a:xfrm>
            <a:off x="552181" y="3999612"/>
            <a:ext cx="1848839" cy="369332"/>
          </a:xfrm>
          <a:prstGeom prst="rect">
            <a:avLst/>
          </a:prstGeom>
          <a:noFill/>
        </p:spPr>
        <p:txBody>
          <a:bodyPr wrap="none" rtlCol="0">
            <a:spAutoFit/>
          </a:bodyPr>
          <a:lstStyle/>
          <a:p>
            <a:r>
              <a:rPr lang="en-US" dirty="0"/>
              <a:t>Less germline-like</a:t>
            </a:r>
          </a:p>
        </p:txBody>
      </p:sp>
    </p:spTree>
    <p:extLst>
      <p:ext uri="{BB962C8B-B14F-4D97-AF65-F5344CB8AC3E}">
        <p14:creationId xmlns:p14="http://schemas.microsoft.com/office/powerpoint/2010/main" val="1906614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dirty="0"/>
              <a:t>Cleaned up cell type abundance comparisons between </a:t>
            </a:r>
            <a:r>
              <a:rPr lang="en-US" dirty="0" err="1"/>
              <a:t>irAE</a:t>
            </a:r>
            <a:r>
              <a:rPr lang="en-US" dirty="0"/>
              <a:t> groups across both datasets, UMAP contour plot</a:t>
            </a:r>
          </a:p>
          <a:p>
            <a:r>
              <a:rPr lang="en-US" dirty="0"/>
              <a:t>Looking at feature differences between </a:t>
            </a:r>
            <a:r>
              <a:rPr lang="en-US" dirty="0" err="1"/>
              <a:t>irAE</a:t>
            </a:r>
            <a:r>
              <a:rPr lang="en-US" dirty="0"/>
              <a:t> groups across datasets across different bins of top clonotype %s using heatmaps</a:t>
            </a:r>
          </a:p>
        </p:txBody>
      </p:sp>
    </p:spTree>
    <p:extLst>
      <p:ext uri="{BB962C8B-B14F-4D97-AF65-F5344CB8AC3E}">
        <p14:creationId xmlns:p14="http://schemas.microsoft.com/office/powerpoint/2010/main" val="1864830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E8FA55-C9B5-0FD6-D2C0-F7897C5D17C9}"/>
              </a:ext>
            </a:extLst>
          </p:cNvPr>
          <p:cNvPicPr>
            <a:picLocks noChangeAspect="1"/>
          </p:cNvPicPr>
          <p:nvPr/>
        </p:nvPicPr>
        <p:blipFill>
          <a:blip r:embed="rId3"/>
          <a:stretch>
            <a:fillRect/>
          </a:stretch>
        </p:blipFill>
        <p:spPr>
          <a:xfrm>
            <a:off x="6096000" y="2227045"/>
            <a:ext cx="5257800" cy="3193058"/>
          </a:xfrm>
          <a:prstGeom prst="rect">
            <a:avLst/>
          </a:prstGeom>
        </p:spPr>
      </p:pic>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fontScale="90000"/>
          </a:bodyPr>
          <a:lstStyle/>
          <a:p>
            <a:r>
              <a:rPr lang="en-US" sz="3600" dirty="0"/>
              <a:t>More proliferating T cells, fewer memory T cells (CD4 TEM, CD8 TCM), fewer MAITs in colitis </a:t>
            </a:r>
            <a:r>
              <a:rPr lang="en-US" sz="3600" dirty="0" err="1"/>
              <a:t>irAE</a:t>
            </a:r>
            <a:r>
              <a:rPr lang="en-US" sz="3600" dirty="0"/>
              <a:t> tissue: normalized by sequencing depth approach</a:t>
            </a:r>
          </a:p>
        </p:txBody>
      </p:sp>
      <p:sp>
        <p:nvSpPr>
          <p:cNvPr id="5" name="TextBox 4">
            <a:extLst>
              <a:ext uri="{FF2B5EF4-FFF2-40B4-BE49-F238E27FC236}">
                <a16:creationId xmlns:a16="http://schemas.microsoft.com/office/drawing/2014/main" id="{2B65CDE9-FA4E-0649-FFEB-FE67B86BA39D}"/>
              </a:ext>
            </a:extLst>
          </p:cNvPr>
          <p:cNvSpPr txBox="1"/>
          <p:nvPr/>
        </p:nvSpPr>
        <p:spPr>
          <a:xfrm>
            <a:off x="1920240" y="1902263"/>
            <a:ext cx="2031838" cy="369332"/>
          </a:xfrm>
          <a:prstGeom prst="rect">
            <a:avLst/>
          </a:prstGeom>
          <a:noFill/>
        </p:spPr>
        <p:txBody>
          <a:bodyPr wrap="none" rtlCol="0">
            <a:spAutoFit/>
          </a:bodyPr>
          <a:lstStyle/>
          <a:p>
            <a:r>
              <a:rPr lang="en-US" dirty="0"/>
              <a:t>Myocarditis dataset</a:t>
            </a:r>
          </a:p>
        </p:txBody>
      </p:sp>
      <p:sp>
        <p:nvSpPr>
          <p:cNvPr id="7" name="TextBox 6">
            <a:extLst>
              <a:ext uri="{FF2B5EF4-FFF2-40B4-BE49-F238E27FC236}">
                <a16:creationId xmlns:a16="http://schemas.microsoft.com/office/drawing/2014/main" id="{33AC99D1-BBFB-364D-C93D-F9EFA893D647}"/>
              </a:ext>
            </a:extLst>
          </p:cNvPr>
          <p:cNvSpPr txBox="1"/>
          <p:nvPr/>
        </p:nvSpPr>
        <p:spPr>
          <a:xfrm>
            <a:off x="7972803" y="1902263"/>
            <a:ext cx="1504194" cy="369332"/>
          </a:xfrm>
          <a:prstGeom prst="rect">
            <a:avLst/>
          </a:prstGeom>
          <a:noFill/>
        </p:spPr>
        <p:txBody>
          <a:bodyPr wrap="none" rtlCol="0">
            <a:spAutoFit/>
          </a:bodyPr>
          <a:lstStyle/>
          <a:p>
            <a:r>
              <a:rPr lang="en-US" dirty="0"/>
              <a:t>Colitis dataset</a:t>
            </a:r>
          </a:p>
        </p:txBody>
      </p:sp>
      <p:sp>
        <p:nvSpPr>
          <p:cNvPr id="9" name="TextBox 8">
            <a:extLst>
              <a:ext uri="{FF2B5EF4-FFF2-40B4-BE49-F238E27FC236}">
                <a16:creationId xmlns:a16="http://schemas.microsoft.com/office/drawing/2014/main" id="{4FD04972-7431-A8DF-F214-0CA56CC31F94}"/>
              </a:ext>
            </a:extLst>
          </p:cNvPr>
          <p:cNvSpPr txBox="1"/>
          <p:nvPr/>
        </p:nvSpPr>
        <p:spPr>
          <a:xfrm>
            <a:off x="6687024" y="5591472"/>
            <a:ext cx="3594510" cy="307777"/>
          </a:xfrm>
          <a:prstGeom prst="rect">
            <a:avLst/>
          </a:prstGeom>
          <a:noFill/>
        </p:spPr>
        <p:txBody>
          <a:bodyPr wrap="none" rtlCol="0">
            <a:spAutoFit/>
          </a:bodyPr>
          <a:lstStyle/>
          <a:p>
            <a:r>
              <a:rPr lang="en-US" sz="1400" dirty="0"/>
              <a:t>Wilcoxon rank sum test.</a:t>
            </a:r>
            <a:r>
              <a:rPr lang="en-US" sz="1400" dirty="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 p &lt;1e-2; *; p &lt;0.05</a:t>
            </a:r>
            <a:endParaRPr lang="en-US" sz="1400" b="0" i="0" u="none" strike="noStrike" dirty="0">
              <a:solidFill>
                <a:srgbClr val="212121"/>
              </a:solidFill>
              <a:effectLst/>
            </a:endParaRPr>
          </a:p>
        </p:txBody>
      </p:sp>
      <p:sp>
        <p:nvSpPr>
          <p:cNvPr id="10" name="TextBox 9">
            <a:extLst>
              <a:ext uri="{FF2B5EF4-FFF2-40B4-BE49-F238E27FC236}">
                <a16:creationId xmlns:a16="http://schemas.microsoft.com/office/drawing/2014/main" id="{CEE05D2D-A200-4B71-9407-51E00BEE8CB1}"/>
              </a:ext>
            </a:extLst>
          </p:cNvPr>
          <p:cNvSpPr txBox="1"/>
          <p:nvPr/>
        </p:nvSpPr>
        <p:spPr>
          <a:xfrm>
            <a:off x="7771314" y="2655791"/>
            <a:ext cx="674399"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9B3A035E-CF79-F577-26A2-9DDBF7593AB8}"/>
              </a:ext>
            </a:extLst>
          </p:cNvPr>
          <p:cNvSpPr txBox="1"/>
          <p:nvPr/>
        </p:nvSpPr>
        <p:spPr>
          <a:xfrm>
            <a:off x="9751403" y="2677807"/>
            <a:ext cx="674399"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851B0F4D-1B2B-499E-62ED-A459DCDF2C0D}"/>
              </a:ext>
            </a:extLst>
          </p:cNvPr>
          <p:cNvSpPr txBox="1"/>
          <p:nvPr/>
        </p:nvSpPr>
        <p:spPr>
          <a:xfrm>
            <a:off x="7113544" y="2665730"/>
            <a:ext cx="674399" cy="369332"/>
          </a:xfrm>
          <a:prstGeom prst="rect">
            <a:avLst/>
          </a:prstGeom>
          <a:noFill/>
        </p:spPr>
        <p:txBody>
          <a:bodyPr wrap="square" rtlCol="0">
            <a:spAutoFit/>
          </a:bodyPr>
          <a:lstStyle/>
          <a:p>
            <a:r>
              <a:rPr lang="en-US" dirty="0"/>
              <a:t>**</a:t>
            </a:r>
          </a:p>
        </p:txBody>
      </p:sp>
      <p:sp>
        <p:nvSpPr>
          <p:cNvPr id="13" name="TextBox 12">
            <a:extLst>
              <a:ext uri="{FF2B5EF4-FFF2-40B4-BE49-F238E27FC236}">
                <a16:creationId xmlns:a16="http://schemas.microsoft.com/office/drawing/2014/main" id="{47BF5AFD-0B8A-DF3B-9573-2866AF4DB562}"/>
              </a:ext>
            </a:extLst>
          </p:cNvPr>
          <p:cNvSpPr txBox="1"/>
          <p:nvPr/>
        </p:nvSpPr>
        <p:spPr>
          <a:xfrm>
            <a:off x="8484279" y="2659418"/>
            <a:ext cx="674399"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6A946E68-5EFE-F2FA-4842-A758670F4EFB}"/>
              </a:ext>
            </a:extLst>
          </p:cNvPr>
          <p:cNvSpPr txBox="1"/>
          <p:nvPr/>
        </p:nvSpPr>
        <p:spPr>
          <a:xfrm>
            <a:off x="9112232" y="2658846"/>
            <a:ext cx="674399" cy="369332"/>
          </a:xfrm>
          <a:prstGeom prst="rect">
            <a:avLst/>
          </a:prstGeom>
          <a:noFill/>
        </p:spPr>
        <p:txBody>
          <a:bodyPr wrap="square" rtlCol="0">
            <a:spAutoFit/>
          </a:bodyPr>
          <a:lstStyle/>
          <a:p>
            <a:r>
              <a:rPr lang="en-US" dirty="0"/>
              <a:t>**</a:t>
            </a:r>
          </a:p>
        </p:txBody>
      </p:sp>
      <p:pic>
        <p:nvPicPr>
          <p:cNvPr id="3" name="Picture 2">
            <a:extLst>
              <a:ext uri="{FF2B5EF4-FFF2-40B4-BE49-F238E27FC236}">
                <a16:creationId xmlns:a16="http://schemas.microsoft.com/office/drawing/2014/main" id="{5936EA34-EF39-48BB-3DBF-9AF7936FCD84}"/>
              </a:ext>
            </a:extLst>
          </p:cNvPr>
          <p:cNvPicPr>
            <a:picLocks noChangeAspect="1"/>
          </p:cNvPicPr>
          <p:nvPr/>
        </p:nvPicPr>
        <p:blipFill>
          <a:blip r:embed="rId4"/>
          <a:stretch>
            <a:fillRect/>
          </a:stretch>
        </p:blipFill>
        <p:spPr>
          <a:xfrm>
            <a:off x="508035" y="2264879"/>
            <a:ext cx="5155544" cy="3155223"/>
          </a:xfrm>
          <a:prstGeom prst="rect">
            <a:avLst/>
          </a:prstGeom>
        </p:spPr>
      </p:pic>
      <p:sp>
        <p:nvSpPr>
          <p:cNvPr id="17" name="TextBox 16">
            <a:extLst>
              <a:ext uri="{FF2B5EF4-FFF2-40B4-BE49-F238E27FC236}">
                <a16:creationId xmlns:a16="http://schemas.microsoft.com/office/drawing/2014/main" id="{410F48CE-6488-C631-0AA3-90C948933747}"/>
              </a:ext>
            </a:extLst>
          </p:cNvPr>
          <p:cNvSpPr txBox="1"/>
          <p:nvPr/>
        </p:nvSpPr>
        <p:spPr>
          <a:xfrm>
            <a:off x="655750" y="5611804"/>
            <a:ext cx="4860113" cy="307777"/>
          </a:xfrm>
          <a:prstGeom prst="rect">
            <a:avLst/>
          </a:prstGeom>
          <a:noFill/>
        </p:spPr>
        <p:txBody>
          <a:bodyPr wrap="none" rtlCol="0">
            <a:spAutoFit/>
          </a:bodyPr>
          <a:lstStyle/>
          <a:p>
            <a:r>
              <a:rPr lang="en-US" sz="1400" dirty="0"/>
              <a:t>None significant even with t test instead of Wilcox rank sum test</a:t>
            </a:r>
          </a:p>
        </p:txBody>
      </p:sp>
    </p:spTree>
    <p:extLst>
      <p:ext uri="{BB962C8B-B14F-4D97-AF65-F5344CB8AC3E}">
        <p14:creationId xmlns:p14="http://schemas.microsoft.com/office/powerpoint/2010/main" val="409386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fontScale="90000"/>
          </a:bodyPr>
          <a:lstStyle/>
          <a:p>
            <a:r>
              <a:rPr lang="en-US" sz="3600" dirty="0"/>
              <a:t>More proliferating T cells, fewer memory T cells (CD4 TEM, CD8 TCM), fewer MAITs in colitis </a:t>
            </a:r>
            <a:r>
              <a:rPr lang="en-US" sz="3600" dirty="0" err="1"/>
              <a:t>irAE</a:t>
            </a:r>
            <a:r>
              <a:rPr lang="en-US" sz="3600" dirty="0"/>
              <a:t> tissue: </a:t>
            </a:r>
            <a:r>
              <a:rPr lang="en-US" sz="3600" dirty="0" err="1"/>
              <a:t>downsampling</a:t>
            </a:r>
            <a:r>
              <a:rPr lang="en-US" sz="3600" dirty="0"/>
              <a:t> approach</a:t>
            </a:r>
            <a:endParaRPr lang="en-US" dirty="0"/>
          </a:p>
        </p:txBody>
      </p:sp>
      <p:pic>
        <p:nvPicPr>
          <p:cNvPr id="19" name="Picture 18">
            <a:extLst>
              <a:ext uri="{FF2B5EF4-FFF2-40B4-BE49-F238E27FC236}">
                <a16:creationId xmlns:a16="http://schemas.microsoft.com/office/drawing/2014/main" id="{A730EA13-8287-F584-1A7A-7B931218EC72}"/>
              </a:ext>
            </a:extLst>
          </p:cNvPr>
          <p:cNvPicPr>
            <a:picLocks noChangeAspect="1"/>
          </p:cNvPicPr>
          <p:nvPr/>
        </p:nvPicPr>
        <p:blipFill>
          <a:blip r:embed="rId3"/>
          <a:stretch>
            <a:fillRect/>
          </a:stretch>
        </p:blipFill>
        <p:spPr>
          <a:xfrm>
            <a:off x="0" y="2304693"/>
            <a:ext cx="6404113" cy="3959582"/>
          </a:xfrm>
          <a:prstGeom prst="rect">
            <a:avLst/>
          </a:prstGeom>
        </p:spPr>
      </p:pic>
      <p:sp>
        <p:nvSpPr>
          <p:cNvPr id="3" name="TextBox 2">
            <a:extLst>
              <a:ext uri="{FF2B5EF4-FFF2-40B4-BE49-F238E27FC236}">
                <a16:creationId xmlns:a16="http://schemas.microsoft.com/office/drawing/2014/main" id="{F466BB83-43D0-443B-4946-0A6E7E870817}"/>
              </a:ext>
            </a:extLst>
          </p:cNvPr>
          <p:cNvSpPr txBox="1"/>
          <p:nvPr/>
        </p:nvSpPr>
        <p:spPr>
          <a:xfrm>
            <a:off x="3897425" y="6496687"/>
            <a:ext cx="3594510" cy="307777"/>
          </a:xfrm>
          <a:prstGeom prst="rect">
            <a:avLst/>
          </a:prstGeom>
          <a:noFill/>
        </p:spPr>
        <p:txBody>
          <a:bodyPr wrap="none" rtlCol="0">
            <a:spAutoFit/>
          </a:bodyPr>
          <a:lstStyle/>
          <a:p>
            <a:r>
              <a:rPr lang="en-US" sz="1400" dirty="0"/>
              <a:t>Wilcoxon rank sum test.</a:t>
            </a:r>
            <a:r>
              <a:rPr lang="en-US" sz="1400" dirty="0">
                <a:cs typeface="Times New Roman" panose="02020603050405020304" pitchFamily="18" charset="0"/>
              </a:rPr>
              <a:t> </a:t>
            </a:r>
            <a:r>
              <a:rPr lang="en-US" sz="1400" dirty="0">
                <a:effectLst/>
                <a:ea typeface="Calibri" panose="020F0502020204030204" pitchFamily="34" charset="0"/>
                <a:cs typeface="Times New Roman" panose="02020603050405020304" pitchFamily="18" charset="0"/>
              </a:rPr>
              <a:t>**, p &lt;1e-2; *; p &lt;0.05</a:t>
            </a:r>
            <a:endParaRPr lang="en-US" sz="1400" b="0" i="0" u="none" strike="noStrike" dirty="0">
              <a:solidFill>
                <a:srgbClr val="212121"/>
              </a:solidFill>
              <a:effectLst/>
            </a:endParaRPr>
          </a:p>
        </p:txBody>
      </p:sp>
      <p:pic>
        <p:nvPicPr>
          <p:cNvPr id="4" name="Picture 3">
            <a:extLst>
              <a:ext uri="{FF2B5EF4-FFF2-40B4-BE49-F238E27FC236}">
                <a16:creationId xmlns:a16="http://schemas.microsoft.com/office/drawing/2014/main" id="{1CFCB867-5E95-17D0-993F-78CEA0DAC81A}"/>
              </a:ext>
            </a:extLst>
          </p:cNvPr>
          <p:cNvPicPr>
            <a:picLocks noChangeAspect="1"/>
          </p:cNvPicPr>
          <p:nvPr/>
        </p:nvPicPr>
        <p:blipFill>
          <a:blip r:embed="rId4"/>
          <a:stretch>
            <a:fillRect/>
          </a:stretch>
        </p:blipFill>
        <p:spPr>
          <a:xfrm>
            <a:off x="6404113" y="2761536"/>
            <a:ext cx="5234143" cy="3193058"/>
          </a:xfrm>
          <a:prstGeom prst="rect">
            <a:avLst/>
          </a:prstGeom>
        </p:spPr>
      </p:pic>
      <p:sp>
        <p:nvSpPr>
          <p:cNvPr id="5" name="TextBox 4">
            <a:extLst>
              <a:ext uri="{FF2B5EF4-FFF2-40B4-BE49-F238E27FC236}">
                <a16:creationId xmlns:a16="http://schemas.microsoft.com/office/drawing/2014/main" id="{D66756B7-09CB-99D1-2738-F281CCEE27C9}"/>
              </a:ext>
            </a:extLst>
          </p:cNvPr>
          <p:cNvSpPr txBox="1"/>
          <p:nvPr/>
        </p:nvSpPr>
        <p:spPr>
          <a:xfrm>
            <a:off x="8342283" y="2343349"/>
            <a:ext cx="1531894" cy="369332"/>
          </a:xfrm>
          <a:prstGeom prst="rect">
            <a:avLst/>
          </a:prstGeom>
          <a:noFill/>
        </p:spPr>
        <p:txBody>
          <a:bodyPr wrap="none" rtlCol="0">
            <a:spAutoFit/>
          </a:bodyPr>
          <a:lstStyle/>
          <a:p>
            <a:r>
              <a:rPr lang="en-US" dirty="0" err="1"/>
              <a:t>Downsampled</a:t>
            </a:r>
            <a:endParaRPr lang="en-US" dirty="0"/>
          </a:p>
        </p:txBody>
      </p:sp>
    </p:spTree>
    <p:extLst>
      <p:ext uri="{BB962C8B-B14F-4D97-AF65-F5344CB8AC3E}">
        <p14:creationId xmlns:p14="http://schemas.microsoft.com/office/powerpoint/2010/main" val="788155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Autofit/>
          </a:bodyPr>
          <a:lstStyle/>
          <a:p>
            <a:r>
              <a:rPr lang="en-US" sz="3200" dirty="0"/>
              <a:t>Heatmap methods</a:t>
            </a:r>
          </a:p>
        </p:txBody>
      </p:sp>
      <p:sp>
        <p:nvSpPr>
          <p:cNvPr id="15" name="Content Placeholder 2">
            <a:extLst>
              <a:ext uri="{FF2B5EF4-FFF2-40B4-BE49-F238E27FC236}">
                <a16:creationId xmlns:a16="http://schemas.microsoft.com/office/drawing/2014/main" id="{56D95AB4-B436-5BF6-67A4-2B11960C930A}"/>
              </a:ext>
            </a:extLst>
          </p:cNvPr>
          <p:cNvSpPr>
            <a:spLocks noGrp="1"/>
          </p:cNvSpPr>
          <p:nvPr>
            <p:ph idx="1"/>
          </p:nvPr>
        </p:nvSpPr>
        <p:spPr>
          <a:xfrm>
            <a:off x="838200" y="1919289"/>
            <a:ext cx="10612120" cy="4623402"/>
          </a:xfrm>
        </p:spPr>
        <p:txBody>
          <a:bodyPr>
            <a:normAutofit fontScale="92500" lnSpcReduction="20000"/>
          </a:bodyPr>
          <a:lstStyle/>
          <a:p>
            <a:pPr marL="514350" indent="-514350">
              <a:buFont typeface="+mj-lt"/>
              <a:buAutoNum type="arabicPeriod"/>
            </a:pPr>
            <a:r>
              <a:rPr lang="en-US" dirty="0"/>
              <a:t>Calculate clonotype (chain-CDR3-V-J) counts within each patient</a:t>
            </a:r>
          </a:p>
          <a:p>
            <a:pPr marL="514350" indent="-514350">
              <a:buFont typeface="+mj-lt"/>
              <a:buAutoNum type="arabicPeriod"/>
            </a:pPr>
            <a:r>
              <a:rPr lang="en-US" dirty="0"/>
              <a:t>Normalize clonotype counts within each patient by sum of clonotypes for each patient (sequencing depth)</a:t>
            </a:r>
          </a:p>
          <a:p>
            <a:pPr lvl="1"/>
            <a:r>
              <a:rPr lang="en-US" dirty="0"/>
              <a:t>If </a:t>
            </a:r>
            <a:r>
              <a:rPr lang="en-US" dirty="0" err="1"/>
              <a:t>downsampling</a:t>
            </a:r>
            <a:r>
              <a:rPr lang="en-US" dirty="0"/>
              <a:t>, skip this step</a:t>
            </a:r>
          </a:p>
          <a:p>
            <a:pPr marL="514350" indent="-514350">
              <a:buFont typeface="+mj-lt"/>
              <a:buAutoNum type="arabicPeriod"/>
            </a:pPr>
            <a:r>
              <a:rPr lang="en-US" dirty="0"/>
              <a:t>Slice to only look at unique clonotypes from each patient</a:t>
            </a:r>
          </a:p>
          <a:p>
            <a:pPr marL="514350" indent="-514350">
              <a:buFont typeface="+mj-lt"/>
              <a:buAutoNum type="arabicPeriod"/>
            </a:pPr>
            <a:r>
              <a:rPr lang="en-US" dirty="0"/>
              <a:t>Arrange by normalized clonotype counts within cell type, chain groups</a:t>
            </a:r>
          </a:p>
          <a:p>
            <a:pPr lvl="1"/>
            <a:r>
              <a:rPr lang="en-US" dirty="0"/>
              <a:t>If </a:t>
            </a:r>
            <a:r>
              <a:rPr lang="en-US" dirty="0" err="1"/>
              <a:t>downsampling</a:t>
            </a:r>
            <a:r>
              <a:rPr lang="en-US" dirty="0"/>
              <a:t>, instead arrange by raw clonotype counts</a:t>
            </a:r>
          </a:p>
          <a:p>
            <a:pPr marL="514350" indent="-514350">
              <a:buFont typeface="+mj-lt"/>
              <a:buAutoNum type="arabicPeriod"/>
            </a:pPr>
            <a:r>
              <a:rPr lang="en-US" dirty="0"/>
              <a:t>Create 10 bins per cell type, chain group, i.e. bin 1 is top 10% clonotypes for that chain-cell type across patients</a:t>
            </a:r>
          </a:p>
          <a:p>
            <a:pPr marL="514350" indent="-514350">
              <a:buFont typeface="+mj-lt"/>
              <a:buAutoNum type="arabicPeriod"/>
            </a:pPr>
            <a:r>
              <a:rPr lang="en-US" dirty="0"/>
              <a:t>Perform Wilcox rank sum test iteratively up to n</a:t>
            </a:r>
            <a:r>
              <a:rPr lang="en-US" baseline="30000" dirty="0"/>
              <a:t>th</a:t>
            </a:r>
            <a:r>
              <a:rPr lang="en-US" dirty="0"/>
              <a:t> bin within cell type, chain groups for features of interest</a:t>
            </a:r>
          </a:p>
          <a:p>
            <a:pPr marL="514350" indent="-514350">
              <a:buFont typeface="+mj-lt"/>
              <a:buAutoNum type="arabicPeriod"/>
            </a:pPr>
            <a:r>
              <a:rPr lang="en-US" dirty="0"/>
              <a:t>Create heatmaps of –log10(p value) by cell type, chain, feature groups across % repertoire bins</a:t>
            </a:r>
          </a:p>
        </p:txBody>
      </p:sp>
    </p:spTree>
    <p:extLst>
      <p:ext uri="{BB962C8B-B14F-4D97-AF65-F5344CB8AC3E}">
        <p14:creationId xmlns:p14="http://schemas.microsoft.com/office/powerpoint/2010/main" val="422753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Autofit/>
          </a:bodyPr>
          <a:lstStyle/>
          <a:p>
            <a:r>
              <a:rPr lang="en-US" sz="2600" dirty="0"/>
              <a:t>Myocarditis dataset: TRB </a:t>
            </a:r>
            <a:r>
              <a:rPr lang="en-US" sz="2600" dirty="0" err="1"/>
              <a:t>pgen</a:t>
            </a:r>
            <a:r>
              <a:rPr lang="en-US" sz="2600" dirty="0"/>
              <a:t> difference between </a:t>
            </a:r>
            <a:r>
              <a:rPr lang="en-US" sz="2600" dirty="0" err="1"/>
              <a:t>irAE</a:t>
            </a:r>
            <a:r>
              <a:rPr lang="en-US" sz="2600" dirty="0"/>
              <a:t> groups in highly expanded CD8 TEMs pops out in summary heatmaps (highlighted rows), also see TRB CDR3 length difference in highly expanded CD8 TEMs (right heatmap)</a:t>
            </a:r>
          </a:p>
        </p:txBody>
      </p:sp>
      <p:sp>
        <p:nvSpPr>
          <p:cNvPr id="6" name="TextBox 5">
            <a:extLst>
              <a:ext uri="{FF2B5EF4-FFF2-40B4-BE49-F238E27FC236}">
                <a16:creationId xmlns:a16="http://schemas.microsoft.com/office/drawing/2014/main" id="{C5E997F9-73E0-70F6-C1C4-2CDB31F88B88}"/>
              </a:ext>
            </a:extLst>
          </p:cNvPr>
          <p:cNvSpPr txBox="1"/>
          <p:nvPr/>
        </p:nvSpPr>
        <p:spPr>
          <a:xfrm>
            <a:off x="7767429" y="1956420"/>
            <a:ext cx="1531894" cy="369332"/>
          </a:xfrm>
          <a:prstGeom prst="rect">
            <a:avLst/>
          </a:prstGeom>
          <a:noFill/>
        </p:spPr>
        <p:txBody>
          <a:bodyPr wrap="none" rtlCol="0">
            <a:spAutoFit/>
          </a:bodyPr>
          <a:lstStyle/>
          <a:p>
            <a:r>
              <a:rPr lang="en-US" dirty="0" err="1"/>
              <a:t>Downsampled</a:t>
            </a:r>
            <a:endParaRPr lang="en-US" dirty="0"/>
          </a:p>
        </p:txBody>
      </p:sp>
      <p:sp>
        <p:nvSpPr>
          <p:cNvPr id="7" name="TextBox 6">
            <a:extLst>
              <a:ext uri="{FF2B5EF4-FFF2-40B4-BE49-F238E27FC236}">
                <a16:creationId xmlns:a16="http://schemas.microsoft.com/office/drawing/2014/main" id="{4DCF4FE7-F626-52E0-5138-50BC8583940D}"/>
              </a:ext>
            </a:extLst>
          </p:cNvPr>
          <p:cNvSpPr txBox="1"/>
          <p:nvPr/>
        </p:nvSpPr>
        <p:spPr>
          <a:xfrm>
            <a:off x="838200" y="1956420"/>
            <a:ext cx="3267882" cy="369332"/>
          </a:xfrm>
          <a:prstGeom prst="rect">
            <a:avLst/>
          </a:prstGeom>
          <a:noFill/>
        </p:spPr>
        <p:txBody>
          <a:bodyPr wrap="none" rtlCol="0">
            <a:spAutoFit/>
          </a:bodyPr>
          <a:lstStyle/>
          <a:p>
            <a:r>
              <a:rPr lang="en-US" dirty="0"/>
              <a:t>Normalized by sequencing depth</a:t>
            </a:r>
          </a:p>
        </p:txBody>
      </p:sp>
      <p:sp>
        <p:nvSpPr>
          <p:cNvPr id="9" name="TextBox 8">
            <a:extLst>
              <a:ext uri="{FF2B5EF4-FFF2-40B4-BE49-F238E27FC236}">
                <a16:creationId xmlns:a16="http://schemas.microsoft.com/office/drawing/2014/main" id="{7ED180BF-242E-5A3A-1C1D-C8E5E1F7EC49}"/>
              </a:ext>
            </a:extLst>
          </p:cNvPr>
          <p:cNvSpPr txBox="1"/>
          <p:nvPr/>
        </p:nvSpPr>
        <p:spPr>
          <a:xfrm>
            <a:off x="0" y="5885002"/>
            <a:ext cx="2656240" cy="369332"/>
          </a:xfrm>
          <a:prstGeom prst="rect">
            <a:avLst/>
          </a:prstGeom>
          <a:noFill/>
        </p:spPr>
        <p:txBody>
          <a:bodyPr wrap="none" rtlCol="0">
            <a:spAutoFit/>
          </a:bodyPr>
          <a:lstStyle/>
          <a:p>
            <a:r>
              <a:rPr lang="en-US" dirty="0"/>
              <a:t>Highly expanded ------- All</a:t>
            </a:r>
          </a:p>
        </p:txBody>
      </p:sp>
      <p:sp>
        <p:nvSpPr>
          <p:cNvPr id="10" name="TextBox 9">
            <a:extLst>
              <a:ext uri="{FF2B5EF4-FFF2-40B4-BE49-F238E27FC236}">
                <a16:creationId xmlns:a16="http://schemas.microsoft.com/office/drawing/2014/main" id="{B1D54062-1C0B-0484-EE2A-1D1281CB124A}"/>
              </a:ext>
            </a:extLst>
          </p:cNvPr>
          <p:cNvSpPr txBox="1"/>
          <p:nvPr/>
        </p:nvSpPr>
        <p:spPr>
          <a:xfrm>
            <a:off x="6262978" y="5885002"/>
            <a:ext cx="3573158" cy="369332"/>
          </a:xfrm>
          <a:prstGeom prst="rect">
            <a:avLst/>
          </a:prstGeom>
          <a:noFill/>
        </p:spPr>
        <p:txBody>
          <a:bodyPr wrap="none" rtlCol="0">
            <a:spAutoFit/>
          </a:bodyPr>
          <a:lstStyle/>
          <a:p>
            <a:r>
              <a:rPr lang="en-US" dirty="0"/>
              <a:t>Highly expanded --------------------- All</a:t>
            </a:r>
          </a:p>
        </p:txBody>
      </p:sp>
      <p:pic>
        <p:nvPicPr>
          <p:cNvPr id="8" name="Picture 7">
            <a:extLst>
              <a:ext uri="{FF2B5EF4-FFF2-40B4-BE49-F238E27FC236}">
                <a16:creationId xmlns:a16="http://schemas.microsoft.com/office/drawing/2014/main" id="{43315652-A355-246B-A358-8C6D939FB7AF}"/>
              </a:ext>
            </a:extLst>
          </p:cNvPr>
          <p:cNvPicPr>
            <a:picLocks noChangeAspect="1"/>
          </p:cNvPicPr>
          <p:nvPr/>
        </p:nvPicPr>
        <p:blipFill>
          <a:blip r:embed="rId3"/>
          <a:stretch>
            <a:fillRect/>
          </a:stretch>
        </p:blipFill>
        <p:spPr>
          <a:xfrm>
            <a:off x="6231835" y="2347301"/>
            <a:ext cx="5960165" cy="3595667"/>
          </a:xfrm>
          <a:prstGeom prst="rect">
            <a:avLst/>
          </a:prstGeom>
        </p:spPr>
      </p:pic>
      <p:pic>
        <p:nvPicPr>
          <p:cNvPr id="13" name="Picture 12">
            <a:extLst>
              <a:ext uri="{FF2B5EF4-FFF2-40B4-BE49-F238E27FC236}">
                <a16:creationId xmlns:a16="http://schemas.microsoft.com/office/drawing/2014/main" id="{62B154AD-CA34-F34C-0A06-A6B4B76EB1B4}"/>
              </a:ext>
            </a:extLst>
          </p:cNvPr>
          <p:cNvPicPr>
            <a:picLocks noChangeAspect="1"/>
          </p:cNvPicPr>
          <p:nvPr/>
        </p:nvPicPr>
        <p:blipFill>
          <a:blip r:embed="rId4"/>
          <a:stretch>
            <a:fillRect/>
          </a:stretch>
        </p:blipFill>
        <p:spPr>
          <a:xfrm>
            <a:off x="0" y="2347301"/>
            <a:ext cx="6115918" cy="3595667"/>
          </a:xfrm>
          <a:prstGeom prst="rect">
            <a:avLst/>
          </a:prstGeom>
        </p:spPr>
      </p:pic>
      <p:sp>
        <p:nvSpPr>
          <p:cNvPr id="14" name="TextBox 13">
            <a:extLst>
              <a:ext uri="{FF2B5EF4-FFF2-40B4-BE49-F238E27FC236}">
                <a16:creationId xmlns:a16="http://schemas.microsoft.com/office/drawing/2014/main" id="{F528919C-E6E5-150C-6917-5E0AB2904EA6}"/>
              </a:ext>
            </a:extLst>
          </p:cNvPr>
          <p:cNvSpPr txBox="1"/>
          <p:nvPr/>
        </p:nvSpPr>
        <p:spPr>
          <a:xfrm>
            <a:off x="3847664" y="6488668"/>
            <a:ext cx="3687804" cy="369332"/>
          </a:xfrm>
          <a:prstGeom prst="rect">
            <a:avLst/>
          </a:prstGeom>
          <a:noFill/>
        </p:spPr>
        <p:txBody>
          <a:bodyPr wrap="none" rtlCol="0">
            <a:spAutoFit/>
          </a:bodyPr>
          <a:lstStyle/>
          <a:p>
            <a:r>
              <a:rPr lang="en-US" dirty="0"/>
              <a:t>Filtered for rows with &gt; 1 p &lt; 0.05 tile</a:t>
            </a:r>
          </a:p>
        </p:txBody>
      </p:sp>
    </p:spTree>
    <p:extLst>
      <p:ext uri="{BB962C8B-B14F-4D97-AF65-F5344CB8AC3E}">
        <p14:creationId xmlns:p14="http://schemas.microsoft.com/office/powerpoint/2010/main" val="225573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fontScale="90000"/>
          </a:bodyPr>
          <a:lstStyle/>
          <a:p>
            <a:r>
              <a:rPr lang="en-US" sz="3200" dirty="0"/>
              <a:t>Colitis dataset: in left (normalized) heatmap, see CD8 TEM </a:t>
            </a:r>
            <a:r>
              <a:rPr lang="en-US" sz="3200" dirty="0" err="1"/>
              <a:t>pgen</a:t>
            </a:r>
            <a:r>
              <a:rPr lang="en-US" sz="3200" dirty="0"/>
              <a:t> TRB difference at 40% cutoff and CD8 TEM TRB CDR3 length difference at 20-40% cutoffs (highlighted rows)</a:t>
            </a:r>
          </a:p>
        </p:txBody>
      </p:sp>
      <p:sp>
        <p:nvSpPr>
          <p:cNvPr id="6" name="TextBox 5">
            <a:extLst>
              <a:ext uri="{FF2B5EF4-FFF2-40B4-BE49-F238E27FC236}">
                <a16:creationId xmlns:a16="http://schemas.microsoft.com/office/drawing/2014/main" id="{C5E997F9-73E0-70F6-C1C4-2CDB31F88B88}"/>
              </a:ext>
            </a:extLst>
          </p:cNvPr>
          <p:cNvSpPr txBox="1"/>
          <p:nvPr/>
        </p:nvSpPr>
        <p:spPr>
          <a:xfrm>
            <a:off x="7061751" y="2224771"/>
            <a:ext cx="1531894" cy="369332"/>
          </a:xfrm>
          <a:prstGeom prst="rect">
            <a:avLst/>
          </a:prstGeom>
          <a:noFill/>
        </p:spPr>
        <p:txBody>
          <a:bodyPr wrap="none" rtlCol="0">
            <a:spAutoFit/>
          </a:bodyPr>
          <a:lstStyle/>
          <a:p>
            <a:r>
              <a:rPr lang="en-US" dirty="0" err="1"/>
              <a:t>Downsampled</a:t>
            </a:r>
            <a:endParaRPr lang="en-US" dirty="0"/>
          </a:p>
        </p:txBody>
      </p:sp>
      <p:sp>
        <p:nvSpPr>
          <p:cNvPr id="7" name="TextBox 6">
            <a:extLst>
              <a:ext uri="{FF2B5EF4-FFF2-40B4-BE49-F238E27FC236}">
                <a16:creationId xmlns:a16="http://schemas.microsoft.com/office/drawing/2014/main" id="{4DCF4FE7-F626-52E0-5138-50BC8583940D}"/>
              </a:ext>
            </a:extLst>
          </p:cNvPr>
          <p:cNvSpPr txBox="1"/>
          <p:nvPr/>
        </p:nvSpPr>
        <p:spPr>
          <a:xfrm>
            <a:off x="427774" y="2224771"/>
            <a:ext cx="3267882" cy="369332"/>
          </a:xfrm>
          <a:prstGeom prst="rect">
            <a:avLst/>
          </a:prstGeom>
          <a:noFill/>
        </p:spPr>
        <p:txBody>
          <a:bodyPr wrap="none" rtlCol="0">
            <a:spAutoFit/>
          </a:bodyPr>
          <a:lstStyle/>
          <a:p>
            <a:r>
              <a:rPr lang="en-US" dirty="0"/>
              <a:t>Normalized by sequencing depth</a:t>
            </a:r>
          </a:p>
        </p:txBody>
      </p:sp>
      <p:sp>
        <p:nvSpPr>
          <p:cNvPr id="9" name="TextBox 8">
            <a:extLst>
              <a:ext uri="{FF2B5EF4-FFF2-40B4-BE49-F238E27FC236}">
                <a16:creationId xmlns:a16="http://schemas.microsoft.com/office/drawing/2014/main" id="{986581FA-36BC-D204-DCA5-BEDFA0BFB587}"/>
              </a:ext>
            </a:extLst>
          </p:cNvPr>
          <p:cNvSpPr txBox="1"/>
          <p:nvPr/>
        </p:nvSpPr>
        <p:spPr>
          <a:xfrm>
            <a:off x="0" y="6133482"/>
            <a:ext cx="2515176" cy="369332"/>
          </a:xfrm>
          <a:prstGeom prst="rect">
            <a:avLst/>
          </a:prstGeom>
          <a:noFill/>
        </p:spPr>
        <p:txBody>
          <a:bodyPr wrap="none" rtlCol="0">
            <a:spAutoFit/>
          </a:bodyPr>
          <a:lstStyle/>
          <a:p>
            <a:r>
              <a:rPr lang="en-US" dirty="0"/>
              <a:t>Highly expanded ----- All</a:t>
            </a:r>
          </a:p>
        </p:txBody>
      </p:sp>
      <p:sp>
        <p:nvSpPr>
          <p:cNvPr id="10" name="TextBox 9">
            <a:extLst>
              <a:ext uri="{FF2B5EF4-FFF2-40B4-BE49-F238E27FC236}">
                <a16:creationId xmlns:a16="http://schemas.microsoft.com/office/drawing/2014/main" id="{F7B9FCBE-981F-EFFF-A205-61DD1D00CFA7}"/>
              </a:ext>
            </a:extLst>
          </p:cNvPr>
          <p:cNvSpPr txBox="1"/>
          <p:nvPr/>
        </p:nvSpPr>
        <p:spPr>
          <a:xfrm>
            <a:off x="6136816" y="6133482"/>
            <a:ext cx="2515176" cy="369332"/>
          </a:xfrm>
          <a:prstGeom prst="rect">
            <a:avLst/>
          </a:prstGeom>
          <a:noFill/>
        </p:spPr>
        <p:txBody>
          <a:bodyPr wrap="none" rtlCol="0">
            <a:spAutoFit/>
          </a:bodyPr>
          <a:lstStyle/>
          <a:p>
            <a:r>
              <a:rPr lang="en-US" dirty="0"/>
              <a:t>Highly expanded ----- All</a:t>
            </a:r>
          </a:p>
        </p:txBody>
      </p:sp>
      <p:sp>
        <p:nvSpPr>
          <p:cNvPr id="3" name="TextBox 2">
            <a:extLst>
              <a:ext uri="{FF2B5EF4-FFF2-40B4-BE49-F238E27FC236}">
                <a16:creationId xmlns:a16="http://schemas.microsoft.com/office/drawing/2014/main" id="{2A6D0141-EDEC-E09F-97F1-2BB4B9F4276A}"/>
              </a:ext>
            </a:extLst>
          </p:cNvPr>
          <p:cNvSpPr txBox="1"/>
          <p:nvPr/>
        </p:nvSpPr>
        <p:spPr>
          <a:xfrm>
            <a:off x="3847664" y="6488668"/>
            <a:ext cx="3687804" cy="369332"/>
          </a:xfrm>
          <a:prstGeom prst="rect">
            <a:avLst/>
          </a:prstGeom>
          <a:noFill/>
        </p:spPr>
        <p:txBody>
          <a:bodyPr wrap="none" rtlCol="0">
            <a:spAutoFit/>
          </a:bodyPr>
          <a:lstStyle/>
          <a:p>
            <a:r>
              <a:rPr lang="en-US" dirty="0"/>
              <a:t>Filtered for rows with &gt; 1 p &lt; 0.05 tile</a:t>
            </a:r>
          </a:p>
        </p:txBody>
      </p:sp>
      <p:pic>
        <p:nvPicPr>
          <p:cNvPr id="4" name="Picture 3">
            <a:extLst>
              <a:ext uri="{FF2B5EF4-FFF2-40B4-BE49-F238E27FC236}">
                <a16:creationId xmlns:a16="http://schemas.microsoft.com/office/drawing/2014/main" id="{2273E317-0383-37AB-AC3C-86CE63E0EA0F}"/>
              </a:ext>
            </a:extLst>
          </p:cNvPr>
          <p:cNvPicPr>
            <a:picLocks noChangeAspect="1"/>
          </p:cNvPicPr>
          <p:nvPr/>
        </p:nvPicPr>
        <p:blipFill>
          <a:blip r:embed="rId3"/>
          <a:stretch>
            <a:fillRect/>
          </a:stretch>
        </p:blipFill>
        <p:spPr>
          <a:xfrm>
            <a:off x="0" y="2652056"/>
            <a:ext cx="5877589" cy="3554270"/>
          </a:xfrm>
          <a:prstGeom prst="rect">
            <a:avLst/>
          </a:prstGeom>
        </p:spPr>
      </p:pic>
      <p:pic>
        <p:nvPicPr>
          <p:cNvPr id="8" name="Picture 7">
            <a:extLst>
              <a:ext uri="{FF2B5EF4-FFF2-40B4-BE49-F238E27FC236}">
                <a16:creationId xmlns:a16="http://schemas.microsoft.com/office/drawing/2014/main" id="{316BDDFF-1B53-4740-B879-3F2A006188A7}"/>
              </a:ext>
            </a:extLst>
          </p:cNvPr>
          <p:cNvPicPr>
            <a:picLocks noChangeAspect="1"/>
          </p:cNvPicPr>
          <p:nvPr/>
        </p:nvPicPr>
        <p:blipFill>
          <a:blip r:embed="rId4"/>
          <a:stretch>
            <a:fillRect/>
          </a:stretch>
        </p:blipFill>
        <p:spPr>
          <a:xfrm>
            <a:off x="6136816" y="2633492"/>
            <a:ext cx="5877589" cy="3591398"/>
          </a:xfrm>
          <a:prstGeom prst="rect">
            <a:avLst/>
          </a:prstGeom>
        </p:spPr>
      </p:pic>
    </p:spTree>
    <p:extLst>
      <p:ext uri="{BB962C8B-B14F-4D97-AF65-F5344CB8AC3E}">
        <p14:creationId xmlns:p14="http://schemas.microsoft.com/office/powerpoint/2010/main" val="4189438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612120" cy="4623402"/>
          </a:xfrm>
        </p:spPr>
        <p:txBody>
          <a:bodyPr>
            <a:normAutofit/>
          </a:bodyPr>
          <a:lstStyle/>
          <a:p>
            <a:r>
              <a:rPr lang="en-US" sz="2800" dirty="0"/>
              <a:t>More proliferating T cells, fewer memory T cells (CD4 TEM, CD8 TCM), fewer MAITs in colitis </a:t>
            </a:r>
            <a:r>
              <a:rPr lang="en-US" sz="2800" dirty="0" err="1"/>
              <a:t>irAE</a:t>
            </a:r>
            <a:r>
              <a:rPr lang="en-US" sz="2800" dirty="0"/>
              <a:t> tissue</a:t>
            </a:r>
          </a:p>
          <a:p>
            <a:pPr lvl="1"/>
            <a:r>
              <a:rPr lang="en-US" dirty="0"/>
              <a:t>sequence depth normalized box plots</a:t>
            </a:r>
          </a:p>
          <a:p>
            <a:pPr lvl="1"/>
            <a:r>
              <a:rPr lang="en-US" dirty="0" err="1"/>
              <a:t>downsampled</a:t>
            </a:r>
            <a:r>
              <a:rPr lang="en-US" dirty="0"/>
              <a:t> UMAP contour plots</a:t>
            </a:r>
          </a:p>
          <a:p>
            <a:r>
              <a:rPr lang="en-US" dirty="0"/>
              <a:t>Consolidated strongest feature conclusions across both datasets</a:t>
            </a:r>
          </a:p>
          <a:p>
            <a:pPr lvl="1"/>
            <a:r>
              <a:rPr lang="en-US" dirty="0"/>
              <a:t>TRBs from highly expanded CD8 TEMs less germline-like in </a:t>
            </a:r>
            <a:r>
              <a:rPr lang="en-US" dirty="0" err="1"/>
              <a:t>irAE</a:t>
            </a:r>
            <a:r>
              <a:rPr lang="en-US" dirty="0"/>
              <a:t> group (in 3/4 heatmaps)</a:t>
            </a:r>
          </a:p>
          <a:p>
            <a:pPr lvl="1"/>
            <a:r>
              <a:rPr lang="en-US" dirty="0"/>
              <a:t>TRB CDR3s from highly expanded CD8 TEMs longer in </a:t>
            </a:r>
            <a:r>
              <a:rPr lang="en-US" dirty="0" err="1"/>
              <a:t>irAE</a:t>
            </a:r>
            <a:r>
              <a:rPr lang="en-US" dirty="0"/>
              <a:t> group (in 1 heatmap from each dataset)</a:t>
            </a:r>
          </a:p>
        </p:txBody>
      </p:sp>
    </p:spTree>
    <p:extLst>
      <p:ext uri="{BB962C8B-B14F-4D97-AF65-F5344CB8AC3E}">
        <p14:creationId xmlns:p14="http://schemas.microsoft.com/office/powerpoint/2010/main" val="257354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356108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215880" cy="4623402"/>
          </a:xfrm>
        </p:spPr>
        <p:txBody>
          <a:bodyPr>
            <a:normAutofit fontScale="92500" lnSpcReduction="10000"/>
          </a:bodyPr>
          <a:lstStyle/>
          <a:p>
            <a:r>
              <a:rPr lang="en-US" sz="2800" dirty="0"/>
              <a:t>Heatmaps</a:t>
            </a:r>
          </a:p>
          <a:p>
            <a:pPr lvl="1"/>
            <a:r>
              <a:rPr lang="en-US" dirty="0"/>
              <a:t>Finer binning?</a:t>
            </a:r>
          </a:p>
          <a:p>
            <a:pPr lvl="1"/>
            <a:r>
              <a:rPr lang="en-US" dirty="0"/>
              <a:t>Join methods (seq depth normalization, </a:t>
            </a:r>
            <a:r>
              <a:rPr lang="en-US" dirty="0" err="1"/>
              <a:t>downsampling</a:t>
            </a:r>
            <a:r>
              <a:rPr lang="en-US" dirty="0"/>
              <a:t>) and datasets to make 1 summary CD8 TEM TRB </a:t>
            </a:r>
            <a:r>
              <a:rPr lang="en-US" dirty="0" err="1"/>
              <a:t>pgen</a:t>
            </a:r>
            <a:r>
              <a:rPr lang="en-US" dirty="0"/>
              <a:t> &amp; CDR3 length heatmap</a:t>
            </a:r>
          </a:p>
          <a:p>
            <a:r>
              <a:rPr lang="en-US" dirty="0"/>
              <a:t>Investigate donors/CDR3 (AA) vs. donors/CDR3 (</a:t>
            </a:r>
            <a:r>
              <a:rPr lang="en-US" dirty="0" err="1"/>
              <a:t>nt</a:t>
            </a:r>
            <a:r>
              <a:rPr lang="en-US" dirty="0"/>
              <a:t>) plot</a:t>
            </a:r>
          </a:p>
          <a:p>
            <a:pPr lvl="1"/>
            <a:r>
              <a:rPr lang="en-US" dirty="0"/>
              <a:t>I think +/- </a:t>
            </a:r>
            <a:r>
              <a:rPr lang="en-US" dirty="0" err="1"/>
              <a:t>irAE</a:t>
            </a:r>
            <a:r>
              <a:rPr lang="en-US" dirty="0"/>
              <a:t> effect difference was an artifact of an erroneous grouping/slicing I did</a:t>
            </a:r>
          </a:p>
          <a:p>
            <a:r>
              <a:rPr lang="en-US" dirty="0"/>
              <a:t>JC prep</a:t>
            </a:r>
          </a:p>
          <a:p>
            <a:pPr lvl="1"/>
            <a:r>
              <a:rPr lang="en-US" dirty="0"/>
              <a:t>use </a:t>
            </a:r>
            <a:r>
              <a:rPr lang="en-US" dirty="0" err="1"/>
              <a:t>RNAseq</a:t>
            </a:r>
            <a:r>
              <a:rPr lang="en-US" dirty="0"/>
              <a:t> to call TCR clonotypes, although only captures top clonotypes</a:t>
            </a:r>
          </a:p>
          <a:p>
            <a:pPr lvl="1"/>
            <a:r>
              <a:rPr lang="en-US" dirty="0"/>
              <a:t>could open up more datasets for me to mine…</a:t>
            </a:r>
          </a:p>
          <a:p>
            <a:r>
              <a:rPr lang="en-US" dirty="0"/>
              <a:t>Prepare for…</a:t>
            </a:r>
          </a:p>
          <a:p>
            <a:pPr lvl="1"/>
            <a:r>
              <a:rPr lang="en-US" dirty="0" err="1"/>
              <a:t>ATACseq</a:t>
            </a:r>
            <a:r>
              <a:rPr lang="en-US" dirty="0"/>
              <a:t> data</a:t>
            </a:r>
          </a:p>
          <a:p>
            <a:pPr lvl="1"/>
            <a:r>
              <a:rPr lang="en-US" dirty="0"/>
              <a:t>2/1 SI talk</a:t>
            </a:r>
          </a:p>
        </p:txBody>
      </p:sp>
    </p:spTree>
    <p:extLst>
      <p:ext uri="{BB962C8B-B14F-4D97-AF65-F5344CB8AC3E}">
        <p14:creationId xmlns:p14="http://schemas.microsoft.com/office/powerpoint/2010/main" val="1759230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19702</TotalTime>
  <Words>1124</Words>
  <Application>Microsoft Macintosh PowerPoint</Application>
  <PresentationFormat>Widescreen</PresentationFormat>
  <Paragraphs>130</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Menlo</vt:lpstr>
      <vt:lpstr>Times New Roman</vt:lpstr>
      <vt:lpstr>Wingdings</vt:lpstr>
      <vt:lpstr>Office Theme</vt:lpstr>
      <vt:lpstr>Weekly meeting</vt:lpstr>
      <vt:lpstr>Outline</vt:lpstr>
      <vt:lpstr>More proliferating T cells, fewer memory T cells (CD4 TEM, CD8 TCM), fewer MAITs in colitis irAE tissue: normalized by sequencing depth approach</vt:lpstr>
      <vt:lpstr>More proliferating T cells, fewer memory T cells (CD4 TEM, CD8 TCM), fewer MAITs in colitis irAE tissue: downsampling approach</vt:lpstr>
      <vt:lpstr>Heatmap methods</vt:lpstr>
      <vt:lpstr>Myocarditis dataset: TRB pgen difference between irAE groups in highly expanded CD8 TEMs pops out in summary heatmaps (highlighted rows), also see TRB CDR3 length difference in highly expanded CD8 TEMs (right heatmap)</vt:lpstr>
      <vt:lpstr>Colitis dataset: in left (normalized) heatmap, see CD8 TEM pgen TRB difference at 40% cutoff and CD8 TEM TRB CDR3 length difference at 20-40% cutoffs (highlighted rows)</vt:lpstr>
      <vt:lpstr>Conclusions</vt:lpstr>
      <vt:lpstr>Next steps</vt:lpstr>
      <vt:lpstr>Downsampled colitis dataset shows same cell type abundances differences (boxplot)</vt:lpstr>
      <vt:lpstr>Don’t see cell type abundance differences in downsampled myocarditis UMAP  - extreme sequencing depth differences between patients</vt:lpstr>
      <vt:lpstr>Literature evidence of cell type abundances associated with irAE devlepment </vt:lpstr>
      <vt:lpstr>Boxplot of CD8 TEM TRB pgen difference at 10% cutoff (normalized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4085</cp:revision>
  <dcterms:created xsi:type="dcterms:W3CDTF">2023-09-15T17:40:02Z</dcterms:created>
  <dcterms:modified xsi:type="dcterms:W3CDTF">2024-01-10T00:43:15Z</dcterms:modified>
</cp:coreProperties>
</file>