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477" r:id="rId2"/>
    <p:sldId id="499" r:id="rId3"/>
    <p:sldId id="527" r:id="rId4"/>
    <p:sldId id="524" r:id="rId5"/>
    <p:sldId id="530" r:id="rId6"/>
    <p:sldId id="525" r:id="rId7"/>
    <p:sldId id="528" r:id="rId8"/>
    <p:sldId id="526" r:id="rId9"/>
    <p:sldId id="529" r:id="rId10"/>
    <p:sldId id="51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06BFC4"/>
    <a:srgbClr val="629CFF"/>
    <a:srgbClr val="03BB38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/>
    <p:restoredTop sz="88830" autoAdjust="0"/>
  </p:normalViewPr>
  <p:slideViewPr>
    <p:cSldViewPr snapToGrid="0" showGuides="1">
      <p:cViewPr varScale="1">
        <p:scale>
          <a:sx n="148" d="100"/>
          <a:sy n="148" d="100"/>
        </p:scale>
        <p:origin x="11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There’s only 1 patient in myocarditis dataset that had colitis and had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scRNAseq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data… not worth looking into anything with n = 1 I don’t think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normalized by clonotype depth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Proliferating: 0.01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TEM: 0.004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CD8 Naive: 0.01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CD8 TCM: 0.01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MAITs: 0.004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values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downsampled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Proliferating: 0.01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TEM: 0.004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CD8 Naive: 0.02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CD8 TCM: 0.01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MAITs: 0.004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68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22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29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0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Myo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# CD4 T: 0.00062 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Colitis # CD4 T: 2e-6 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0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Naive TRB hydrophobicity 70, 90%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TCM TRB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hycrophobicity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70%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TCM TRB CDR3 length 70%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TEM TRA hydrophobicity 30%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4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6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1 18 </a:t>
            </a:r>
            <a:r>
              <a:rPr lang="en-US" dirty="0"/>
              <a:t>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356108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21588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3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Cell type abundance differences in colitis dataset do not seem to be driven by single/few patients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C99B1-58F4-29CD-F7E8-6252674EA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6" y="2612746"/>
            <a:ext cx="6145884" cy="3651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1196DF-B7BA-7769-5CEF-E6CC6C83F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028" y="2612745"/>
            <a:ext cx="5816971" cy="3651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79F913-95A5-09FB-0212-C164DAE9747F}"/>
              </a:ext>
            </a:extLst>
          </p:cNvPr>
          <p:cNvSpPr txBox="1"/>
          <p:nvPr/>
        </p:nvSpPr>
        <p:spPr>
          <a:xfrm>
            <a:off x="1361440" y="2243413"/>
            <a:ext cx="313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by clonotype depth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A4CEC-3F57-B663-1C38-8C98BA5A305C}"/>
              </a:ext>
            </a:extLst>
          </p:cNvPr>
          <p:cNvSpPr txBox="1"/>
          <p:nvPr/>
        </p:nvSpPr>
        <p:spPr>
          <a:xfrm>
            <a:off x="8417136" y="2255198"/>
            <a:ext cx="153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Downsampled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EED4E-20BE-9C7F-1D6C-1627A78B10B5}"/>
              </a:ext>
            </a:extLst>
          </p:cNvPr>
          <p:cNvSpPr txBox="1"/>
          <p:nvPr/>
        </p:nvSpPr>
        <p:spPr>
          <a:xfrm>
            <a:off x="3579987" y="6483294"/>
            <a:ext cx="73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Wilcox rank sum test: **;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&lt;1e-2, *;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&lt;0.05</a:t>
            </a:r>
            <a:endParaRPr lang="en-US" sz="1800" b="0" i="0" u="none" strike="noStrike" dirty="0">
              <a:solidFill>
                <a:srgbClr val="21212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AEB70D-DAB0-9F17-2E35-1A709035245F}"/>
              </a:ext>
            </a:extLst>
          </p:cNvPr>
          <p:cNvSpPr txBox="1"/>
          <p:nvPr/>
        </p:nvSpPr>
        <p:spPr>
          <a:xfrm>
            <a:off x="1158240" y="30507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5BEEA5-8DD3-324B-06B7-A957BC4778A8}"/>
              </a:ext>
            </a:extLst>
          </p:cNvPr>
          <p:cNvSpPr txBox="1"/>
          <p:nvPr/>
        </p:nvSpPr>
        <p:spPr>
          <a:xfrm>
            <a:off x="1970848" y="30507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D5F88F-1AA5-E1B9-8264-C1498D086CF7}"/>
              </a:ext>
            </a:extLst>
          </p:cNvPr>
          <p:cNvSpPr txBox="1"/>
          <p:nvPr/>
        </p:nvSpPr>
        <p:spPr>
          <a:xfrm>
            <a:off x="3482521" y="305625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5AE900-F996-D7D2-B4B2-4B302AA23E2F}"/>
              </a:ext>
            </a:extLst>
          </p:cNvPr>
          <p:cNvSpPr txBox="1"/>
          <p:nvPr/>
        </p:nvSpPr>
        <p:spPr>
          <a:xfrm>
            <a:off x="2729034" y="30507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5BBD0A-C097-DC0E-6C83-8E11FF107309}"/>
              </a:ext>
            </a:extLst>
          </p:cNvPr>
          <p:cNvSpPr txBox="1"/>
          <p:nvPr/>
        </p:nvSpPr>
        <p:spPr>
          <a:xfrm>
            <a:off x="4200267" y="3059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EA5B34-F71A-52DA-89A1-7B8614430D9B}"/>
              </a:ext>
            </a:extLst>
          </p:cNvPr>
          <p:cNvSpPr txBox="1"/>
          <p:nvPr/>
        </p:nvSpPr>
        <p:spPr>
          <a:xfrm>
            <a:off x="7397373" y="30507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BB7EA8-4540-5212-507E-16A8EE258450}"/>
              </a:ext>
            </a:extLst>
          </p:cNvPr>
          <p:cNvSpPr txBox="1"/>
          <p:nvPr/>
        </p:nvSpPr>
        <p:spPr>
          <a:xfrm>
            <a:off x="8209981" y="30507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8D9E2F-FF6E-9C5A-6642-772605C8F15D}"/>
              </a:ext>
            </a:extLst>
          </p:cNvPr>
          <p:cNvSpPr txBox="1"/>
          <p:nvPr/>
        </p:nvSpPr>
        <p:spPr>
          <a:xfrm>
            <a:off x="9721654" y="305625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9AC5D0-156F-A8A5-94EC-0C3BCEC7B25E}"/>
              </a:ext>
            </a:extLst>
          </p:cNvPr>
          <p:cNvSpPr txBox="1"/>
          <p:nvPr/>
        </p:nvSpPr>
        <p:spPr>
          <a:xfrm>
            <a:off x="8968167" y="30507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40DC19-805F-DFFF-E0FE-6220B7A56DD7}"/>
              </a:ext>
            </a:extLst>
          </p:cNvPr>
          <p:cNvSpPr txBox="1"/>
          <p:nvPr/>
        </p:nvSpPr>
        <p:spPr>
          <a:xfrm>
            <a:off x="10439400" y="3059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BCEC1BE-5128-4236-045D-CC214AF6E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957" y="5834844"/>
            <a:ext cx="1647949" cy="10177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36DB8F-ACC2-B993-4F90-9AD08899C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889" y="5796568"/>
            <a:ext cx="1917089" cy="119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5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 colitis dataset, junctions of CD4 proliferating cells mostly shared with…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1BDF5-7049-8237-3F2C-692422F5F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0059"/>
            <a:ext cx="6050030" cy="3846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0FEE39-311E-91E7-F84A-794454B01274}"/>
              </a:ext>
            </a:extLst>
          </p:cNvPr>
          <p:cNvSpPr txBox="1"/>
          <p:nvPr/>
        </p:nvSpPr>
        <p:spPr>
          <a:xfrm>
            <a:off x="2353901" y="2270727"/>
            <a:ext cx="5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64D8AF-E2CB-F585-9AA6-9D87E0A56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148" y="2640059"/>
            <a:ext cx="6197852" cy="3846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228A4A-E06C-9F92-A27C-74DD381F2C27}"/>
              </a:ext>
            </a:extLst>
          </p:cNvPr>
          <p:cNvSpPr txBox="1"/>
          <p:nvPr/>
        </p:nvSpPr>
        <p:spPr>
          <a:xfrm>
            <a:off x="8255060" y="2270727"/>
            <a:ext cx="5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2BB90B-CAB4-DE8B-1B7A-F491E33F9439}"/>
              </a:ext>
            </a:extLst>
          </p:cNvPr>
          <p:cNvSpPr txBox="1"/>
          <p:nvPr/>
        </p:nvSpPr>
        <p:spPr>
          <a:xfrm>
            <a:off x="3226279" y="6460208"/>
            <a:ext cx="520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Downsampled</a:t>
            </a:r>
            <a:r>
              <a:rPr lang="en-US" dirty="0"/>
              <a:t> linkages to 1500 (crashed R otherwise)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397FD2-E9B6-9285-66E3-C0E50616F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17" y="4447055"/>
            <a:ext cx="3887187" cy="21978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1554FA-4024-232A-8674-97EB9D645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4347" y="4217942"/>
            <a:ext cx="4076517" cy="227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2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 colitis dataset, junctions of CD8 naive cells mostly shared with…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0FEE39-311E-91E7-F84A-794454B01274}"/>
              </a:ext>
            </a:extLst>
          </p:cNvPr>
          <p:cNvSpPr txBox="1"/>
          <p:nvPr/>
        </p:nvSpPr>
        <p:spPr>
          <a:xfrm>
            <a:off x="2353901" y="2270727"/>
            <a:ext cx="5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28A4A-E06C-9F92-A27C-74DD381F2C27}"/>
              </a:ext>
            </a:extLst>
          </p:cNvPr>
          <p:cNvSpPr txBox="1"/>
          <p:nvPr/>
        </p:nvSpPr>
        <p:spPr>
          <a:xfrm>
            <a:off x="8255060" y="2270727"/>
            <a:ext cx="5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2BB90B-CAB4-DE8B-1B7A-F491E33F9439}"/>
              </a:ext>
            </a:extLst>
          </p:cNvPr>
          <p:cNvSpPr txBox="1"/>
          <p:nvPr/>
        </p:nvSpPr>
        <p:spPr>
          <a:xfrm>
            <a:off x="3226279" y="6460208"/>
            <a:ext cx="520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Downsampled</a:t>
            </a:r>
            <a:r>
              <a:rPr lang="en-US" dirty="0"/>
              <a:t> linkages to 1500 (crashed R otherwise)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A2D948-7ED7-75E9-4FAA-61F673C72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5" y="2755749"/>
            <a:ext cx="5961595" cy="37044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A2B630-4B06-9F45-666F-55EE6B7B8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305" y="2727389"/>
            <a:ext cx="5961595" cy="37611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885C88-96C8-2B03-1B67-147A40CBA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06" y="4228347"/>
            <a:ext cx="3740390" cy="21161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C5F328-9B4A-BE07-C206-553B0E37D4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9924" y="4773353"/>
            <a:ext cx="3742723" cy="205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1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Convergence methods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7852-45F5-FF44-A1F6-968E91099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90"/>
            <a:ext cx="10124440" cy="459365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dirty="0">
                <a:effectLst/>
              </a:rPr>
              <a:t>Colitis dataset: filter out no ICI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effectLst/>
              </a:rPr>
              <a:t>Group by cdr3 AA sequence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effectLst/>
              </a:rPr>
              <a:t>Count </a:t>
            </a:r>
            <a:r>
              <a:rPr lang="en-US" b="0" dirty="0" err="1">
                <a:effectLst/>
              </a:rPr>
              <a:t>n_distinct</a:t>
            </a:r>
            <a:r>
              <a:rPr lang="en-US" b="0" dirty="0">
                <a:effectLst/>
              </a:rPr>
              <a:t> cdr3 NT seqs per CDR3 AA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effectLst/>
              </a:rPr>
              <a:t>Ungroup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effectLst/>
              </a:rPr>
              <a:t>Group by CDR3 and </a:t>
            </a:r>
            <a:r>
              <a:rPr lang="en-US" b="0" dirty="0" err="1">
                <a:effectLst/>
              </a:rPr>
              <a:t>irAE</a:t>
            </a:r>
            <a:r>
              <a:rPr lang="en-US" b="0" dirty="0">
                <a:effectLst/>
              </a:rPr>
              <a:t> group (to deal with cases where CDR3 in both groups, also don’t want to group by patient because then double counting CDR3s?)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effectLst/>
              </a:rPr>
              <a:t>Slice(1)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effectLst/>
              </a:rPr>
              <a:t>Perform </a:t>
            </a:r>
            <a:r>
              <a:rPr lang="en-US" b="0" dirty="0" err="1">
                <a:effectLst/>
              </a:rPr>
              <a:t>wilcox</a:t>
            </a:r>
            <a:r>
              <a:rPr lang="en-US" b="0" dirty="0">
                <a:effectLst/>
              </a:rPr>
              <a:t> test on distributions of CDR3 NT seqs/CDR3 AA for 2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effectLst/>
              </a:rPr>
              <a:t>To plot histogram, normalize each group by sum of counts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Convergence might be higher in CD4 Ts in no </a:t>
            </a:r>
            <a:r>
              <a:rPr lang="en-US" b="1" dirty="0" err="1"/>
              <a:t>irAE</a:t>
            </a:r>
            <a:r>
              <a:rPr lang="en-US" b="1" dirty="0"/>
              <a:t> group?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333FF-7FC9-625A-54C7-3DD46FA3DB3B}"/>
              </a:ext>
            </a:extLst>
          </p:cNvPr>
          <p:cNvSpPr txBox="1"/>
          <p:nvPr/>
        </p:nvSpPr>
        <p:spPr>
          <a:xfrm>
            <a:off x="1859280" y="1897658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Myocarditis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335F2-F2D2-828C-C37A-E24E13038A5E}"/>
              </a:ext>
            </a:extLst>
          </p:cNvPr>
          <p:cNvSpPr txBox="1"/>
          <p:nvPr/>
        </p:nvSpPr>
        <p:spPr>
          <a:xfrm>
            <a:off x="3447795" y="6046595"/>
            <a:ext cx="5488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 - including both </a:t>
            </a:r>
            <a:r>
              <a:rPr lang="en-US" dirty="0" err="1"/>
              <a:t>intrapatient</a:t>
            </a:r>
            <a:r>
              <a:rPr lang="en-US" dirty="0"/>
              <a:t> &amp; interpatient convergence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DAEF8-ACAC-CDCE-83DB-BF54627A8045}"/>
              </a:ext>
            </a:extLst>
          </p:cNvPr>
          <p:cNvSpPr txBox="1"/>
          <p:nvPr/>
        </p:nvSpPr>
        <p:spPr>
          <a:xfrm>
            <a:off x="7977153" y="1948458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Colitis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432982-90EC-E0D3-C804-F3F35CC4E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2840"/>
            <a:ext cx="5414492" cy="3365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F35383-8499-6C55-CEA1-3974B7060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53" y="2402840"/>
            <a:ext cx="5655269" cy="350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9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Given ability of rare clonotypes to drive disease, also looked into non-cumulative clonotype heatmaps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333FF-7FC9-625A-54C7-3DD46FA3DB3B}"/>
              </a:ext>
            </a:extLst>
          </p:cNvPr>
          <p:cNvSpPr txBox="1"/>
          <p:nvPr/>
        </p:nvSpPr>
        <p:spPr>
          <a:xfrm>
            <a:off x="1859280" y="2527578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Myocarditis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2BFEF-1D4C-376D-81A2-CB5173EBC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3842"/>
            <a:ext cx="5842000" cy="35994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D92938-1A29-78AE-C397-7E0423532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784" y="2883842"/>
            <a:ext cx="5908067" cy="3599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10C4CE-FDD1-7463-29A8-65E4EEB1F3A1}"/>
              </a:ext>
            </a:extLst>
          </p:cNvPr>
          <p:cNvSpPr txBox="1"/>
          <p:nvPr/>
        </p:nvSpPr>
        <p:spPr>
          <a:xfrm>
            <a:off x="8008812" y="2538447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Colitis dataset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7597C-A32B-4AC9-613A-289A11D28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24440" cy="76068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CD4s in myocarditis dataset (normalized by clonotype depth) have some feature differences (</a:t>
            </a:r>
            <a:r>
              <a:rPr lang="en-US" dirty="0" err="1"/>
              <a:t>padj</a:t>
            </a:r>
            <a:r>
              <a:rPr lang="en-US" dirty="0"/>
              <a:t>), not recapitulated if </a:t>
            </a:r>
            <a:r>
              <a:rPr lang="en-US" dirty="0" err="1"/>
              <a:t>downsampled</a:t>
            </a:r>
            <a:r>
              <a:rPr lang="en-US" dirty="0"/>
              <a:t> or in colitis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760CA-5905-4A68-CF53-F8EBDDAFBE9D}"/>
              </a:ext>
            </a:extLst>
          </p:cNvPr>
          <p:cNvSpPr txBox="1"/>
          <p:nvPr/>
        </p:nvSpPr>
        <p:spPr>
          <a:xfrm>
            <a:off x="71120" y="6317826"/>
            <a:ext cx="408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 </a:t>
            </a:r>
            <a:r>
              <a:rPr lang="en-US" dirty="0"/>
              <a:t>Increasing clonotype abundance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B00FC-695D-3221-7B14-555153168B0C}"/>
              </a:ext>
            </a:extLst>
          </p:cNvPr>
          <p:cNvSpPr txBox="1"/>
          <p:nvPr/>
        </p:nvSpPr>
        <p:spPr>
          <a:xfrm>
            <a:off x="5900420" y="6317826"/>
            <a:ext cx="408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 </a:t>
            </a:r>
            <a:r>
              <a:rPr lang="en-US" dirty="0"/>
              <a:t>Increasing clonotype abundance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0E4D3C-4090-8D69-3A83-214DA12C797C}"/>
              </a:ext>
            </a:extLst>
          </p:cNvPr>
          <p:cNvSpPr txBox="1"/>
          <p:nvPr/>
        </p:nvSpPr>
        <p:spPr>
          <a:xfrm>
            <a:off x="3579987" y="6483294"/>
            <a:ext cx="73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sz="1800" b="0" i="0" u="none" strike="noStrike" dirty="0">
              <a:solidFill>
                <a:srgbClr val="21212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5077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24440" cy="487853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49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20881</TotalTime>
  <Words>423</Words>
  <Application>Microsoft Macintosh PowerPoint</Application>
  <PresentationFormat>Widescreen</PresentationFormat>
  <Paragraphs>81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Menlo</vt:lpstr>
      <vt:lpstr>Wingdings</vt:lpstr>
      <vt:lpstr>Office Theme</vt:lpstr>
      <vt:lpstr>Weekly meeting</vt:lpstr>
      <vt:lpstr>Outline</vt:lpstr>
      <vt:lpstr>Cell type abundance differences in colitis dataset do not seem to be driven by single/few patients</vt:lpstr>
      <vt:lpstr>In colitis dataset, junctions of CD4 proliferating cells mostly shared with…</vt:lpstr>
      <vt:lpstr>In colitis dataset, junctions of CD8 naive cells mostly shared with…</vt:lpstr>
      <vt:lpstr>Convergence methods</vt:lpstr>
      <vt:lpstr>Convergence might be higher in CD4 Ts in no irAE group?</vt:lpstr>
      <vt:lpstr>Given ability of rare clonotypes to drive disease, also looked into non-cumulative clonotype heatmaps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4313</cp:revision>
  <dcterms:created xsi:type="dcterms:W3CDTF">2023-09-15T17:40:02Z</dcterms:created>
  <dcterms:modified xsi:type="dcterms:W3CDTF">2024-01-13T21:38:34Z</dcterms:modified>
</cp:coreProperties>
</file>