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499" r:id="rId3"/>
    <p:sldId id="547" r:id="rId4"/>
    <p:sldId id="546" r:id="rId5"/>
    <p:sldId id="549" r:id="rId6"/>
    <p:sldId id="550" r:id="rId7"/>
    <p:sldId id="548" r:id="rId8"/>
    <p:sldId id="5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E76B-7C8E-6236-A6EA-8008007EA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A8FEE-AC6F-95EE-1A11-C7001DD2D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AE695-0E78-FBF2-5E5B-0679C2EB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MES = Mayo endoscopic score</a:t>
            </a:r>
          </a:p>
          <a:p>
            <a:endParaRPr lang="en-US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Active colitis elsewhere defined as Mayo colitis score &gt;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4545-0414-F811-D296-9820C43F4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TRB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There are many more unique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clonotypes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(~1200) than in Thomas (~200), about same for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(~3.5k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and ~4.5k in Thomas)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Dice: # normalized expression values of 1561 bulk RNA-seq samples generated by DICE from pure populations of human immune cells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Doesn’t fit with IL-6 inhibiting Treg development...</a:t>
            </a:r>
          </a:p>
          <a:p>
            <a:endParaRPr lang="en-US" sz="1200" dirty="0"/>
          </a:p>
          <a:p>
            <a:r>
              <a:rPr lang="en-US" sz="1200" dirty="0"/>
              <a:t>Seurat scores similar between Seurat CD4 TCM - </a:t>
            </a:r>
            <a:r>
              <a:rPr lang="en-US" sz="1200" dirty="0" err="1"/>
              <a:t>SingleR</a:t>
            </a:r>
            <a:r>
              <a:rPr lang="en-US" sz="1200" dirty="0"/>
              <a:t> memory Tregs and Treg-memory Tregs, little lower for Treg-memory Tregs…</a:t>
            </a:r>
          </a:p>
          <a:p>
            <a:r>
              <a:rPr lang="en-US" sz="1200" dirty="0" err="1"/>
              <a:t>SingleR</a:t>
            </a:r>
            <a:r>
              <a:rPr lang="en-US" sz="1200" dirty="0"/>
              <a:t> scores don’t seem that bad either for memory Tregs… i.e. clear high score block in score heatmap for memory Tregs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memory Treg: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Th1_17: 0.06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stimulated: 0.09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thomas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memory Treg: 0.03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Thomas: Seurat called TCM is most abundant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 (~4k), then Seurat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 (~700)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Same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Seurat TCM ~ 2.3k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Treg, and then Seurat Treg ~1.4k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3 7 2024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Colitis cohort differences &amp; combining datasets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F7684-791E-B930-0E9E-23D60912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722A-1701-7CC5-C2C2-A329E533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76338" cy="1325563"/>
          </a:xfrm>
        </p:spPr>
        <p:txBody>
          <a:bodyPr>
            <a:normAutofit/>
          </a:bodyPr>
          <a:lstStyle/>
          <a:p>
            <a:r>
              <a:rPr lang="en-US" dirty="0"/>
              <a:t>Colitis severity seems similar between 2 datasets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8BF47-09A0-7456-51CE-F0DC9E7B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56" y="2626434"/>
            <a:ext cx="4690079" cy="2481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E9B91-CAA3-5049-237E-17330374770B}"/>
              </a:ext>
            </a:extLst>
          </p:cNvPr>
          <p:cNvSpPr txBox="1"/>
          <p:nvPr/>
        </p:nvSpPr>
        <p:spPr>
          <a:xfrm>
            <a:off x="7884392" y="227697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</a:t>
            </a:r>
            <a:r>
              <a:rPr lang="en-US" dirty="0" err="1"/>
              <a:t>biorxiv</a:t>
            </a:r>
            <a:r>
              <a:rPr lang="en-US" dirty="0"/>
              <a:t> Thomas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FA06A-72BF-BC40-8119-748B4AD099EC}"/>
              </a:ext>
            </a:extLst>
          </p:cNvPr>
          <p:cNvSpPr txBox="1"/>
          <p:nvPr/>
        </p:nvSpPr>
        <p:spPr>
          <a:xfrm>
            <a:off x="1025565" y="227983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 cell </a:t>
            </a:r>
            <a:r>
              <a:rPr lang="en-US" dirty="0" err="1"/>
              <a:t>Luoma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D78AB-92B5-89C6-EFB8-B84197AA1F8E}"/>
              </a:ext>
            </a:extLst>
          </p:cNvPr>
          <p:cNvSpPr txBox="1"/>
          <p:nvPr/>
        </p:nvSpPr>
        <p:spPr>
          <a:xfrm>
            <a:off x="4018165" y="4525771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CTCAE grades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75D9B-A648-60F1-A2D1-5259CEBF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837" y="5976419"/>
            <a:ext cx="3930870" cy="26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EA0B0-A8DA-62D9-FC01-43D662D24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837" y="2655430"/>
            <a:ext cx="3930870" cy="3453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50F17-84A4-8502-75D1-AF0A0C493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34" y="4938712"/>
            <a:ext cx="1822924" cy="1806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94C015-E942-AF85-92CB-C0523FBD8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268" y="5232320"/>
            <a:ext cx="4916214" cy="16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CD4 proliferating TRB </a:t>
            </a:r>
            <a:r>
              <a:rPr lang="en-US" dirty="0" err="1"/>
              <a:t>pgen</a:t>
            </a:r>
            <a:r>
              <a:rPr lang="en-US" dirty="0"/>
              <a:t> effect opposite in 2 datasets, but CD8 </a:t>
            </a:r>
            <a:r>
              <a:rPr lang="en-US" dirty="0" err="1"/>
              <a:t>Trm</a:t>
            </a:r>
            <a:r>
              <a:rPr lang="en-US" dirty="0"/>
              <a:t> TRBs seem slightly more germline in both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6F791-CA3E-8543-EB01-2E837021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25" y="1709494"/>
            <a:ext cx="9118149" cy="4397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E9ED74-8BF3-2278-68FB-5C773002A43A}"/>
              </a:ext>
            </a:extLst>
          </p:cNvPr>
          <p:cNvSpPr txBox="1"/>
          <p:nvPr/>
        </p:nvSpPr>
        <p:spPr>
          <a:xfrm>
            <a:off x="93172" y="6033047"/>
            <a:ext cx="719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many more CD4 proliferating clonotypes in </a:t>
            </a:r>
            <a:r>
              <a:rPr lang="en-US" sz="1400" dirty="0" err="1"/>
              <a:t>Luoma</a:t>
            </a:r>
            <a:r>
              <a:rPr lang="en-US" sz="1400" dirty="0"/>
              <a:t>, but about same for CD8 </a:t>
            </a:r>
            <a:r>
              <a:rPr lang="en-US" sz="1400" dirty="0" err="1"/>
              <a:t>Trm</a:t>
            </a:r>
            <a:r>
              <a:rPr lang="en-US" sz="1400" dirty="0"/>
              <a:t> in both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3B897-7DFC-B58A-1DE8-FB895F4158BC}"/>
              </a:ext>
            </a:extLst>
          </p:cNvPr>
          <p:cNvSpPr txBox="1"/>
          <p:nvPr/>
        </p:nvSpPr>
        <p:spPr>
          <a:xfrm>
            <a:off x="5780690" y="20810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7BF43-7EE6-05AC-2CBA-5A5297232F6C}"/>
              </a:ext>
            </a:extLst>
          </p:cNvPr>
          <p:cNvSpPr txBox="1"/>
          <p:nvPr/>
        </p:nvSpPr>
        <p:spPr>
          <a:xfrm>
            <a:off x="8648017" y="2123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CE64D-FA73-C34A-51F2-D1183CD17EC2}"/>
              </a:ext>
            </a:extLst>
          </p:cNvPr>
          <p:cNvSpPr txBox="1"/>
          <p:nvPr/>
        </p:nvSpPr>
        <p:spPr>
          <a:xfrm>
            <a:off x="3836693" y="2123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D2D4D-DF00-679C-51A3-2EF3730002F7}"/>
              </a:ext>
            </a:extLst>
          </p:cNvPr>
          <p:cNvSpPr txBox="1"/>
          <p:nvPr/>
        </p:nvSpPr>
        <p:spPr>
          <a:xfrm>
            <a:off x="3836693" y="650443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883FB-D7AE-D02F-BFC4-69402C0C5F94}"/>
              </a:ext>
            </a:extLst>
          </p:cNvPr>
          <p:cNvSpPr txBox="1"/>
          <p:nvPr/>
        </p:nvSpPr>
        <p:spPr>
          <a:xfrm rot="16200000">
            <a:off x="1458629" y="457360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TRB</a:t>
            </a:r>
          </a:p>
        </p:txBody>
      </p:sp>
    </p:spTree>
    <p:extLst>
      <p:ext uri="{BB962C8B-B14F-4D97-AF65-F5344CB8AC3E}">
        <p14:creationId xmlns:p14="http://schemas.microsoft.com/office/powerpoint/2010/main" val="38419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/>
          </a:bodyPr>
          <a:lstStyle/>
          <a:p>
            <a:r>
              <a:rPr lang="en-US" dirty="0"/>
              <a:t>IL-6 potentially associated with </a:t>
            </a:r>
            <a:r>
              <a:rPr lang="en-US" dirty="0" err="1"/>
              <a:t>irAEs</a:t>
            </a:r>
            <a:endParaRPr lang="en-US" i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C19DE5-F18B-2A0D-8666-D45CCC13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Systemically, higher IL-6 levels seem to be associated with </a:t>
            </a:r>
            <a:r>
              <a:rPr lang="en-US" dirty="0" err="1"/>
              <a:t>irAEs</a:t>
            </a:r>
            <a:r>
              <a:rPr lang="en-US" dirty="0"/>
              <a:t> (PMID36367776, PMID33643899)</a:t>
            </a:r>
          </a:p>
          <a:p>
            <a:r>
              <a:rPr lang="en-US" dirty="0"/>
              <a:t>At barrier tissue </a:t>
            </a:r>
            <a:r>
              <a:rPr lang="en-US" dirty="0" err="1"/>
              <a:t>irAE</a:t>
            </a:r>
            <a:r>
              <a:rPr lang="en-US" dirty="0"/>
              <a:t> sites, IL-6 also seems implicated (PMID35537412, PMID33060784)</a:t>
            </a:r>
          </a:p>
          <a:p>
            <a:r>
              <a:rPr lang="en-US" dirty="0"/>
              <a:t>IL-6 inhibitors may help prevent severe </a:t>
            </a:r>
            <a:r>
              <a:rPr lang="en-US" dirty="0" err="1"/>
              <a:t>irAEs</a:t>
            </a:r>
            <a:r>
              <a:rPr lang="en-US" dirty="0"/>
              <a:t> (PMID36198831)</a:t>
            </a:r>
          </a:p>
          <a:p>
            <a:r>
              <a:rPr lang="en-US" dirty="0"/>
              <a:t>IL-6 promotes Th17 over Treg differentiation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PMID20583029)</a:t>
            </a:r>
          </a:p>
        </p:txBody>
      </p:sp>
    </p:spTree>
    <p:extLst>
      <p:ext uri="{BB962C8B-B14F-4D97-AF65-F5344CB8AC3E}">
        <p14:creationId xmlns:p14="http://schemas.microsoft.com/office/powerpoint/2010/main" val="84065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an alternative cell typing method (</a:t>
            </a:r>
            <a:r>
              <a:rPr lang="en-US" dirty="0" err="1"/>
              <a:t>SingleR</a:t>
            </a:r>
            <a:r>
              <a:rPr lang="en-US" dirty="0"/>
              <a:t>, motivated by looking for Th subsets), see memory Tregs higher in colitis tissue in both datasets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D2D4D-DF00-679C-51A3-2EF3730002F7}"/>
              </a:ext>
            </a:extLst>
          </p:cNvPr>
          <p:cNvSpPr txBox="1"/>
          <p:nvPr/>
        </p:nvSpPr>
        <p:spPr>
          <a:xfrm>
            <a:off x="3836693" y="650443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8D578-3AF0-4E82-A2C7-EDF29243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7365"/>
            <a:ext cx="6096000" cy="3712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D7169-72F0-7832-1BF9-529C26D58F02}"/>
              </a:ext>
            </a:extLst>
          </p:cNvPr>
          <p:cNvSpPr txBox="1"/>
          <p:nvPr/>
        </p:nvSpPr>
        <p:spPr>
          <a:xfrm>
            <a:off x="1441134" y="2517961"/>
            <a:ext cx="2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48234-B82A-A3C0-0507-0623B17D6481}"/>
              </a:ext>
            </a:extLst>
          </p:cNvPr>
          <p:cNvSpPr txBox="1"/>
          <p:nvPr/>
        </p:nvSpPr>
        <p:spPr>
          <a:xfrm>
            <a:off x="2193197" y="2381741"/>
            <a:ext cx="597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padj</a:t>
            </a:r>
            <a:r>
              <a:rPr lang="en-US" sz="1400" dirty="0"/>
              <a:t> =</a:t>
            </a:r>
          </a:p>
          <a:p>
            <a:r>
              <a:rPr lang="en-US" sz="1400" dirty="0"/>
              <a:t>0.09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7FC52-903F-4145-262B-AE3F3F24DA6A}"/>
              </a:ext>
            </a:extLst>
          </p:cNvPr>
          <p:cNvSpPr txBox="1"/>
          <p:nvPr/>
        </p:nvSpPr>
        <p:spPr>
          <a:xfrm>
            <a:off x="3434522" y="2381741"/>
            <a:ext cx="597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padj</a:t>
            </a:r>
            <a:r>
              <a:rPr lang="en-US" sz="1400" dirty="0"/>
              <a:t> =</a:t>
            </a:r>
          </a:p>
          <a:p>
            <a:r>
              <a:rPr lang="en-US" sz="1400" dirty="0"/>
              <a:t>0.06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6859B-21DD-D3ED-5B04-F9858E073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3" y="2303642"/>
            <a:ext cx="6208986" cy="3716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A834E7-9FB4-EA6B-62E8-D20A0AC20746}"/>
              </a:ext>
            </a:extLst>
          </p:cNvPr>
          <p:cNvSpPr txBox="1"/>
          <p:nvPr/>
        </p:nvSpPr>
        <p:spPr>
          <a:xfrm>
            <a:off x="1862865" y="203942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3E0BB-6F83-518C-317E-8260B5306E13}"/>
              </a:ext>
            </a:extLst>
          </p:cNvPr>
          <p:cNvSpPr txBox="1"/>
          <p:nvPr/>
        </p:nvSpPr>
        <p:spPr>
          <a:xfrm>
            <a:off x="7958865" y="201240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(2021), </a:t>
            </a:r>
            <a:r>
              <a:rPr lang="en-US" i="1" dirty="0" err="1"/>
              <a:t>bioRxiv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4F2A8-5FC9-4540-266D-4A742C690141}"/>
              </a:ext>
            </a:extLst>
          </p:cNvPr>
          <p:cNvSpPr txBox="1"/>
          <p:nvPr/>
        </p:nvSpPr>
        <p:spPr>
          <a:xfrm>
            <a:off x="7358307" y="2521316"/>
            <a:ext cx="2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B7C8A-D167-350D-2B7A-7639DFEBDC20}"/>
              </a:ext>
            </a:extLst>
          </p:cNvPr>
          <p:cNvSpPr txBox="1"/>
          <p:nvPr/>
        </p:nvSpPr>
        <p:spPr>
          <a:xfrm>
            <a:off x="2491921" y="5881360"/>
            <a:ext cx="723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</a:t>
            </a:r>
            <a:r>
              <a:rPr lang="en-US" sz="1400" dirty="0" err="1"/>
              <a:t>SingleR</a:t>
            </a:r>
            <a:r>
              <a:rPr lang="en-US" sz="1400" dirty="0"/>
              <a:t> calls memory Treg is mostly called CD4 TCM (~50-75%) or Treg (~15-30%) by Seurat</a:t>
            </a:r>
          </a:p>
          <a:p>
            <a:r>
              <a:rPr lang="en-US" sz="1400" dirty="0"/>
              <a:t>Cell typing scores don’t seem too bad…</a:t>
            </a:r>
          </a:p>
        </p:txBody>
      </p:sp>
    </p:spTree>
    <p:extLst>
      <p:ext uri="{BB962C8B-B14F-4D97-AF65-F5344CB8AC3E}">
        <p14:creationId xmlns:p14="http://schemas.microsoft.com/office/powerpoint/2010/main" val="241188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 (new ones bolded) from joined colitis datasets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Germline-ness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Highly expanded CD8 </a:t>
            </a:r>
            <a:r>
              <a:rPr lang="en-US" dirty="0" err="1"/>
              <a:t>Trm</a:t>
            </a:r>
            <a:r>
              <a:rPr lang="en-US" dirty="0"/>
              <a:t> TRAs may be more germline-like in colitis tissue (driven by </a:t>
            </a:r>
            <a:r>
              <a:rPr lang="en-US" dirty="0" err="1"/>
              <a:t>Luoma</a:t>
            </a:r>
            <a:r>
              <a:rPr lang="en-US" dirty="0"/>
              <a:t> dataset though)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/>
              <a:t>CD8 </a:t>
            </a:r>
            <a:r>
              <a:rPr lang="en-US" b="1" dirty="0" err="1"/>
              <a:t>Trms</a:t>
            </a:r>
            <a:r>
              <a:rPr lang="en-US" b="1" dirty="0"/>
              <a:t> TRB may be more germline-like in colitis tissue across both datasets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b="1" dirty="0"/>
              <a:t>CD4 proliferating TRB germline effect opposite in 2 datasets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Cell abundances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CD4 TEMs less abundant in colitis tissue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CD4 proliferating T cells more abundant in colitis tissue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CD4 TCMs may be more abundant in colitis tissue (substantial label overlap w/ memory Tregs)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b="1" dirty="0"/>
              <a:t>Memory Tregs may be more abundant in colitis tissue (substantial label overlap w/ CD4 TCMs)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9798268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up dataset search to include samples only from tumors, rather than restricting search to PBMCs/</a:t>
            </a:r>
            <a:r>
              <a:rPr lang="en-US" dirty="0" err="1"/>
              <a:t>irAE</a:t>
            </a:r>
            <a:r>
              <a:rPr lang="en-US" dirty="0"/>
              <a:t> samples?</a:t>
            </a:r>
          </a:p>
        </p:txBody>
      </p:sp>
    </p:spTree>
    <p:extLst>
      <p:ext uri="{BB962C8B-B14F-4D97-AF65-F5344CB8AC3E}">
        <p14:creationId xmlns:p14="http://schemas.microsoft.com/office/powerpoint/2010/main" val="32672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32763</TotalTime>
  <Words>554</Words>
  <Application>Microsoft Macintosh PowerPoint</Application>
  <PresentationFormat>Widescreen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BlinkMacSystemFont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Colitis severity seems similar between 2 datasets</vt:lpstr>
      <vt:lpstr>CD4 proliferating TRB pgen effect opposite in 2 datasets, but CD8 Trm TRBs seem slightly more germline in both datasets</vt:lpstr>
      <vt:lpstr>IL-6 potentially associated with irAEs</vt:lpstr>
      <vt:lpstr>Using an alternative cell typing method (SingleR, motivated by looking for Th subsets), see memory Tregs higher in colitis tissue in both datasets</vt:lpstr>
      <vt:lpstr>Conclusions (new ones bolded) from joined colitis datasets analysis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5433</cp:revision>
  <dcterms:created xsi:type="dcterms:W3CDTF">2023-09-15T17:40:02Z</dcterms:created>
  <dcterms:modified xsi:type="dcterms:W3CDTF">2024-03-07T20:36:28Z</dcterms:modified>
</cp:coreProperties>
</file>