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754" r:id="rId3"/>
    <p:sldId id="787" r:id="rId4"/>
    <p:sldId id="763" r:id="rId5"/>
    <p:sldId id="789" r:id="rId6"/>
    <p:sldId id="785" r:id="rId7"/>
    <p:sldId id="786" r:id="rId8"/>
    <p:sldId id="790" r:id="rId9"/>
    <p:sldId id="7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8251" autoAdjust="0"/>
  </p:normalViewPr>
  <p:slideViewPr>
    <p:cSldViewPr snapToGrid="0" showGuides="1">
      <p:cViewPr>
        <p:scale>
          <a:sx n="107" d="100"/>
          <a:sy n="107" d="100"/>
        </p:scale>
        <p:origin x="2704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756C1-4826-CE83-1210-AF01FE86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32192-334E-3B47-4F4B-0F1CB043B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5D348-7CA4-F4DD-2CCF-E19FDA831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321B3-724B-04C1-F352-1DAC5DC6E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3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Also checked within individual sorts…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3DE54-E3AA-A7FD-9546-6ACEFC17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31EA50-9DBD-D744-F2E2-CC1D91E86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C6334-D82B-0546-6E27-DFEC9967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B2AE6-EB05-5C01-4B52-9F3E48FC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12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8DEB9-9F39-0D6F-CED4-77AD76678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9B768-42F2-3F30-99B9-D9502A6DD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D8D53-DFBF-5748-7057-2DE13075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2A410-EC76-80FF-15C9-D0C550FAA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5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260E1-5A72-6E3D-818C-C4BC8D3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CAE62-5E58-D5BD-C860-CA498CD85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6DF57-F3E8-4982-CF14-E33D05DA5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D3364-482A-0E53-84C4-088C0C45D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9 12 2024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Follow ups from last Long lab update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2660-12D0-E7F1-94B7-DE8C0E1A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D5C313B-091A-0565-2E67-E38C9ACB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JAK/STAT gene set perhaps more accessible in (non-exhausted) CD127</a:t>
            </a:r>
            <a:r>
              <a:rPr lang="en-US" baseline="30000" dirty="0"/>
              <a:t>+</a:t>
            </a:r>
            <a:r>
              <a:rPr lang="en-US" dirty="0"/>
              <a:t> sort vs. DN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724627-985D-7C21-3DDC-C5DF2AB7E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70" y="1817357"/>
            <a:ext cx="6180259" cy="43641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4511B-BBF9-02DE-8334-1BAE5AC0D40E}"/>
              </a:ext>
            </a:extLst>
          </p:cNvPr>
          <p:cNvSpPr txBox="1"/>
          <p:nvPr/>
        </p:nvSpPr>
        <p:spPr>
          <a:xfrm>
            <a:off x="1627089" y="6308209"/>
            <a:ext cx="910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JAK/STAT &amp; IL-10 enriched (</a:t>
            </a:r>
            <a:r>
              <a:rPr lang="en-US" dirty="0" err="1"/>
              <a:t>stringdb</a:t>
            </a:r>
            <a:r>
              <a:rPr lang="en-US" dirty="0"/>
              <a:t>) in peaks’ genes/promoters up in both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</p:spTree>
    <p:extLst>
      <p:ext uri="{BB962C8B-B14F-4D97-AF65-F5344CB8AC3E}">
        <p14:creationId xmlns:p14="http://schemas.microsoft.com/office/powerpoint/2010/main" val="348705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Overall, no correlation between change in DP CD8s (% or count) and MT SNV counts, but in NR perhaps correlated…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C37C8B-291D-7EDD-6BF3-86839E05D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636" y="1690688"/>
            <a:ext cx="7772400" cy="495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8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14F2D-6F59-62A7-0AE2-5CA573C6B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F8D9F28-B4FB-BDCC-A9FA-5A4C31E0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of MT SNVs as proxy for cell division count in literature: not explicitly stated but consistent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09091A-95F4-8B0A-F630-7AF1544AC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284746" cy="409358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0" i="0" u="none" strike="noStrike" dirty="0">
                <a:effectLst/>
              </a:rPr>
              <a:t>The large range of detected mutations included clone- and sub-clone-specific mutations that were propagated over generations … nearly all progeny of an individual clone shared mutations that were unique and stably propagated over the course of the experiment … Furthermore, we detected new somatic mutations that arose within sub-clones and were stably propagated” (Ludwig et al. (2019) </a:t>
            </a:r>
            <a:r>
              <a:rPr lang="en-US" sz="2200" b="0" i="1" u="none" strike="noStrike" dirty="0">
                <a:effectLst/>
              </a:rPr>
              <a:t>Cell</a:t>
            </a:r>
            <a:r>
              <a:rPr lang="en-US" sz="2200" b="0" i="0" u="none" strike="noStrike" dirty="0">
                <a:effectLst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effectLst/>
              </a:rPr>
              <a:t>The application of these approaches has revealed the high prevalence of somatic </a:t>
            </a:r>
            <a:r>
              <a:rPr lang="en-US" sz="2200" dirty="0" err="1">
                <a:effectLst/>
              </a:rPr>
              <a:t>mtDNA</a:t>
            </a:r>
            <a:r>
              <a:rPr lang="en-US" sz="2200" dirty="0">
                <a:effectLst/>
              </a:rPr>
              <a:t> mutations, many of which may further be stably propagated across cell divisions to facilitate retrospective clonal/lineage tracing studies in </a:t>
            </a:r>
            <a:r>
              <a:rPr lang="en-US" sz="2200" i="1" dirty="0">
                <a:effectLst/>
              </a:rPr>
              <a:t>ex vivo </a:t>
            </a:r>
            <a:r>
              <a:rPr lang="en-US" sz="2200" dirty="0">
                <a:effectLst/>
              </a:rPr>
              <a:t>derived human and clinical samples (Lareau et al. (2022) </a:t>
            </a:r>
            <a:r>
              <a:rPr lang="en-US" sz="2200" i="1" dirty="0" err="1">
                <a:effectLst/>
              </a:rPr>
              <a:t>bioRxiv</a:t>
            </a:r>
            <a:r>
              <a:rPr lang="en-US" sz="220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74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4860636" cy="409358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JAK/STAT gene set perhaps more accessible in (non-exhausted) CD127</a:t>
            </a:r>
            <a:r>
              <a:rPr lang="en-US" baseline="30000" dirty="0"/>
              <a:t>+</a:t>
            </a:r>
            <a:r>
              <a:rPr lang="en-US" dirty="0"/>
              <a:t> sort vs. DN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of MT SNVs as correlate for cell division count is justified despite no correlation between change in DP CD8s (% or count) and MT SNV 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Helped Holly with heatmaps/stats for NCI project/WIP…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55D3CE-A83F-D58D-74D8-7270E0EE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03" y="1690688"/>
            <a:ext cx="6473968" cy="386960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833649-8531-3A4C-35C3-D94B13419D6A}"/>
              </a:ext>
            </a:extLst>
          </p:cNvPr>
          <p:cNvCxnSpPr/>
          <p:nvPr/>
        </p:nvCxnSpPr>
        <p:spPr>
          <a:xfrm flipH="1">
            <a:off x="6668655" y="4525818"/>
            <a:ext cx="581890" cy="147782"/>
          </a:xfrm>
          <a:prstGeom prst="straightConnector1">
            <a:avLst/>
          </a:prstGeom>
          <a:ln w="38100">
            <a:solidFill>
              <a:srgbClr val="FFC0C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18F879-1721-C22D-E354-C7217225A4B2}"/>
              </a:ext>
            </a:extLst>
          </p:cNvPr>
          <p:cNvSpPr txBox="1"/>
          <p:nvPr/>
        </p:nvSpPr>
        <p:spPr>
          <a:xfrm>
            <a:off x="6377778" y="5408526"/>
            <a:ext cx="5038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Shortlist of gene sets to test in </a:t>
            </a:r>
            <a:r>
              <a:rPr lang="en-US" dirty="0" err="1"/>
              <a:t>pseudotime</a:t>
            </a:r>
            <a:r>
              <a:rPr lang="en-US" dirty="0"/>
              <a:t> in TN10:</a:t>
            </a:r>
            <a:endParaRPr lang="en-US" dirty="0">
              <a:solidFill>
                <a:srgbClr val="FFC0CB"/>
              </a:solidFill>
            </a:endParaRPr>
          </a:p>
          <a:p>
            <a:r>
              <a:rPr lang="en-US" dirty="0">
                <a:solidFill>
                  <a:srgbClr val="FFC0CB"/>
                </a:solidFill>
              </a:rPr>
              <a:t>JAK/STAT</a:t>
            </a:r>
          </a:p>
          <a:p>
            <a:r>
              <a:rPr lang="en-US" dirty="0">
                <a:solidFill>
                  <a:srgbClr val="BEBEBE"/>
                </a:solidFill>
              </a:rPr>
              <a:t>Purine metabolism</a:t>
            </a:r>
          </a:p>
          <a:p>
            <a:r>
              <a:rPr lang="en-US" dirty="0">
                <a:solidFill>
                  <a:srgbClr val="FF0000"/>
                </a:solidFill>
              </a:rPr>
              <a:t>TGF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, progenitor T</a:t>
            </a:r>
            <a:r>
              <a:rPr lang="en-US" baseline="-25000" dirty="0">
                <a:solidFill>
                  <a:srgbClr val="FF0000"/>
                </a:solidFill>
              </a:rPr>
              <a:t>ex</a:t>
            </a:r>
            <a:r>
              <a:rPr lang="en-US" dirty="0">
                <a:solidFill>
                  <a:srgbClr val="FF0000"/>
                </a:solidFill>
              </a:rPr>
              <a:t> (custom gene set)</a:t>
            </a:r>
          </a:p>
          <a:p>
            <a:r>
              <a:rPr lang="en-US" dirty="0"/>
              <a:t>Effector/terminal T</a:t>
            </a:r>
            <a:r>
              <a:rPr lang="en-US" baseline="-25000" dirty="0"/>
              <a:t>ex</a:t>
            </a:r>
            <a:r>
              <a:rPr lang="en-US" dirty="0"/>
              <a:t> (custom gene set)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7A8147-CC85-8D0A-4ED2-11BBBFE010B1}"/>
              </a:ext>
            </a:extLst>
          </p:cNvPr>
          <p:cNvCxnSpPr>
            <a:cxnSpLocks/>
          </p:cNvCxnSpPr>
          <p:nvPr/>
        </p:nvCxnSpPr>
        <p:spPr>
          <a:xfrm flipH="1">
            <a:off x="7004716" y="2826327"/>
            <a:ext cx="2101159" cy="1699491"/>
          </a:xfrm>
          <a:prstGeom prst="straightConnector1">
            <a:avLst/>
          </a:prstGeom>
          <a:ln w="38100">
            <a:solidFill>
              <a:srgbClr val="BEBE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6BD231-6E1A-8C22-EF78-446450F0ADE3}"/>
              </a:ext>
            </a:extLst>
          </p:cNvPr>
          <p:cNvCxnSpPr>
            <a:cxnSpLocks/>
          </p:cNvCxnSpPr>
          <p:nvPr/>
        </p:nvCxnSpPr>
        <p:spPr>
          <a:xfrm flipH="1">
            <a:off x="8055295" y="2944091"/>
            <a:ext cx="1160799" cy="969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732D2-0698-485E-70AD-A9BCB9B3B272}"/>
              </a:ext>
            </a:extLst>
          </p:cNvPr>
          <p:cNvCxnSpPr>
            <a:cxnSpLocks/>
          </p:cNvCxnSpPr>
          <p:nvPr/>
        </p:nvCxnSpPr>
        <p:spPr>
          <a:xfrm flipV="1">
            <a:off x="7996829" y="2709935"/>
            <a:ext cx="947658" cy="796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Working with </a:t>
            </a:r>
            <a:r>
              <a:rPr lang="en-US" dirty="0" err="1"/>
              <a:t>Basilin</a:t>
            </a:r>
            <a:r>
              <a:rPr lang="en-US" dirty="0"/>
              <a:t> on TN10 </a:t>
            </a:r>
            <a:r>
              <a:rPr lang="en-US" dirty="0" err="1"/>
              <a:t>pseudotime</a:t>
            </a:r>
            <a:r>
              <a:rPr lang="en-US" dirty="0"/>
              <a:t> analyses (meeting tomorrow): key TODO before next Long lab update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Preparing poster draft for 10/1 BRI retreat, aiming for 9/24 sharing w/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 working with Holly on NCI project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dimensional reduction plots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err="1"/>
              <a:t>irAE</a:t>
            </a:r>
            <a:r>
              <a:rPr lang="en-US" dirty="0"/>
              <a:t> grade as continuous var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other method ideas from papers Jane sent (subtracting ICI effects from baseline differences)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E879B-2026-6D83-1232-37FF25DD5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D35EC29-978A-519E-C5EC-4C62408D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Cytokine receptor gene set perhaps more accessible in CD127</a:t>
            </a:r>
            <a:r>
              <a:rPr lang="en-US" baseline="30000" dirty="0"/>
              <a:t>+</a:t>
            </a:r>
            <a:r>
              <a:rPr lang="en-US" dirty="0"/>
              <a:t> vs. CD127</a:t>
            </a:r>
            <a:r>
              <a:rPr lang="en-US" baseline="30000" dirty="0"/>
              <a:t>-</a:t>
            </a:r>
            <a:r>
              <a:rPr lang="en-US" dirty="0"/>
              <a:t> sorts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C1FC2-8CB1-BF3C-BD60-44C58787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64" y="1690688"/>
            <a:ext cx="5158494" cy="51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2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ED2BB-0F22-553E-BCC9-5627C1C20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08631ED-5FCF-2210-C1B3-78E72C43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JAK/STAT gene set perhaps more accessible in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48D69-6EDB-4876-0A77-C3DB028F3595}"/>
              </a:ext>
            </a:extLst>
          </p:cNvPr>
          <p:cNvSpPr txBox="1"/>
          <p:nvPr/>
        </p:nvSpPr>
        <p:spPr>
          <a:xfrm>
            <a:off x="493223" y="5991462"/>
            <a:ext cx="5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JAK/STAT &amp; IL-10 enriched (</a:t>
            </a:r>
            <a:r>
              <a:rPr lang="en-US" dirty="0" err="1"/>
              <a:t>stringdb</a:t>
            </a:r>
            <a:r>
              <a:rPr lang="en-US" dirty="0"/>
              <a:t>) in peaks’ genes/promoters up in both CD127</a:t>
            </a:r>
            <a:r>
              <a:rPr lang="en-US" baseline="30000" dirty="0"/>
              <a:t>+</a:t>
            </a:r>
            <a:r>
              <a:rPr lang="en-US" dirty="0"/>
              <a:t> sorts vs. DN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9ACEE-1E0D-6847-DBEF-137BEE33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916" y="1690688"/>
            <a:ext cx="4291642" cy="43007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4BBA72-5213-6B5E-5BA8-3C8F824FA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07" y="1627279"/>
            <a:ext cx="6141693" cy="43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3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59470</TotalTime>
  <Words>443</Words>
  <Application>Microsoft Macintosh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JAK/STAT gene set perhaps more accessible in (non-exhausted) CD127+ sort vs. DN</vt:lpstr>
      <vt:lpstr>Overall, no correlation between change in DP CD8s (% or count) and MT SNV counts, but in NR perhaps correlated…</vt:lpstr>
      <vt:lpstr>Use of MT SNVs as proxy for cell division count in literature: not explicitly stated but consistent</vt:lpstr>
      <vt:lpstr>Conclusions</vt:lpstr>
      <vt:lpstr>Next steps</vt:lpstr>
      <vt:lpstr>Cytokine receptor gene set perhaps more accessible in CD127+ vs. CD127- sorts</vt:lpstr>
      <vt:lpstr>JAK/STAT gene set perhaps more accessible in CD127+ sorts vs. DN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9385</cp:revision>
  <dcterms:created xsi:type="dcterms:W3CDTF">2023-09-15T17:40:02Z</dcterms:created>
  <dcterms:modified xsi:type="dcterms:W3CDTF">2024-09-16T21:36:33Z</dcterms:modified>
</cp:coreProperties>
</file>