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477" r:id="rId2"/>
    <p:sldId id="754" r:id="rId3"/>
    <p:sldId id="810" r:id="rId4"/>
    <p:sldId id="816" r:id="rId5"/>
    <p:sldId id="815" r:id="rId6"/>
    <p:sldId id="813" r:id="rId7"/>
    <p:sldId id="811" r:id="rId8"/>
    <p:sldId id="807" r:id="rId9"/>
    <p:sldId id="808" r:id="rId10"/>
    <p:sldId id="812" r:id="rId11"/>
    <p:sldId id="80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BEBE"/>
    <a:srgbClr val="FFC0CB"/>
    <a:srgbClr val="AB4FF3"/>
    <a:srgbClr val="90ED91"/>
    <a:srgbClr val="5DC762"/>
    <a:srgbClr val="FDE824"/>
    <a:srgbClr val="20908C"/>
    <a:srgbClr val="3B528B"/>
    <a:srgbClr val="450C54"/>
    <a:srgbClr val="01B6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03"/>
    <p:restoredTop sz="85774" autoAdjust="0"/>
  </p:normalViewPr>
  <p:slideViewPr>
    <p:cSldViewPr snapToGrid="0" showGuides="1">
      <p:cViewPr varScale="1">
        <p:scale>
          <a:sx n="141" d="100"/>
          <a:sy n="141" d="100"/>
        </p:scale>
        <p:origin x="224" y="224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2/6/25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>
              <a:effectLst/>
              <a:latin typeface="AdvPSA18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BE8748-897D-F723-CE38-6500C8391A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852BAD-97C7-58AE-49BC-2889CC221D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8FCC66-192A-49B0-EB5D-E4A3461777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71600" lvl="2" indent="-457200">
              <a:buFont typeface="+mj-lt"/>
              <a:buAutoNum type="alphaLcParenR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CB73F-D678-2D5A-BFF7-E45EE747C2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304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C255C1-D9F2-923C-CC43-1D283004E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568C0B-91E4-858E-32DD-257828F04A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B8ADB2-B741-5A17-5C9B-C9D8003410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/>
              <a:t>impression is that results are obscured by noise even w/ EOMES result (higher CD8 expr of EOMES module at 3 month associating w/ longer T1D-free intervals) matching expectation</a:t>
            </a:r>
            <a:endParaRPr lang="en-US" sz="1200" b="1" i="0" u="none" strike="noStrike" dirty="0">
              <a:solidFill>
                <a:srgbClr val="212121"/>
              </a:solidFill>
              <a:effectLst/>
              <a:latin typeface="Aptos" panose="020B00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695EE-4F8C-197B-0D14-4760D30831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9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1" i="0" u="none" strike="noStrike" dirty="0">
              <a:solidFill>
                <a:srgbClr val="212121"/>
              </a:solidFill>
              <a:effectLst/>
              <a:latin typeface="Aptos" panose="020B00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89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98ADFD-D145-DD9C-6128-A44E1D5D4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6D20F3-1F39-C340-7922-2884ACA467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8053C5-7A37-B301-690D-CCB776CBA8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205042-66D9-D41D-8551-DBED055BDF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23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B57143-9296-5DD3-60AF-F2F779661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4C472B-D603-1733-0B6F-ACF08841DD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1BDC95-371D-D9F1-6F0A-75E3AFEF48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/>
              <a:t>As a first pass did check that this seems generally true in all batches, but haven’t done anything rigorous yet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/>
              <a:t>CCR4: may mean </a:t>
            </a:r>
            <a:r>
              <a:rPr lang="en-US" b="1" dirty="0"/>
              <a:t>Th2</a:t>
            </a:r>
            <a:r>
              <a:rPr lang="en-US" dirty="0"/>
              <a:t> skewing although not sure if that’s consistent with CD27- and CD28+ results…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1" dirty="0"/>
              <a:t>If going with Th2 skewing in non-</a:t>
            </a:r>
            <a:r>
              <a:rPr lang="en-US" b="1" dirty="0" err="1"/>
              <a:t>irAE</a:t>
            </a:r>
            <a:r>
              <a:rPr lang="en-US" b="1" dirty="0"/>
              <a:t> group, THIS IS ~INCONSISTENT WITH BUKHARI 2023 FINDING OF MORE CD4 Th2 at BASELINE IN PNEUMONITIS GROUP (not specifically memory though I don’t think)</a:t>
            </a:r>
            <a:r>
              <a:rPr lang="en-US" b="0" dirty="0"/>
              <a:t>, perhaps inconsistent (but idk) w/ finding of higher CCR4 on CD4s in </a:t>
            </a:r>
            <a:r>
              <a:rPr lang="en-US" b="0" dirty="0" err="1"/>
              <a:t>Crohns</a:t>
            </a:r>
            <a:r>
              <a:rPr lang="en-US" b="0" dirty="0"/>
              <a:t> (but not UC)/atopic dermatitis patients…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/>
              <a:t>CD28: </a:t>
            </a:r>
            <a:r>
              <a:rPr lang="en-US" dirty="0" err="1"/>
              <a:t>costim</a:t>
            </a:r>
            <a:r>
              <a:rPr lang="en-US" dirty="0"/>
              <a:t> receptor, expected + for most CD4 CM unless terminally differentiated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/>
              <a:t>CD27- means less proliferative/responsive?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dirty="0"/>
          </a:p>
          <a:p>
            <a:r>
              <a:rPr lang="en-US" sz="1200" dirty="0">
                <a:solidFill>
                  <a:srgbClr val="000000"/>
                </a:solidFill>
                <a:effectLst/>
                <a:latin typeface="Times"/>
              </a:rPr>
              <a:t>“association of CCR4 expression with TH2 cells, the predominance of CCR4</a:t>
            </a:r>
            <a:r>
              <a:rPr lang="en-US" sz="1200" baseline="30000" dirty="0">
                <a:solidFill>
                  <a:srgbClr val="000000"/>
                </a:solidFill>
                <a:effectLst/>
                <a:latin typeface="Times"/>
              </a:rPr>
              <a:t>+</a:t>
            </a:r>
            <a:r>
              <a:rPr lang="en-US" sz="1200" dirty="0">
                <a:solidFill>
                  <a:srgbClr val="000000"/>
                </a:solidFill>
                <a:effectLst/>
                <a:latin typeface="Times"/>
              </a:rPr>
              <a:t> cells in blood from patients with AD, and an important role of CCR4 in the migration of TH2 cells from blood into AD lesional skin.”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Times"/>
              </a:rPr>
              <a:t>(J Allergy Clin Immunol 2001;107:353-8.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03CA6-305C-4C34-D6A3-EF71FB5AB0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63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65694-A677-C799-F957-2BBA018530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14315F-40B2-176E-5A46-58D170A2EE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C3412C-5198-ED77-7348-23FD13C08A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B cells running currently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i="0" u="none" strike="noStrike" dirty="0">
              <a:solidFill>
                <a:srgbClr val="21212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# combined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irAE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 FDR &lt; 0.1 CD28+/ICOS-/CCR4+, CD28+/CCR4+ (so same as seen from depth 2), ICOS-/CCR4+, CD28+/HLADR-/CCR4+, HLADR-/CCR4+, CD28+/CD161-/CCR4+, CD161-/CCR4+, CD28+/CD57-/CCR4+, CD57-/CCR4+, CD28+/CD27-/CCR4+... (didn't manually go through modifier analysis for all p &lt; 0.1 so there's likely more)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E1BAA4-659B-C50A-D1F4-3C01DE11FE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253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FC2E94-5419-F260-8236-41C4963B3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55C732-F25D-91CA-CBF2-4F09C90B3A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BCE02A-5DC3-B761-285B-7DF4C86FDD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1" i="0" u="none" strike="noStrike" dirty="0">
              <a:solidFill>
                <a:srgbClr val="212121"/>
              </a:solidFill>
              <a:effectLst/>
              <a:latin typeface="Aptos" panose="020B00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28CCF-DF32-64FD-8175-87E8441AA7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686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53BDD7-812E-CE21-9021-A2BB2D9F9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C537DF-CFA1-11D4-B1E6-ADDA52B23C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1B4392-613E-5DD0-F777-F215F537D0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b="1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This may make sense with CD28 relating to activation, so lower levels could mean </a:t>
            </a:r>
            <a:r>
              <a:rPr lang="en-US" sz="1200" b="1" i="0" u="none" strike="noStrike" dirty="0" err="1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exh</a:t>
            </a:r>
            <a:endParaRPr lang="en-US" sz="1200" b="1" i="0" u="none" strike="noStrike" dirty="0">
              <a:solidFill>
                <a:srgbClr val="21212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b="1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CD52 is another activation marker, CD164 relates to homing/differentiation perhaps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1DA0F2-9245-342C-6651-941523B256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35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B9A651-8EFF-7764-97BB-12557827A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894C26-14D7-3E7A-4CF0-29FA16FB4A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3CF74C-3DFE-D8B5-2C7D-71C3F703DA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lvl="2" indent="0">
              <a:buFont typeface="+mj-lt"/>
              <a:buNone/>
            </a:pPr>
            <a:r>
              <a:rPr lang="en-US" dirty="0"/>
              <a:t>GOBP is response to IL7: “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Any process that results in a change in state or activity of a cell or an organism (in terms of movement, secretion, enzyme production, gene expression, etc.) as a result of an interleukin-7 stimulus”</a:t>
            </a:r>
          </a:p>
          <a:p>
            <a:pPr marL="914400" lvl="2" indent="0">
              <a:buFont typeface="+mj-lt"/>
              <a:buNone/>
            </a:pP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Reactome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is IL7 pathway…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E02C3D-7023-FAEA-F7CB-F20D734D9B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87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ACE96D-EFDD-AAA5-CDE5-918764FFD0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AB720E-7A64-F694-AE3F-EDC9D72336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D6DB9B-8FB5-6C2D-389F-73379037CC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71600" lvl="2" indent="-457200">
              <a:buFont typeface="+mj-lt"/>
              <a:buAutoNum type="alphaLcParenR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75A43-F096-B4F5-6BF1-E5E80B6A26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75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2/6/25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2/6/25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2/6/25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2/6/25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2/6/25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2/6/25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2/6/25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2/6/25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2/6/25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2/6/25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2/6/25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2/6/25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0" i="0" u="none" strike="noStrike" dirty="0">
                <a:solidFill>
                  <a:srgbClr val="212121"/>
                </a:solidFill>
                <a:effectLst/>
              </a:rPr>
              <a:t>Weekly meeting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2-6-2025</a:t>
            </a:r>
          </a:p>
          <a:p>
            <a:r>
              <a:rPr lang="en-US" dirty="0"/>
              <a:t>Ty Bottorff</a:t>
            </a:r>
          </a:p>
        </p:txBody>
      </p:sp>
    </p:spTree>
    <p:extLst>
      <p:ext uri="{BB962C8B-B14F-4D97-AF65-F5344CB8AC3E}">
        <p14:creationId xmlns:p14="http://schemas.microsoft.com/office/powerpoint/2010/main" val="2740840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A5CE5E-5761-0D02-2892-D2CDADD7C0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D85BDDC-6A98-85DE-3B2D-8AE716C06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TCR genes not highly/variably expressed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F85F7B-3654-38BD-BA07-89F35F4E5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4583" y="1819282"/>
            <a:ext cx="6019240" cy="46735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CFAA39-90C6-04F2-67D6-1DAFE5401E3A}"/>
              </a:ext>
            </a:extLst>
          </p:cNvPr>
          <p:cNvSpPr txBox="1"/>
          <p:nvPr/>
        </p:nvSpPr>
        <p:spPr>
          <a:xfrm>
            <a:off x="475862" y="2808514"/>
            <a:ext cx="2276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 CD8 cells with TRAV1-2 counts &gt; 0</a:t>
            </a:r>
          </a:p>
        </p:txBody>
      </p:sp>
    </p:spTree>
    <p:extLst>
      <p:ext uri="{BB962C8B-B14F-4D97-AF65-F5344CB8AC3E}">
        <p14:creationId xmlns:p14="http://schemas.microsoft.com/office/powerpoint/2010/main" val="2006661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128EEF-612E-CFDD-5CB7-E88FA6B1A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EC18E3D-C33E-2181-8EA8-52DCC6643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Summary for Kevan Herold </a:t>
            </a:r>
            <a:r>
              <a:rPr lang="en-US" dirty="0" err="1"/>
              <a:t>scRNAseq</a:t>
            </a:r>
            <a:r>
              <a:rPr lang="en-US" dirty="0"/>
              <a:t> analysis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3F67286-89C0-7165-B47D-BA26E30E8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134600" cy="449944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no </a:t>
            </a:r>
            <a:r>
              <a:rPr lang="en-US" dirty="0" err="1"/>
              <a:t>padj</a:t>
            </a:r>
            <a:r>
              <a:rPr lang="en-US" dirty="0"/>
              <a:t> &lt; 0.05 for single-gene KM plots (even CD127)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using different IL7 modules gives contradictory effects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unable to identify CD8 MAITs by RNA expression of TRA V/J genes</a:t>
            </a:r>
          </a:p>
        </p:txBody>
      </p:sp>
    </p:spTree>
    <p:extLst>
      <p:ext uri="{BB962C8B-B14F-4D97-AF65-F5344CB8AC3E}">
        <p14:creationId xmlns:p14="http://schemas.microsoft.com/office/powerpoint/2010/main" val="2145658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90FDFCF-AEFD-6D7B-6B89-12A07B497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134600" cy="449944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IMPACD progress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Kevan Herold </a:t>
            </a:r>
            <a:r>
              <a:rPr lang="en-US" dirty="0" err="1"/>
              <a:t>scRNAseq</a:t>
            </a:r>
            <a:r>
              <a:rPr lang="en-US" dirty="0"/>
              <a:t> analysis</a:t>
            </a:r>
          </a:p>
        </p:txBody>
      </p:sp>
    </p:spTree>
    <p:extLst>
      <p:ext uri="{BB962C8B-B14F-4D97-AF65-F5344CB8AC3E}">
        <p14:creationId xmlns:p14="http://schemas.microsoft.com/office/powerpoint/2010/main" val="2039894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D6E8E7-E14E-B0D0-5B36-C39D6ED49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E6AC85-D41A-3730-DE45-65F57C3F2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IMPACD approach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72CF2FB-F204-235E-8A8D-7A2EC82D9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134600" cy="449944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Used more markers to investigate T cell subsets</a:t>
            </a:r>
          </a:p>
          <a:p>
            <a:pPr lvl="1"/>
            <a:r>
              <a:rPr lang="en-US" dirty="0"/>
              <a:t>Markers: CD57, CD27, CD28, CD39, HLADR, CD38, ICOS, PD1, TIGIT, KLRG1, </a:t>
            </a:r>
            <a:r>
              <a:rPr lang="en-US" dirty="0" err="1"/>
              <a:t>GrzmB</a:t>
            </a:r>
            <a:r>
              <a:rPr lang="en-US" dirty="0"/>
              <a:t>, </a:t>
            </a:r>
            <a:r>
              <a:rPr lang="en-US" dirty="0" err="1"/>
              <a:t>GrzmK</a:t>
            </a:r>
            <a:r>
              <a:rPr lang="en-US" dirty="0"/>
              <a:t>, CD127, TCF7, Helios, CRTHs, CD103, CXCRs, CD73, CD161, CCR4, CCR6</a:t>
            </a:r>
          </a:p>
          <a:p>
            <a:pPr lvl="1"/>
            <a:r>
              <a:rPr lang="en-US" dirty="0"/>
              <a:t>Subsets: T, CD4, CD4 Treg, CD4 naïve/SCM, CD4 CM, CD4 EMRA, CD4 EM, CD8, CD8 naïve/SCM, CD8 CM, CD8 EMRA, CD8 EM, DN T, DP T, </a:t>
            </a:r>
            <a:r>
              <a:rPr lang="el-GR" dirty="0" err="1"/>
              <a:t>γδ</a:t>
            </a:r>
            <a:r>
              <a:rPr lang="en-US" dirty="0"/>
              <a:t> 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Depth of 2 past root, &gt; 2k subsets/root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Looked for baseline % parent frequency differences between combined/specific </a:t>
            </a:r>
            <a:r>
              <a:rPr lang="en-US" dirty="0" err="1"/>
              <a:t>irAE</a:t>
            </a:r>
            <a:r>
              <a:rPr lang="en-US" dirty="0"/>
              <a:t> groups</a:t>
            </a:r>
          </a:p>
        </p:txBody>
      </p:sp>
    </p:spTree>
    <p:extLst>
      <p:ext uri="{BB962C8B-B14F-4D97-AF65-F5344CB8AC3E}">
        <p14:creationId xmlns:p14="http://schemas.microsoft.com/office/powerpoint/2010/main" val="3228722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A9733D-054D-53F1-889B-B299B1D04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EE0D13B-59F0-B120-DDA1-1847E22B0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137" y="1924560"/>
            <a:ext cx="11646816" cy="4377595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CD84D4F-BAB2-AF76-256C-97E697108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Baseline CCR4</a:t>
            </a:r>
            <a:r>
              <a:rPr lang="en-US" baseline="30000" dirty="0"/>
              <a:t>+</a:t>
            </a:r>
            <a:r>
              <a:rPr lang="en-US" dirty="0"/>
              <a:t> CD4 CM frequencies may be lower in those developing </a:t>
            </a:r>
            <a:r>
              <a:rPr lang="en-US" dirty="0" err="1"/>
              <a:t>irAEs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DB723B-DE79-36EC-6999-4E48F90AB23B}"/>
              </a:ext>
            </a:extLst>
          </p:cNvPr>
          <p:cNvSpPr txBox="1"/>
          <p:nvPr/>
        </p:nvSpPr>
        <p:spPr>
          <a:xfrm>
            <a:off x="5093405" y="6117489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*: FDR &lt; 0.05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3267C4-5C79-4C7E-DAEC-C190863F1BE9}"/>
              </a:ext>
            </a:extLst>
          </p:cNvPr>
          <p:cNvSpPr txBox="1"/>
          <p:nvPr/>
        </p:nvSpPr>
        <p:spPr>
          <a:xfrm>
            <a:off x="3052762" y="3059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C59B48-ABE4-ADDB-A3F9-6D7AEC8F2208}"/>
              </a:ext>
            </a:extLst>
          </p:cNvPr>
          <p:cNvSpPr txBox="1"/>
          <p:nvPr/>
        </p:nvSpPr>
        <p:spPr>
          <a:xfrm>
            <a:off x="5865647" y="3059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6476D7-2139-7889-820E-713E6A68B2ED}"/>
              </a:ext>
            </a:extLst>
          </p:cNvPr>
          <p:cNvSpPr txBox="1"/>
          <p:nvPr/>
        </p:nvSpPr>
        <p:spPr>
          <a:xfrm>
            <a:off x="8678532" y="3059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207324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0893B-A427-63C2-FCA0-BA30A09B89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0D4C651-23A7-1222-46B3-9E65102FD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Next steps for NCI project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D6CBE95-6372-6D8C-9B6F-C83FA4AFE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134600" cy="449944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Follow up on CD4 CM results w/ depth 3 analysis, preliminarily looks consistent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Look into other cell types (NK, B, monocytes, DCs...)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Prepare slides for update next week on IMPACD progress</a:t>
            </a:r>
          </a:p>
          <a:p>
            <a:pPr lvl="1"/>
            <a:r>
              <a:rPr lang="en-US" dirty="0"/>
              <a:t>IMPACD intro</a:t>
            </a:r>
          </a:p>
          <a:p>
            <a:pPr lvl="1"/>
            <a:r>
              <a:rPr lang="en-US" dirty="0"/>
              <a:t>CCR4</a:t>
            </a:r>
            <a:r>
              <a:rPr lang="en-US" baseline="30000" dirty="0"/>
              <a:t>+</a:t>
            </a:r>
            <a:r>
              <a:rPr lang="en-US" dirty="0"/>
              <a:t> result (depths 2/3)</a:t>
            </a:r>
          </a:p>
          <a:p>
            <a:pPr lvl="1"/>
            <a:r>
              <a:rPr lang="en-US" dirty="0"/>
              <a:t>depth 2 baseline results from other cell types (if there are any)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Take batch effects into account for stats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Include more samples from batches 10-14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Look into changes over ICI</a:t>
            </a:r>
          </a:p>
        </p:txBody>
      </p:sp>
    </p:spTree>
    <p:extLst>
      <p:ext uri="{BB962C8B-B14F-4D97-AF65-F5344CB8AC3E}">
        <p14:creationId xmlns:p14="http://schemas.microsoft.com/office/powerpoint/2010/main" val="3872949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BA57D-F842-32CB-30C9-B6DA6A2C8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69230F-CD7B-C272-359E-63619F9FC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Higher baseline CD8 PD1 expression associates w/ longer T1D-free intervals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46C57DE-9124-1056-097E-C20F132D64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84331" y="1965583"/>
            <a:ext cx="7068774" cy="43513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357BCB-E5AC-FB8E-855D-618C64497176}"/>
              </a:ext>
            </a:extLst>
          </p:cNvPr>
          <p:cNvSpPr txBox="1"/>
          <p:nvPr/>
        </p:nvSpPr>
        <p:spPr>
          <a:xfrm>
            <a:off x="4851918" y="4529237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0.04</a:t>
            </a:r>
          </a:p>
        </p:txBody>
      </p:sp>
    </p:spTree>
    <p:extLst>
      <p:ext uri="{BB962C8B-B14F-4D97-AF65-F5344CB8AC3E}">
        <p14:creationId xmlns:p14="http://schemas.microsoft.com/office/powerpoint/2010/main" val="3919453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BECFCB-0570-2AB5-D79B-891227E68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1BAFA7E-27C9-6504-345C-7AE122709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Higher baseline/18 month CD8 CD28 expression associates w/ shorter T1D-free intervals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729446-ACF0-E762-4677-103E95E87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914" y="1916210"/>
            <a:ext cx="7772400" cy="45906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070383-5872-19B9-6F3F-DA64E6CF079B}"/>
              </a:ext>
            </a:extLst>
          </p:cNvPr>
          <p:cNvSpPr txBox="1"/>
          <p:nvPr/>
        </p:nvSpPr>
        <p:spPr>
          <a:xfrm>
            <a:off x="3601616" y="3059668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0.008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0C5131-611C-6B41-2E29-66C8EBD83551}"/>
              </a:ext>
            </a:extLst>
          </p:cNvPr>
          <p:cNvSpPr txBox="1"/>
          <p:nvPr/>
        </p:nvSpPr>
        <p:spPr>
          <a:xfrm>
            <a:off x="3601616" y="4872917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0.008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3CCB98-CEAC-E3DC-158C-43234FE53C67}"/>
              </a:ext>
            </a:extLst>
          </p:cNvPr>
          <p:cNvSpPr txBox="1"/>
          <p:nvPr/>
        </p:nvSpPr>
        <p:spPr>
          <a:xfrm>
            <a:off x="205273" y="6308209"/>
            <a:ext cx="4656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Also see similar baseline effect for CD52, CD164</a:t>
            </a:r>
          </a:p>
        </p:txBody>
      </p:sp>
    </p:spTree>
    <p:extLst>
      <p:ext uri="{BB962C8B-B14F-4D97-AF65-F5344CB8AC3E}">
        <p14:creationId xmlns:p14="http://schemas.microsoft.com/office/powerpoint/2010/main" val="878530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A2F0C3-B37C-BAB4-6A67-8CCC8FCC0A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951847C-0804-6DA8-FB40-0C2C6FB30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424" y="1368762"/>
            <a:ext cx="2466320" cy="15197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B77B63-CC98-EE01-6D8E-4CB20E9FAF10}"/>
              </a:ext>
            </a:extLst>
          </p:cNvPr>
          <p:cNvSpPr txBox="1"/>
          <p:nvPr/>
        </p:nvSpPr>
        <p:spPr>
          <a:xfrm>
            <a:off x="6196584" y="1810141"/>
            <a:ext cx="8108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"IL2RG" "IL7" </a:t>
            </a:r>
          </a:p>
          <a:p>
            <a:r>
              <a:rPr lang="en-US" sz="1200" dirty="0"/>
              <a:t>"IL7R"  "TSLP"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B31A7E3-8F6B-910E-BC18-14931ED5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Stratifying donors by CD8 expression of GOBP IL7 and IL7 </a:t>
            </a:r>
            <a:r>
              <a:rPr lang="en-US" dirty="0" err="1"/>
              <a:t>reactome</a:t>
            </a:r>
            <a:r>
              <a:rPr lang="en-US" dirty="0"/>
              <a:t> modules leads to different baseline conclusions…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079E1D-9262-2398-5F58-C1FEAF5DD9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731" y="2804082"/>
            <a:ext cx="5553269" cy="3231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661EDB-A7D8-0924-A6BB-1C5E50C38688}"/>
              </a:ext>
            </a:extLst>
          </p:cNvPr>
          <p:cNvSpPr txBox="1"/>
          <p:nvPr/>
        </p:nvSpPr>
        <p:spPr>
          <a:xfrm>
            <a:off x="2463282" y="2286000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GOBP IL7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622DDC-DAEA-3B1A-C9D1-0E236DC1A921}"/>
              </a:ext>
            </a:extLst>
          </p:cNvPr>
          <p:cNvSpPr txBox="1"/>
          <p:nvPr/>
        </p:nvSpPr>
        <p:spPr>
          <a:xfrm>
            <a:off x="1995044" y="4674636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0.04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E17E86-8693-88D9-AFBD-FF12C4EA3D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788656"/>
            <a:ext cx="5553269" cy="32471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FAF1862-E212-A309-8B06-ACE12266CD1B}"/>
              </a:ext>
            </a:extLst>
          </p:cNvPr>
          <p:cNvSpPr txBox="1"/>
          <p:nvPr/>
        </p:nvSpPr>
        <p:spPr>
          <a:xfrm>
            <a:off x="8676827" y="2286000"/>
            <a:ext cx="1407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IL7 </a:t>
            </a:r>
            <a:r>
              <a:rPr lang="en-US" dirty="0" err="1"/>
              <a:t>reactome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07F1A6-5FB0-DBDD-5005-952F95255E8A}"/>
              </a:ext>
            </a:extLst>
          </p:cNvPr>
          <p:cNvSpPr txBox="1"/>
          <p:nvPr/>
        </p:nvSpPr>
        <p:spPr>
          <a:xfrm>
            <a:off x="7837714" y="4508632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0.12</a:t>
            </a:r>
          </a:p>
        </p:txBody>
      </p:sp>
    </p:spTree>
    <p:extLst>
      <p:ext uri="{BB962C8B-B14F-4D97-AF65-F5344CB8AC3E}">
        <p14:creationId xmlns:p14="http://schemas.microsoft.com/office/powerpoint/2010/main" val="3512468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90FDC42-0846-7DC3-76C8-ED276A55B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CA63DED-3B46-4C48-D2A3-56BAF38D9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Stratifying donors by CD8 expression of genes up/down-regulated w/ IL7 treatment also leads to different conclusions…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9651B0-FB9D-671F-3FA6-68499C91F606}"/>
              </a:ext>
            </a:extLst>
          </p:cNvPr>
          <p:cNvSpPr txBox="1"/>
          <p:nvPr/>
        </p:nvSpPr>
        <p:spPr>
          <a:xfrm>
            <a:off x="1074345" y="2122903"/>
            <a:ext cx="4663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Genes down-regulated in comparison of memory CD8 T cells versus those treated with IL7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1DB64B-3DF4-6650-69D1-96E2704AFAE6}"/>
              </a:ext>
            </a:extLst>
          </p:cNvPr>
          <p:cNvSpPr txBox="1"/>
          <p:nvPr/>
        </p:nvSpPr>
        <p:spPr>
          <a:xfrm>
            <a:off x="6753394" y="2122903"/>
            <a:ext cx="4743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Genes up-regulated in comparison of memory CD8 T cells versus those treated with IL7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161893-6CB6-6C23-148B-87B8EF131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282" y="3080585"/>
            <a:ext cx="5035406" cy="29725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809EE2D-B268-3DB2-1DAE-0B3F26F78F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0361" y="3082466"/>
            <a:ext cx="5035406" cy="29694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15E3CB1-DAD4-0005-DBE8-29E66811AC01}"/>
              </a:ext>
            </a:extLst>
          </p:cNvPr>
          <p:cNvSpPr txBox="1"/>
          <p:nvPr/>
        </p:nvSpPr>
        <p:spPr>
          <a:xfrm>
            <a:off x="2142716" y="3545167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0.12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0457B2-5811-98C4-79AD-E926E9602C7C}"/>
              </a:ext>
            </a:extLst>
          </p:cNvPr>
          <p:cNvSpPr txBox="1"/>
          <p:nvPr/>
        </p:nvSpPr>
        <p:spPr>
          <a:xfrm>
            <a:off x="2276669" y="4723236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0.12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A0B326-390B-1F4D-86BA-3F46D8D8DAD5}"/>
              </a:ext>
            </a:extLst>
          </p:cNvPr>
          <p:cNvSpPr txBox="1"/>
          <p:nvPr/>
        </p:nvSpPr>
        <p:spPr>
          <a:xfrm>
            <a:off x="8191656" y="4657921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0.12</a:t>
            </a:r>
          </a:p>
        </p:txBody>
      </p:sp>
    </p:spTree>
    <p:extLst>
      <p:ext uri="{BB962C8B-B14F-4D97-AF65-F5344CB8AC3E}">
        <p14:creationId xmlns:p14="http://schemas.microsoft.com/office/powerpoint/2010/main" val="3428579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72566</TotalTime>
  <Words>816</Words>
  <Application>Microsoft Macintosh PowerPoint</Application>
  <PresentationFormat>Widescreen</PresentationFormat>
  <Paragraphs>80</Paragraphs>
  <Slides>11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AdvPSA183</vt:lpstr>
      <vt:lpstr>Aptos</vt:lpstr>
      <vt:lpstr>Arial</vt:lpstr>
      <vt:lpstr>Calibri</vt:lpstr>
      <vt:lpstr>Calibri Light</vt:lpstr>
      <vt:lpstr>Times</vt:lpstr>
      <vt:lpstr>Verdana</vt:lpstr>
      <vt:lpstr>Office Theme</vt:lpstr>
      <vt:lpstr>Weekly meeting</vt:lpstr>
      <vt:lpstr>Outline</vt:lpstr>
      <vt:lpstr>IMPACD approach</vt:lpstr>
      <vt:lpstr>Baseline CCR4+ CD4 CM frequencies may be lower in those developing irAEs</vt:lpstr>
      <vt:lpstr>Next steps for NCI project</vt:lpstr>
      <vt:lpstr>Higher baseline CD8 PD1 expression associates w/ longer T1D-free intervals</vt:lpstr>
      <vt:lpstr>Higher baseline/18 month CD8 CD28 expression associates w/ shorter T1D-free intervals</vt:lpstr>
      <vt:lpstr>Stratifying donors by CD8 expression of GOBP IL7 and IL7 reactome modules leads to different baseline conclusions…</vt:lpstr>
      <vt:lpstr>Stratifying donors by CD8 expression of genes up/down-regulated w/ IL7 treatment also leads to different conclusions…</vt:lpstr>
      <vt:lpstr>TCR genes not highly/variably expressed</vt:lpstr>
      <vt:lpstr>Summary for Kevan Herold scRNAseq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11076</cp:revision>
  <dcterms:created xsi:type="dcterms:W3CDTF">2023-09-15T17:40:02Z</dcterms:created>
  <dcterms:modified xsi:type="dcterms:W3CDTF">2025-02-06T23:28:36Z</dcterms:modified>
</cp:coreProperties>
</file>