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477" r:id="rId2"/>
    <p:sldId id="499" r:id="rId3"/>
    <p:sldId id="584" r:id="rId4"/>
    <p:sldId id="587" r:id="rId5"/>
    <p:sldId id="588" r:id="rId6"/>
    <p:sldId id="589" r:id="rId7"/>
    <p:sldId id="590" r:id="rId8"/>
    <p:sldId id="591" r:id="rId9"/>
    <p:sldId id="592" r:id="rId10"/>
    <p:sldId id="594" r:id="rId11"/>
    <p:sldId id="595" r:id="rId12"/>
    <p:sldId id="596" r:id="rId13"/>
    <p:sldId id="548" r:id="rId14"/>
    <p:sldId id="5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64E3"/>
    <a:srgbClr val="629CFF"/>
    <a:srgbClr val="06BFC4"/>
    <a:srgbClr val="03BB38"/>
    <a:srgbClr val="B79F00"/>
    <a:srgbClr val="F8766D"/>
    <a:srgbClr val="006400"/>
    <a:srgbClr val="010083"/>
    <a:srgbClr val="FF1918"/>
    <a:srgbClr val="1E2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73810" autoAdjust="0"/>
  </p:normalViewPr>
  <p:slideViewPr>
    <p:cSldViewPr snapToGrid="0" showGuides="1">
      <p:cViewPr varScale="1">
        <p:scale>
          <a:sx n="92" d="100"/>
          <a:sy n="92" d="100"/>
        </p:scale>
        <p:origin x="252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4/3/24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want ~400-1000 bp peak widths as medians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libid100430 is wide peak one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71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ENCODE: The fraction of reads in called peak regions 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FRiP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score) should be &gt; 0.3, though values greater than 0.2 are acceptable. TSS enrichment remains in place as a key signal to noise measure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FRiP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is calculated by going through the bam files and counting the reads that fall within a called peak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13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73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55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8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CD69, not really higher in proliferating cells, also a marker for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Trm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though? so...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CD154/CD40LG: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kinda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high in CD4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prolif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but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moreso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in CD4 CTL/TCM?TEM and MAITs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EGR1, low in everything except MAITs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CD44: lowest in proliferating cells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CD38: yes higher in proliferating cells but really highest in CD4 CTLs, also high in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dnTs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HLA-DR: B1 yes higher in proliferating cells (also CD8 naive/TEM), A (yes higher in proliferating cells also in CD8 naive), B5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kinda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higher in proliferating cells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HLA-DRB1/DRA are class II, some CD8s can express it but it seems pretty high in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prolif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… but they definitely have high CD8A/B…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76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MKI67 probably looks same because there are so few proliferating cells and difference between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groups wasn’t even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huuge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in proliferating cells alone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Did for all T cells, CD4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prolifs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didn’t try for all CD4s but yea not expecting anything…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92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average_connectivity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= 2 *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num_edges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/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num_vertices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Top 350 clonotypes per patient per 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71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expect a peak around 100 bp 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nuclesome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free region) and then oscillations with maxima 200 bp mono-nucleosome, 400 bp di-nucleosome and so 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wiggles in the below plot are a biological feature and come from 10 bp per helical turn of the DNA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35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enrichment over TSS,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signal:noise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we are looking for &gt; 7, while 5-7 is still acceptable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82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ENCODE recommends 50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mio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(aligned) reads for paired-end, 25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mio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for single read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ENCODE: each replicate should have 25 million non-duplicate, non-mitochondrial aligned reads for single-end sequencing and 50 million for paired-ended sequencing (i.e. 25 million fragments, regardless of sequencing run type). The alignment rate, or percentage of mapped reads, should be greater than 95%, though values &gt; 80% may be acceptable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want 10-50 mil reads depending on if TF analysis required (ENCODE suggestions)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we now want our samples to fall into the top right corner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consequences: may have reduced sensitivity (for low abundance/rare stuff), increased noise, decreased reproducibility across replicates (i.e. within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sort+responder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groups)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9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ENCODE:The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number of peaks within a replicated peak file should be &gt;150,000, though values &gt;100,000 may be acceptable.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ENCODE recommends &gt; 150,000 peaks, although &gt; 100,000 is still acceptable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4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4 4 2024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/>
          </a:bodyPr>
          <a:lstStyle/>
          <a:p>
            <a:r>
              <a:rPr lang="en-US" dirty="0"/>
              <a:t>ATAC QC: one sample has way wider peaks than desired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E73D64-C1DD-F5D6-242D-FE79A786F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3754"/>
            <a:ext cx="5964537" cy="37885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F1A360-825A-6E16-104C-C97DB53FF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654" y="2333754"/>
            <a:ext cx="6235820" cy="378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77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/>
          </a:bodyPr>
          <a:lstStyle/>
          <a:p>
            <a:r>
              <a:rPr lang="en-US" dirty="0"/>
              <a:t>ATAC QC: fraction of reads in peaks lower than desired for most samples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A46061-95C1-8C69-64AC-32A1CFE55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179" y="1755379"/>
            <a:ext cx="8363607" cy="510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6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/>
          </a:bodyPr>
          <a:lstStyle/>
          <a:p>
            <a:r>
              <a:rPr lang="en-US" dirty="0"/>
              <a:t>ATAC QC: MT %s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295B7A-EDDB-8E3A-B17A-D8B3C063E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694" y="1466540"/>
            <a:ext cx="8862849" cy="539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301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533994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5BE2-D76F-6F20-59F9-5AB74A7B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460421" cy="46234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ATACseq</a:t>
            </a:r>
            <a:r>
              <a:rPr lang="en-US" dirty="0"/>
              <a:t> QC: generally good, may exclude few samples from subsequent analyses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TCR graphs were similar between </a:t>
            </a:r>
            <a:r>
              <a:rPr lang="en-US" dirty="0" err="1"/>
              <a:t>irAE</a:t>
            </a:r>
            <a:r>
              <a:rPr lang="en-US" dirty="0"/>
              <a:t> groups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Not shown: Erin’s </a:t>
            </a:r>
            <a:r>
              <a:rPr lang="en-US" dirty="0" err="1"/>
              <a:t>ATACseq</a:t>
            </a:r>
            <a:r>
              <a:rPr lang="en-US" dirty="0"/>
              <a:t>, comparing Stephan’s method vs. Erin’s method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Merged alignment files by condition/timepoint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Ran peak caller on merged alignment files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TODO: differentially accessible gene analysis (volcano plot comparison)</a:t>
            </a:r>
          </a:p>
        </p:txBody>
      </p:sp>
    </p:spTree>
    <p:extLst>
      <p:ext uri="{BB962C8B-B14F-4D97-AF65-F5344CB8AC3E}">
        <p14:creationId xmlns:p14="http://schemas.microsoft.com/office/powerpoint/2010/main" val="33705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533994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5BE2-D76F-6F20-59F9-5AB74A7B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460421" cy="418722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ATACseq</a:t>
            </a:r>
            <a:r>
              <a:rPr lang="en-US" dirty="0"/>
              <a:t>: merging alignment files, calling peaks on aligned files, making volcano plots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Worth trying to make activated (CD4) cell type category to compare abundances between </a:t>
            </a:r>
            <a:r>
              <a:rPr lang="en-US" dirty="0" err="1"/>
              <a:t>irAE</a:t>
            </a:r>
            <a:r>
              <a:rPr lang="en-US" dirty="0"/>
              <a:t> groups?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Would need to set thresholds for +/- for markers like CD154, CD38, HLA-DR(A/B1)</a:t>
            </a:r>
          </a:p>
        </p:txBody>
      </p:sp>
    </p:spTree>
    <p:extLst>
      <p:ext uri="{BB962C8B-B14F-4D97-AF65-F5344CB8AC3E}">
        <p14:creationId xmlns:p14="http://schemas.microsoft.com/office/powerpoint/2010/main" val="40095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r>
              <a:rPr lang="en-US" dirty="0"/>
              <a:t>Proliferation vs. activation comparison</a:t>
            </a:r>
          </a:p>
          <a:p>
            <a:r>
              <a:rPr lang="en-US" dirty="0"/>
              <a:t>TCR graphs</a:t>
            </a:r>
          </a:p>
          <a:p>
            <a:r>
              <a:rPr lang="en-US" dirty="0"/>
              <a:t>ATAC QC</a:t>
            </a:r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/>
          </a:bodyPr>
          <a:lstStyle/>
          <a:p>
            <a:r>
              <a:rPr lang="en-US" dirty="0"/>
              <a:t>Proliferating cells are ~generally high for activation markers (</a:t>
            </a:r>
            <a:r>
              <a:rPr lang="en-US" dirty="0" err="1"/>
              <a:t>Luoma</a:t>
            </a:r>
            <a:r>
              <a:rPr lang="en-US" dirty="0"/>
              <a:t> (2020), </a:t>
            </a:r>
            <a:r>
              <a:rPr lang="en-US" i="1" dirty="0"/>
              <a:t>Cell</a:t>
            </a:r>
            <a:r>
              <a:rPr lang="en-US" dirty="0"/>
              <a:t> dataset)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34129-85A3-1E23-AFEB-BCF14D584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2" y="2249213"/>
            <a:ext cx="6065081" cy="37521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EF8522-5F6C-CFE6-E72F-B82E31B5A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391" y="2264972"/>
            <a:ext cx="6065081" cy="37363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183677-FC05-BEF4-34E2-0D2A9E0191B0}"/>
              </a:ext>
            </a:extLst>
          </p:cNvPr>
          <p:cNvSpPr txBox="1"/>
          <p:nvPr/>
        </p:nvSpPr>
        <p:spPr>
          <a:xfrm>
            <a:off x="1429407" y="2064547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CD154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9692B3-A92C-149F-5A52-4E4C3B10DC0A}"/>
              </a:ext>
            </a:extLst>
          </p:cNvPr>
          <p:cNvSpPr txBox="1"/>
          <p:nvPr/>
        </p:nvSpPr>
        <p:spPr>
          <a:xfrm>
            <a:off x="4171064" y="6379780"/>
            <a:ext cx="3559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*CD69, CD44, EGR1 different stories</a:t>
            </a:r>
          </a:p>
        </p:txBody>
      </p:sp>
    </p:spTree>
    <p:extLst>
      <p:ext uri="{BB962C8B-B14F-4D97-AF65-F5344CB8AC3E}">
        <p14:creationId xmlns:p14="http://schemas.microsoft.com/office/powerpoint/2010/main" val="302504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 fontScale="90000"/>
          </a:bodyPr>
          <a:lstStyle/>
          <a:p>
            <a:r>
              <a:rPr lang="en-US" dirty="0"/>
              <a:t>Some activation markers appear higher in ICI colitis tissue (</a:t>
            </a:r>
            <a:r>
              <a:rPr lang="en-US" dirty="0" err="1"/>
              <a:t>Luoma</a:t>
            </a:r>
            <a:r>
              <a:rPr lang="en-US" dirty="0"/>
              <a:t> (2020), </a:t>
            </a:r>
            <a:r>
              <a:rPr lang="en-US" i="1" dirty="0"/>
              <a:t>Cell</a:t>
            </a:r>
            <a:r>
              <a:rPr lang="en-US" dirty="0"/>
              <a:t> dataset), but no significant differences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560D11-F893-F18A-547C-F3B373080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061" y="1853930"/>
            <a:ext cx="7772400" cy="491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4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 fontScale="90000"/>
          </a:bodyPr>
          <a:lstStyle/>
          <a:p>
            <a:r>
              <a:rPr lang="en-US" dirty="0"/>
              <a:t>TCR graphs similar between </a:t>
            </a:r>
            <a:r>
              <a:rPr lang="en-US" dirty="0" err="1"/>
              <a:t>irAE</a:t>
            </a:r>
            <a:r>
              <a:rPr lang="en-US" dirty="0"/>
              <a:t> groups (</a:t>
            </a:r>
            <a:r>
              <a:rPr lang="en-US" dirty="0" err="1"/>
              <a:t>Luoma</a:t>
            </a:r>
            <a:r>
              <a:rPr lang="en-US" dirty="0"/>
              <a:t> (2020), </a:t>
            </a:r>
            <a:r>
              <a:rPr lang="en-US" i="1" dirty="0"/>
              <a:t>Cell</a:t>
            </a:r>
            <a:r>
              <a:rPr lang="en-US" dirty="0"/>
              <a:t> dataset), perhaps slightly higher connectivity (2*edges/vertices) in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D6EAC0-7A07-B4B8-B04D-A5FBC9F45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8209"/>
            <a:ext cx="5683469" cy="36220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0F31B3-3B33-B82B-3FB4-D41D6FAB6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054" y="2368208"/>
            <a:ext cx="5723029" cy="36220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977362-0B79-8251-D2B2-753DCB25C4E6}"/>
              </a:ext>
            </a:extLst>
          </p:cNvPr>
          <p:cNvSpPr txBox="1"/>
          <p:nvPr/>
        </p:nvSpPr>
        <p:spPr>
          <a:xfrm>
            <a:off x="114081" y="580261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Average Connectivity: 1.029762</a:t>
            </a:r>
          </a:p>
          <a:p>
            <a:r>
              <a:rPr lang="en-US" dirty="0"/>
              <a:t>Number of Edges: 173</a:t>
            </a:r>
          </a:p>
          <a:p>
            <a:r>
              <a:rPr lang="en-US" dirty="0"/>
              <a:t>Number of Vertices: 336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553FB-7E91-E52C-ED98-2C546F103198}"/>
              </a:ext>
            </a:extLst>
          </p:cNvPr>
          <p:cNvSpPr txBox="1"/>
          <p:nvPr/>
        </p:nvSpPr>
        <p:spPr>
          <a:xfrm>
            <a:off x="6210081" y="580261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Average Connectivity: 1.258687</a:t>
            </a:r>
          </a:p>
          <a:p>
            <a:r>
              <a:rPr lang="en-US" dirty="0"/>
              <a:t>Number of Edges: 163</a:t>
            </a:r>
          </a:p>
          <a:p>
            <a:r>
              <a:rPr lang="en-US" dirty="0"/>
              <a:t>Number of Vertices: 259 </a:t>
            </a:r>
          </a:p>
        </p:txBody>
      </p:sp>
    </p:spTree>
    <p:extLst>
      <p:ext uri="{BB962C8B-B14F-4D97-AF65-F5344CB8AC3E}">
        <p14:creationId xmlns:p14="http://schemas.microsoft.com/office/powerpoint/2010/main" val="1402837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/>
          </a:bodyPr>
          <a:lstStyle/>
          <a:p>
            <a:r>
              <a:rPr lang="en-US" dirty="0"/>
              <a:t>ATAC QC: fragment size distributions look good (100 bp peak, 200, 400 bp oscillations)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687804-F849-3AF8-FF66-1D6451AA0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166" y="1740552"/>
            <a:ext cx="8258503" cy="511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6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/>
          </a:bodyPr>
          <a:lstStyle/>
          <a:p>
            <a:r>
              <a:rPr lang="en-US" dirty="0"/>
              <a:t>ATAC QC: </a:t>
            </a:r>
            <a:r>
              <a:rPr lang="en-US" dirty="0" err="1"/>
              <a:t>TSSe</a:t>
            </a:r>
            <a:r>
              <a:rPr lang="en-US" dirty="0"/>
              <a:t> looks good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12D87D-0782-87F0-783D-3ADD2B509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055" y="1506399"/>
            <a:ext cx="8458200" cy="535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6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/>
          </a:bodyPr>
          <a:lstStyle/>
          <a:p>
            <a:r>
              <a:rPr lang="en-US" dirty="0"/>
              <a:t>ATAC QC: most samples’ read counts are lower than desired, alignment good though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EE3DEA-DDDB-50EC-D5B0-34F5EFB03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217683"/>
            <a:ext cx="5998347" cy="37521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03355B-85F6-AA26-97F8-47E8F1A2F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306" y="2217683"/>
            <a:ext cx="6241921" cy="376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90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/>
          </a:bodyPr>
          <a:lstStyle/>
          <a:p>
            <a:r>
              <a:rPr lang="en-US" dirty="0"/>
              <a:t>ATAC QC: way fewer than desired peaks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6BC572-C4BC-D6DD-6FB6-7AF91C5B2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3599"/>
            <a:ext cx="6132112" cy="37478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7A7245-061A-3025-DBD2-0585103D0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112" y="2133600"/>
            <a:ext cx="6059888" cy="375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24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34184</TotalTime>
  <Words>830</Words>
  <Application>Microsoft Macintosh PowerPoint</Application>
  <PresentationFormat>Widescreen</PresentationFormat>
  <Paragraphs>88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Menlo</vt:lpstr>
      <vt:lpstr>Office Theme</vt:lpstr>
      <vt:lpstr>Weekly meeting</vt:lpstr>
      <vt:lpstr>Outline</vt:lpstr>
      <vt:lpstr>Proliferating cells are ~generally high for activation markers (Luoma (2020), Cell dataset)</vt:lpstr>
      <vt:lpstr>Some activation markers appear higher in ICI colitis tissue (Luoma (2020), Cell dataset), but no significant differences</vt:lpstr>
      <vt:lpstr>TCR graphs similar between irAE groups (Luoma (2020), Cell dataset), perhaps slightly higher connectivity (2*edges/vertices) in irAE group</vt:lpstr>
      <vt:lpstr>ATAC QC: fragment size distributions look good (100 bp peak, 200, 400 bp oscillations)</vt:lpstr>
      <vt:lpstr>ATAC QC: TSSe looks good</vt:lpstr>
      <vt:lpstr>ATAC QC: most samples’ read counts are lower than desired, alignment good though</vt:lpstr>
      <vt:lpstr>ATAC QC: way fewer than desired peaks</vt:lpstr>
      <vt:lpstr>ATAC QC: one sample has way wider peaks than desired</vt:lpstr>
      <vt:lpstr>ATAC QC: fraction of reads in peaks lower than desired for most samples</vt:lpstr>
      <vt:lpstr>ATAC QC: MT %s 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5684</cp:revision>
  <dcterms:created xsi:type="dcterms:W3CDTF">2023-09-15T17:40:02Z</dcterms:created>
  <dcterms:modified xsi:type="dcterms:W3CDTF">2024-04-03T23:43:20Z</dcterms:modified>
</cp:coreProperties>
</file>