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579" r:id="rId3"/>
    <p:sldId id="584" r:id="rId4"/>
    <p:sldId id="583" r:id="rId5"/>
    <p:sldId id="578" r:id="rId6"/>
    <p:sldId id="577" r:id="rId7"/>
    <p:sldId id="580" r:id="rId8"/>
    <p:sldId id="585" r:id="rId9"/>
    <p:sldId id="529" r:id="rId10"/>
    <p:sldId id="576" r:id="rId11"/>
    <p:sldId id="5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ICA’s goal is to max statistical independence b/w ICs (independent components, non-gaussian distributions,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signal separation/feature extraction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), PCA maximizes variance (orthogonal components, linear combos,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data viz/noise reduction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9067-16DF-05C2-4F7D-D4AD8A50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6132F-9268-A499-59F0-7BA2FC6C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9BA8A-8BC5-48B5-29E8-0A6462EE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# run a linear model (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lm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(feature ~ batch)) with only batch as effect, then take residuals (i.e. all variation not explained by batch) as "batch-corrected" data</a:t>
            </a: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# did lose 12/~40 patients due to &gt; 1 NA in &gt; 1 feature (which screws up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lm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31FB-F0DE-A1A1-3935-AADC8A3C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3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Batch as var/confounder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FREQS, batch regressed out, so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FREQS, batch regressed out, so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807E-11FD-5DB0-BB5E-F333E31B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702EC-1EFD-3CAF-634B-9CE0ABCF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C300-4F75-C5AB-1C93-4BBEC995F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Also share that there were very few grade &gt; 2 patients (2), so comparing their immunotypes vs. lower grade wasn’t fruitful unsurprisingly…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ICA’s goal is to max statistical independence b/w ICs (independent components, non-gaussian distributions,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signal separation/feature extraction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), PCA maximizes variance (orthogonal components, linear combos,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better for data viz/noise reduction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2565-3904-2871-E2F9-3E0981137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ICI/ICI-group effects: update analyses w/ CTCAE </a:t>
            </a:r>
            <a:r>
              <a:rPr lang="en-US" dirty="0" err="1"/>
              <a:t>irAE</a:t>
            </a:r>
            <a:r>
              <a:rPr lang="en-US" dirty="0"/>
              <a:t>/SAE grade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10-23-2024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951" y="4330263"/>
            <a:ext cx="9430050" cy="25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  <a:p>
            <a:r>
              <a:rPr lang="en-US" dirty="0"/>
              <a:t>Long lab/</a:t>
            </a:r>
            <a:r>
              <a:rPr lang="en-US" dirty="0" err="1"/>
              <a:t>HIPcore</a:t>
            </a:r>
            <a:endParaRPr lang="en-US" dirty="0"/>
          </a:p>
          <a:p>
            <a:pPr lvl="1"/>
            <a:r>
              <a:rPr lang="en-US" dirty="0"/>
              <a:t>Alice Long, Alice </a:t>
            </a:r>
            <a:r>
              <a:rPr lang="en-US" dirty="0" err="1"/>
              <a:t>Wiedeman</a:t>
            </a:r>
            <a:endParaRPr lang="en-US" dirty="0"/>
          </a:p>
          <a:p>
            <a:r>
              <a:rPr lang="en-US" dirty="0"/>
              <a:t>Buckner lab</a:t>
            </a:r>
          </a:p>
          <a:p>
            <a:pPr lvl="1"/>
            <a:r>
              <a:rPr lang="en-US" dirty="0"/>
              <a:t>Jane Buckner, Sylvia </a:t>
            </a:r>
            <a:r>
              <a:rPr lang="en-US" dirty="0" err="1"/>
              <a:t>Posso</a:t>
            </a:r>
            <a:endParaRPr lang="en-US" dirty="0"/>
          </a:p>
          <a:p>
            <a:r>
              <a:rPr lang="en-US" dirty="0"/>
              <a:t>Peter Linsley</a:t>
            </a:r>
          </a:p>
          <a:p>
            <a:r>
              <a:rPr lang="en-US" dirty="0"/>
              <a:t>Clinical team</a:t>
            </a:r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63475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3100D-8667-7A30-158D-2585190E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82" y="1497054"/>
            <a:ext cx="5413044" cy="53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A9F8-8FCD-A612-3C8B-11CEDB55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2C8D-12DC-6B73-CA6B-A2FCF8C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batch 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59110-5155-0EB1-0E1B-DE34878D6372}"/>
              </a:ext>
            </a:extLst>
          </p:cNvPr>
          <p:cNvSpPr txBox="1"/>
          <p:nvPr/>
        </p:nvSpPr>
        <p:spPr>
          <a:xfrm>
            <a:off x="7895153" y="1556149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CD460-A9EC-35F8-6AEB-1C384F305C3A}"/>
              </a:ext>
            </a:extLst>
          </p:cNvPr>
          <p:cNvSpPr txBox="1"/>
          <p:nvPr/>
        </p:nvSpPr>
        <p:spPr>
          <a:xfrm>
            <a:off x="1626430" y="1556149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not regressed 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12AF2-B6D0-6DFE-CD6F-5BE7342C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63" y="1923045"/>
            <a:ext cx="4986708" cy="4938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F987C8-E59E-4A95-C7EC-EE06F983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670" y="1929238"/>
            <a:ext cx="4923789" cy="4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5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batch from baseline samples doesn’t reveal clearly distinct immunotypes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26381" y="174562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24768-48C8-01F0-70A8-8DA509A2090F}"/>
              </a:ext>
            </a:extLst>
          </p:cNvPr>
          <p:cNvSpPr txBox="1"/>
          <p:nvPr/>
        </p:nvSpPr>
        <p:spPr>
          <a:xfrm>
            <a:off x="2011670" y="1745620"/>
            <a:ext cx="242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not regressed out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B6FC10-4441-C48D-9EF2-5C6C6AAA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09" y="2151122"/>
            <a:ext cx="4047345" cy="4706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906AEB-D1B9-60EA-54E9-7E6829087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54" y="2114952"/>
            <a:ext cx="4075757" cy="4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9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683239" cy="1648732"/>
          </a:xfrm>
        </p:spPr>
        <p:txBody>
          <a:bodyPr>
            <a:normAutofit/>
          </a:bodyPr>
          <a:lstStyle/>
          <a:p>
            <a:r>
              <a:rPr lang="en-US" dirty="0"/>
              <a:t>Cancer types don’t have distinct immunotypes either (baseline)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C4D04-9BB2-02A4-2815-511DB015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00" y="1982804"/>
            <a:ext cx="4903540" cy="487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00AF2-3BA5-BD83-1BFC-1C7BFAE1C0B4}"/>
              </a:ext>
            </a:extLst>
          </p:cNvPr>
          <p:cNvSpPr txBox="1"/>
          <p:nvPr/>
        </p:nvSpPr>
        <p:spPr>
          <a:xfrm>
            <a:off x="10142785" y="6488668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T1D and RA immunotypes may be somewhat distinct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FBC18-E4CC-B010-01AA-D78A7B0E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21" y="1655545"/>
            <a:ext cx="4447260" cy="5202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CA2AC-1549-B27D-FC67-67861C1BC8A4}"/>
              </a:ext>
            </a:extLst>
          </p:cNvPr>
          <p:cNvSpPr txBox="1"/>
          <p:nvPr/>
        </p:nvSpPr>
        <p:spPr>
          <a:xfrm>
            <a:off x="10142785" y="6488668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</p:spTree>
    <p:extLst>
      <p:ext uri="{BB962C8B-B14F-4D97-AF65-F5344CB8AC3E}">
        <p14:creationId xmlns:p14="http://schemas.microsoft.com/office/powerpoint/2010/main" val="38818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Age contributes to variation in immunotypes (baseline)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4BA3AD-56E7-3984-4FB4-379A9816BB3D}"/>
              </a:ext>
            </a:extLst>
          </p:cNvPr>
          <p:cNvSpPr txBox="1"/>
          <p:nvPr/>
        </p:nvSpPr>
        <p:spPr>
          <a:xfrm>
            <a:off x="10142785" y="6488668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31E7F-E96C-2292-7A9F-3F0998E7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02" y="1587070"/>
            <a:ext cx="4508033" cy="52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1F00-B888-2BB6-2C71-14E5AA76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F0C8-B4D5-2CC8-5E88-67F8184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B51E-B2B5-4960-3669-8C22EA76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are not distinct by study group, even after regressing batch out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cancer type immunotypes are not very distinct either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T1D and RA immunotypes may be somewhat distinct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age contributes to variation in immunotypes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not shown, do not see…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baseline temporally-stable group differences (”subtract” ICI/</a:t>
            </a:r>
            <a:r>
              <a:rPr lang="en-US" dirty="0" err="1"/>
              <a:t>ICI+group</a:t>
            </a:r>
            <a:r>
              <a:rPr lang="en-US" dirty="0"/>
              <a:t> effects from baseline)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any subset frequencies correlating with CTCAE grade (baseline)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distinct baseline immunotypes by ICA (PCA alternative)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effect of previous treatment on baseline cancer immunotypes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distinct baseline immunotypes by group even when including all features (even those with high technical variation)</a:t>
            </a:r>
          </a:p>
        </p:txBody>
      </p:sp>
    </p:spTree>
    <p:extLst>
      <p:ext uri="{BB962C8B-B14F-4D97-AF65-F5344CB8AC3E}">
        <p14:creationId xmlns:p14="http://schemas.microsoft.com/office/powerpoint/2010/main" val="428414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IMPACD: using hierarchical/combinatorial gating, do we see distinct immunotypes by </a:t>
            </a:r>
            <a:r>
              <a:rPr lang="en-US" dirty="0" err="1"/>
              <a:t>irAE</a:t>
            </a:r>
            <a:r>
              <a:rPr lang="en-US" dirty="0"/>
              <a:t> group at baseline?</a:t>
            </a:r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19427</TotalTime>
  <Words>488</Words>
  <Application>Microsoft Macintosh PowerPoint</Application>
  <PresentationFormat>Widescreen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Some evidence of batch effects in baseline data</vt:lpstr>
      <vt:lpstr>Regressing batch out</vt:lpstr>
      <vt:lpstr>Regressing out batch from baseline samples doesn’t reveal clearly distinct immunotypes</vt:lpstr>
      <vt:lpstr>Cancer types don’t have distinct immunotypes either (baseline)</vt:lpstr>
      <vt:lpstr>T1D and RA immunotypes may be somewhat distinct</vt:lpstr>
      <vt:lpstr>Age contributes to variation in immunotypes (baseline)</vt:lpstr>
      <vt:lpstr>Conclusions</vt:lpstr>
      <vt:lpstr>Next steps</vt:lpstr>
      <vt:lpstr>Acknowledgements</vt:lpstr>
      <vt:lpstr>ICA doesn’t appear better at distinguishing unique immunotypes by group than PCA (baseline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3586</cp:revision>
  <dcterms:created xsi:type="dcterms:W3CDTF">2023-09-15T17:40:02Z</dcterms:created>
  <dcterms:modified xsi:type="dcterms:W3CDTF">2024-10-22T22:59:50Z</dcterms:modified>
</cp:coreProperties>
</file>