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99" r:id="rId3"/>
    <p:sldId id="506" r:id="rId4"/>
    <p:sldId id="521" r:id="rId5"/>
    <p:sldId id="505" r:id="rId6"/>
    <p:sldId id="525" r:id="rId7"/>
    <p:sldId id="520" r:id="rId8"/>
    <p:sldId id="524" r:id="rId9"/>
    <p:sldId id="519" r:id="rId10"/>
    <p:sldId id="527" r:id="rId11"/>
    <p:sldId id="522" r:id="rId12"/>
    <p:sldId id="526" r:id="rId13"/>
    <p:sldId id="5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5975" autoAdjust="0"/>
  </p:normalViewPr>
  <p:slideViewPr>
    <p:cSldViewPr snapToGrid="0" showGuides="1">
      <p:cViewPr varScale="1">
        <p:scale>
          <a:sx n="126" d="100"/>
          <a:sy n="126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Wilcox rank sum test doesn’t assume equal variances (t test does)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 = 0.02 for CD8 TEM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TRB 10%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Wilcox rank sum test doesn’t assume equal variances (t test does)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3792" y="4564207"/>
            <a:ext cx="6638544" cy="3273136"/>
          </a:xfrm>
        </p:spPr>
        <p:txBody>
          <a:bodyPr/>
          <a:lstStyle/>
          <a:p>
            <a:r>
              <a:rPr lang="en-US" sz="2000" dirty="0">
                <a:effectLst/>
              </a:rPr>
              <a:t>CD4 TEM TRB CDR3 length</a:t>
            </a:r>
          </a:p>
          <a:p>
            <a:pPr lvl="1"/>
            <a:r>
              <a:rPr lang="en-US" sz="1600" dirty="0">
                <a:effectLst/>
              </a:rPr>
              <a:t>Colitis down: 10-40%, 70-80%</a:t>
            </a:r>
          </a:p>
          <a:p>
            <a:pPr lvl="1"/>
            <a:r>
              <a:rPr lang="en-US" sz="1600" dirty="0">
                <a:effectLst/>
              </a:rPr>
              <a:t>Colitis norm: 30,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FA55-C9B5-0FD6-D2C0-F7897C5D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290563"/>
            <a:ext cx="5257800" cy="3193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Downsampled</a:t>
            </a:r>
            <a:r>
              <a:rPr lang="en-US" sz="3600" dirty="0"/>
              <a:t> colitis dataset shows same cell type abundances differences (boxplot)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1528417" y="1934528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897425" y="6496687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2112194" y="27193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4092283" y="2741325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1454424" y="27292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2825159" y="272293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3453112" y="2722364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680AF-6615-5248-88CD-7A90397D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04" y="2290563"/>
            <a:ext cx="5234143" cy="3193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07B22-3EB2-DFCF-1109-ADE9B14B6EB4}"/>
              </a:ext>
            </a:extLst>
          </p:cNvPr>
          <p:cNvSpPr txBox="1"/>
          <p:nvPr/>
        </p:nvSpPr>
        <p:spPr>
          <a:xfrm>
            <a:off x="8081934" y="1919288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32FC-0432-4D50-23A3-A0E0F91687DF}"/>
              </a:ext>
            </a:extLst>
          </p:cNvPr>
          <p:cNvSpPr txBox="1"/>
          <p:nvPr/>
        </p:nvSpPr>
        <p:spPr>
          <a:xfrm>
            <a:off x="8059023" y="263787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79130-86FD-589C-B636-5F6D60947F86}"/>
              </a:ext>
            </a:extLst>
          </p:cNvPr>
          <p:cNvSpPr txBox="1"/>
          <p:nvPr/>
        </p:nvSpPr>
        <p:spPr>
          <a:xfrm>
            <a:off x="10079752" y="2659895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866CD-A18A-2D1E-E73E-1480EB7A72F6}"/>
              </a:ext>
            </a:extLst>
          </p:cNvPr>
          <p:cNvSpPr txBox="1"/>
          <p:nvPr/>
        </p:nvSpPr>
        <p:spPr>
          <a:xfrm>
            <a:off x="7360613" y="264781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26572-E29E-3837-2E8C-ACD7B611FC2D}"/>
              </a:ext>
            </a:extLst>
          </p:cNvPr>
          <p:cNvSpPr txBox="1"/>
          <p:nvPr/>
        </p:nvSpPr>
        <p:spPr>
          <a:xfrm>
            <a:off x="8792308" y="264150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B551A-7B9E-8211-5B8B-360208AB6C49}"/>
              </a:ext>
            </a:extLst>
          </p:cNvPr>
          <p:cNvSpPr txBox="1"/>
          <p:nvPr/>
        </p:nvSpPr>
        <p:spPr>
          <a:xfrm>
            <a:off x="9399941" y="2640934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63974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Don’t see cell type abundance differences in </a:t>
            </a:r>
            <a:r>
              <a:rPr lang="en-US" sz="3600" dirty="0" err="1"/>
              <a:t>downsampled</a:t>
            </a:r>
            <a:r>
              <a:rPr lang="en-US" sz="3600" dirty="0"/>
              <a:t> myocarditis UMAP</a:t>
            </a:r>
            <a:br>
              <a:rPr lang="en-US" sz="3600" dirty="0"/>
            </a:br>
            <a:r>
              <a:rPr lang="en-US" sz="2700" dirty="0"/>
              <a:t> - extreme sequencing depth differences between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AA54-4E2A-36FA-8C11-2924C68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8" y="2122568"/>
            <a:ext cx="6779285" cy="40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Literature evidence of cell type abundances associated with </a:t>
            </a:r>
            <a:r>
              <a:rPr lang="en-US" sz="3600" dirty="0" err="1"/>
              <a:t>irAE</a:t>
            </a:r>
            <a:r>
              <a:rPr lang="en-US" sz="3600" dirty="0"/>
              <a:t> </a:t>
            </a:r>
            <a:r>
              <a:rPr lang="en-US" sz="3600" dirty="0" err="1"/>
              <a:t>devlepment</a:t>
            </a:r>
            <a:r>
              <a:rPr lang="en-US" sz="3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9D997-15BC-5060-2E97-ADC48482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9387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observe ~same effect in my data mining</a:t>
            </a:r>
          </a:p>
          <a:p>
            <a:pPr lvl="1"/>
            <a:r>
              <a:rPr lang="en-US" dirty="0"/>
              <a:t>Low baseline circulating MAITs associated with </a:t>
            </a:r>
            <a:r>
              <a:rPr lang="en-US" dirty="0" err="1"/>
              <a:t>irAE</a:t>
            </a:r>
            <a:r>
              <a:rPr lang="en-US" dirty="0"/>
              <a:t> colitis (PMID: 32734627)</a:t>
            </a:r>
          </a:p>
          <a:p>
            <a:r>
              <a:rPr lang="en-US" dirty="0"/>
              <a:t>I don’t observe in my data mining</a:t>
            </a:r>
          </a:p>
          <a:p>
            <a:pPr lvl="1"/>
            <a:r>
              <a:rPr lang="en-US" dirty="0"/>
              <a:t>More macrophages in organs developing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i="0" strike="noStrike" dirty="0">
                <a:effectLst/>
              </a:rPr>
              <a:t>PMID: 37857527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Dendritic cell , CD4 naïve T cell abundances correlate with </a:t>
            </a:r>
            <a:r>
              <a:rPr lang="en-US" dirty="0" err="1"/>
              <a:t>irAE</a:t>
            </a:r>
            <a:r>
              <a:rPr lang="en-US" dirty="0"/>
              <a:t> risk (</a:t>
            </a:r>
            <a:r>
              <a:rPr lang="en-US" i="0" strike="noStrike" dirty="0">
                <a:effectLst/>
              </a:rPr>
              <a:t>PMID: 36505471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/>
              <a:t>Neutrophil/platelet to lymphocyte ratios mark </a:t>
            </a:r>
            <a:r>
              <a:rPr lang="en-US" dirty="0" err="1"/>
              <a:t>irAE</a:t>
            </a:r>
            <a:r>
              <a:rPr lang="en-US" dirty="0"/>
              <a:t> development in gastric cancer (</a:t>
            </a:r>
            <a:r>
              <a:rPr lang="en-US" b="0" i="0" strike="noStrike" dirty="0">
                <a:effectLst/>
              </a:rPr>
              <a:t>PMID: </a:t>
            </a:r>
            <a:r>
              <a:rPr lang="en-US" b="0" i="0" dirty="0">
                <a:effectLst/>
              </a:rPr>
              <a:t>37936161)</a:t>
            </a:r>
          </a:p>
          <a:p>
            <a:pPr lvl="1"/>
            <a:r>
              <a:rPr lang="en-US" dirty="0"/>
              <a:t>CD3</a:t>
            </a:r>
            <a:r>
              <a:rPr lang="en-US" baseline="30000" dirty="0"/>
              <a:t>+</a:t>
            </a:r>
            <a:r>
              <a:rPr lang="en-US" dirty="0"/>
              <a:t> CD56</a:t>
            </a:r>
            <a:r>
              <a:rPr lang="en-US" baseline="30000" dirty="0"/>
              <a:t>+</a:t>
            </a:r>
            <a:r>
              <a:rPr lang="en-US" dirty="0"/>
              <a:t> CD16</a:t>
            </a:r>
            <a:r>
              <a:rPr lang="en-US" baseline="30000" dirty="0"/>
              <a:t>+</a:t>
            </a:r>
            <a:r>
              <a:rPr lang="en-US" dirty="0"/>
              <a:t> NKT-like cells correlate with </a:t>
            </a:r>
            <a:r>
              <a:rPr lang="en-US" dirty="0" err="1"/>
              <a:t>irAE</a:t>
            </a:r>
            <a:r>
              <a:rPr lang="en-US" dirty="0"/>
              <a:t> development in NSCLC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36849947)</a:t>
            </a:r>
          </a:p>
          <a:p>
            <a:pPr lvl="1"/>
            <a:r>
              <a:rPr lang="en-US" dirty="0"/>
              <a:t>CD8</a:t>
            </a:r>
            <a:r>
              <a:rPr lang="en-US" baseline="30000" dirty="0"/>
              <a:t>+</a:t>
            </a:r>
            <a:r>
              <a:rPr lang="en-US" dirty="0"/>
              <a:t> CD28</a:t>
            </a:r>
            <a:r>
              <a:rPr lang="en-US" baseline="30000" dirty="0"/>
              <a:t>+</a:t>
            </a:r>
            <a:r>
              <a:rPr lang="en-US" dirty="0"/>
              <a:t> levels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36969245)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CD4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higher in </a:t>
            </a:r>
            <a:r>
              <a:rPr lang="en-US" dirty="0" err="1">
                <a:solidFill>
                  <a:srgbClr val="212121"/>
                </a:solidFill>
              </a:rPr>
              <a:t>irAE</a:t>
            </a:r>
            <a:r>
              <a:rPr lang="en-US" dirty="0">
                <a:solidFill>
                  <a:srgbClr val="212121"/>
                </a:solidFill>
              </a:rPr>
              <a:t>, CD8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CD38+ associated with </a:t>
            </a:r>
            <a:r>
              <a:rPr lang="en-US" dirty="0" err="1">
                <a:solidFill>
                  <a:srgbClr val="212121"/>
                </a:solidFill>
              </a:rPr>
              <a:t>irAEs</a:t>
            </a:r>
            <a:r>
              <a:rPr lang="en-US" dirty="0">
                <a:solidFill>
                  <a:srgbClr val="212121"/>
                </a:solidFill>
              </a:rPr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35844502)</a:t>
            </a:r>
          </a:p>
          <a:p>
            <a:pPr lvl="1"/>
            <a:r>
              <a:rPr lang="en-US" dirty="0"/>
              <a:t>Lower baseline levels of CD8 TCM cells in arthritis </a:t>
            </a:r>
            <a:r>
              <a:rPr lang="en-US" dirty="0" err="1"/>
              <a:t>irAE</a:t>
            </a:r>
            <a:r>
              <a:rPr lang="en-US" dirty="0"/>
              <a:t> patients, higher CD4 Th2 baseline levels in pneumonitis </a:t>
            </a:r>
            <a:r>
              <a:rPr lang="en-US" dirty="0" err="1"/>
              <a:t>irAE</a:t>
            </a:r>
            <a:r>
              <a:rPr lang="en-US" dirty="0"/>
              <a:t> patients, higher CD4 Th17 baseline levels in thyroiditis </a:t>
            </a:r>
            <a:r>
              <a:rPr lang="en-US" dirty="0" err="1"/>
              <a:t>irAE</a:t>
            </a:r>
            <a:r>
              <a:rPr lang="en-US" dirty="0"/>
              <a:t>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36513074)</a:t>
            </a:r>
          </a:p>
          <a:p>
            <a:pPr lvl="1"/>
            <a:r>
              <a:rPr lang="en-US" dirty="0"/>
              <a:t>Fewer Tregs in </a:t>
            </a:r>
            <a:r>
              <a:rPr lang="en-US" dirty="0" err="1"/>
              <a:t>irAE</a:t>
            </a:r>
            <a:r>
              <a:rPr lang="en-US" dirty="0"/>
              <a:t> patients (PMID: 37593676)</a:t>
            </a:r>
          </a:p>
          <a:p>
            <a:r>
              <a:rPr lang="en-US" dirty="0"/>
              <a:t>I observe ~opposite effect in my data mining</a:t>
            </a:r>
          </a:p>
          <a:p>
            <a:pPr lvl="1"/>
            <a:r>
              <a:rPr lang="en-US" dirty="0"/>
              <a:t>Activated CD4 TEM abundance (in PBMCs)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i="0" strike="noStrike" dirty="0">
                <a:effectLst/>
              </a:rPr>
              <a:t>PMID: 35027754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Boxplot of CD8 TEM TRB </a:t>
            </a:r>
            <a:r>
              <a:rPr lang="en-US" dirty="0" err="1"/>
              <a:t>pgen</a:t>
            </a:r>
            <a:r>
              <a:rPr lang="en-US" dirty="0"/>
              <a:t> difference at 10% cutoff (normalized method)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2DA14-FF0B-419A-94A0-A212F563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47" y="2175085"/>
            <a:ext cx="6603422" cy="4089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859B9-AC67-5565-934D-3EAFB9DD95A4}"/>
              </a:ext>
            </a:extLst>
          </p:cNvPr>
          <p:cNvSpPr txBox="1"/>
          <p:nvPr/>
        </p:nvSpPr>
        <p:spPr>
          <a:xfrm rot="16200000">
            <a:off x="1585973" y="285304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9592F-9DB3-2A19-CCE3-96C8C427C5F8}"/>
              </a:ext>
            </a:extLst>
          </p:cNvPr>
          <p:cNvSpPr txBox="1"/>
          <p:nvPr/>
        </p:nvSpPr>
        <p:spPr>
          <a:xfrm>
            <a:off x="552182" y="3541813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B90AF-A2E9-6D3B-C279-AE6017BD8320}"/>
              </a:ext>
            </a:extLst>
          </p:cNvPr>
          <p:cNvSpPr txBox="1"/>
          <p:nvPr/>
        </p:nvSpPr>
        <p:spPr>
          <a:xfrm rot="5400000">
            <a:off x="1565652" y="4662627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E0C6E-DE80-CD68-D733-CDDF4FBD37E0}"/>
              </a:ext>
            </a:extLst>
          </p:cNvPr>
          <p:cNvSpPr txBox="1"/>
          <p:nvPr/>
        </p:nvSpPr>
        <p:spPr>
          <a:xfrm>
            <a:off x="552181" y="3999612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19066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Cleaned up cell type abundance comparisons between </a:t>
            </a:r>
            <a:r>
              <a:rPr lang="en-US" dirty="0" err="1"/>
              <a:t>irAE</a:t>
            </a:r>
            <a:r>
              <a:rPr lang="en-US" dirty="0"/>
              <a:t> groups across both datasets, UMAP contour plot</a:t>
            </a:r>
          </a:p>
          <a:p>
            <a:r>
              <a:rPr lang="en-US" dirty="0"/>
              <a:t>Looking at feature differences between </a:t>
            </a:r>
            <a:r>
              <a:rPr lang="en-US" dirty="0" err="1"/>
              <a:t>irAE</a:t>
            </a:r>
            <a:r>
              <a:rPr lang="en-US" dirty="0"/>
              <a:t> groups across datasets across different bins of top clonotype %s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FA55-C9B5-0FD6-D2C0-F7897C5D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7045"/>
            <a:ext cx="5257800" cy="3193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colitis </a:t>
            </a:r>
            <a:r>
              <a:rPr lang="en-US" sz="3600" dirty="0" err="1"/>
              <a:t>irAE</a:t>
            </a:r>
            <a:r>
              <a:rPr lang="en-US" sz="3600" dirty="0"/>
              <a:t> tissue: normalized by sequencing depth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90226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7972803" y="1902263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6687024" y="5591472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7771314" y="265579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9751403" y="2677807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113544" y="2665730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484279" y="265941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112232" y="26588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6EA34-EF39-48BB-3DBF-9AF7936F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5" y="2264879"/>
            <a:ext cx="5155544" cy="31552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F48CE-6488-C631-0AA3-90C948933747}"/>
              </a:ext>
            </a:extLst>
          </p:cNvPr>
          <p:cNvSpPr txBox="1"/>
          <p:nvPr/>
        </p:nvSpPr>
        <p:spPr>
          <a:xfrm>
            <a:off x="655750" y="5611804"/>
            <a:ext cx="48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 significant even with t test instead of Wilcox rank sum test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colitis </a:t>
            </a:r>
            <a:r>
              <a:rPr lang="en-US" sz="3600" dirty="0" err="1"/>
              <a:t>irAE</a:t>
            </a:r>
            <a:r>
              <a:rPr lang="en-US" sz="3600" dirty="0"/>
              <a:t> tissue: </a:t>
            </a:r>
            <a:r>
              <a:rPr lang="en-US" sz="3600" dirty="0" err="1"/>
              <a:t>downsampling</a:t>
            </a:r>
            <a:r>
              <a:rPr lang="en-US" sz="3600" dirty="0"/>
              <a:t> approach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0EA13-8287-F584-1A7A-7B93121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4693"/>
            <a:ext cx="6404113" cy="3959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6BB83-43D0-443B-4946-0A6E7E870817}"/>
              </a:ext>
            </a:extLst>
          </p:cNvPr>
          <p:cNvSpPr txBox="1"/>
          <p:nvPr/>
        </p:nvSpPr>
        <p:spPr>
          <a:xfrm>
            <a:off x="3897425" y="6496687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CB867-5E95-17D0-993F-78CEA0DAC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13" y="2761536"/>
            <a:ext cx="5234143" cy="319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756B7-09CB-99D1-2738-F281CCEE27C9}"/>
              </a:ext>
            </a:extLst>
          </p:cNvPr>
          <p:cNvSpPr txBox="1"/>
          <p:nvPr/>
        </p:nvSpPr>
        <p:spPr>
          <a:xfrm>
            <a:off x="8342283" y="2343349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Heatmap methods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D95AB4-B436-5BF6-67A4-2B11960C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clonotype (chain-CDR3-V-J) counts within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clonotype counts within each patient by sum of clonotypes for each patient (sequencing depth)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downsampling</a:t>
            </a:r>
            <a:r>
              <a:rPr lang="en-US" dirty="0"/>
              <a:t>, skip this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 to only look at unique clonotypes from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Arrange by normalized clonotype counts within cell type, chain groups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downsampling</a:t>
            </a:r>
            <a:r>
              <a:rPr lang="en-US" dirty="0"/>
              <a:t>, instead arrange by raw clonotype 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10 bins per cell type, chain group, i.e. bin 1 is top 10% clonotypes for that chain-cell type across patients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Wilcox rank sum test iteratively up to n</a:t>
            </a:r>
            <a:r>
              <a:rPr lang="en-US" baseline="30000" dirty="0"/>
              <a:t>th</a:t>
            </a:r>
            <a:r>
              <a:rPr lang="en-US" dirty="0"/>
              <a:t> bin within cell type, chain groups for features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heatmaps of –log10(p value) by cell type, chain, feature groups across % repertoire bins</a:t>
            </a:r>
          </a:p>
        </p:txBody>
      </p:sp>
    </p:spTree>
    <p:extLst>
      <p:ext uri="{BB962C8B-B14F-4D97-AF65-F5344CB8AC3E}">
        <p14:creationId xmlns:p14="http://schemas.microsoft.com/office/powerpoint/2010/main" val="42275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600" dirty="0"/>
              <a:t>Myocarditis dataset: TRB </a:t>
            </a:r>
            <a:r>
              <a:rPr lang="en-US" sz="2600" dirty="0" err="1"/>
              <a:t>pgen</a:t>
            </a:r>
            <a:r>
              <a:rPr lang="en-US" sz="2600" dirty="0"/>
              <a:t> difference between </a:t>
            </a:r>
            <a:r>
              <a:rPr lang="en-US" sz="2600" dirty="0" err="1"/>
              <a:t>irAE</a:t>
            </a:r>
            <a:r>
              <a:rPr lang="en-US" sz="2600" dirty="0"/>
              <a:t> groups in highly expanded CD8 TEMs apparent in both heatmaps; TRB CDR3 length difference in highly expanded CD8 TEMs in </a:t>
            </a:r>
            <a:r>
              <a:rPr lang="en-US" sz="2600" dirty="0" err="1"/>
              <a:t>downsampled</a:t>
            </a:r>
            <a:r>
              <a:rPr lang="en-US" sz="2600" dirty="0"/>
              <a:t>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767429" y="195642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838200" y="1956420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180BF-242E-5A3A-1C1D-C8E5E1F7EC49}"/>
              </a:ext>
            </a:extLst>
          </p:cNvPr>
          <p:cNvSpPr txBox="1"/>
          <p:nvPr/>
        </p:nvSpPr>
        <p:spPr>
          <a:xfrm>
            <a:off x="0" y="5885002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4062-1C0B-0484-EE2A-1D1281CB124A}"/>
              </a:ext>
            </a:extLst>
          </p:cNvPr>
          <p:cNvSpPr txBox="1"/>
          <p:nvPr/>
        </p:nvSpPr>
        <p:spPr>
          <a:xfrm>
            <a:off x="6262978" y="5885002"/>
            <a:ext cx="357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---------------------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8919C-E6E5-150C-6917-5E0AB2904EA6}"/>
              </a:ext>
            </a:extLst>
          </p:cNvPr>
          <p:cNvSpPr txBox="1"/>
          <p:nvPr/>
        </p:nvSpPr>
        <p:spPr>
          <a:xfrm>
            <a:off x="2817987" y="6475872"/>
            <a:ext cx="655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for rows with &gt; 1 p &lt; 0.05 tile, * denotes CD8 TEM TRB rows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91730-ED95-5F21-3DBB-107A9FAD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" y="2439190"/>
            <a:ext cx="5809416" cy="3500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7C6AB9-6BEB-1BC4-5849-79C74CCB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6732"/>
            <a:ext cx="5809416" cy="34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Coliits</a:t>
            </a:r>
            <a:r>
              <a:rPr lang="en-US" sz="3200" dirty="0"/>
              <a:t> dataset: TRB </a:t>
            </a:r>
            <a:r>
              <a:rPr lang="en-US" sz="3200" dirty="0" err="1"/>
              <a:t>pgen</a:t>
            </a:r>
            <a:r>
              <a:rPr lang="en-US" sz="3200" dirty="0"/>
              <a:t> and CDR3 length differences between </a:t>
            </a:r>
            <a:r>
              <a:rPr lang="en-US" sz="3200" dirty="0" err="1"/>
              <a:t>irAE</a:t>
            </a:r>
            <a:r>
              <a:rPr lang="en-US" sz="3200" dirty="0"/>
              <a:t> groups in highly expanded CD8 TEMs apparent in in left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061751" y="2224771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427774" y="2224771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81FA-36BC-D204-DCA5-BEDFA0BFB587}"/>
              </a:ext>
            </a:extLst>
          </p:cNvPr>
          <p:cNvSpPr txBox="1"/>
          <p:nvPr/>
        </p:nvSpPr>
        <p:spPr>
          <a:xfrm>
            <a:off x="0" y="6133482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9FCBE-981F-EFFF-A205-61DD1D00CFA7}"/>
              </a:ext>
            </a:extLst>
          </p:cNvPr>
          <p:cNvSpPr txBox="1"/>
          <p:nvPr/>
        </p:nvSpPr>
        <p:spPr>
          <a:xfrm>
            <a:off x="6136816" y="6133482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BDDFF-1B53-4740-B879-3F2A0061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16" y="2633492"/>
            <a:ext cx="5877589" cy="359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971EE1-01C4-68E8-783D-91C24E84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8986"/>
            <a:ext cx="5750560" cy="3504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4D998F-1F34-E355-7DA5-F7140F2A9CC3}"/>
              </a:ext>
            </a:extLst>
          </p:cNvPr>
          <p:cNvSpPr txBox="1"/>
          <p:nvPr/>
        </p:nvSpPr>
        <p:spPr>
          <a:xfrm>
            <a:off x="2817987" y="6475872"/>
            <a:ext cx="655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for rows with &gt; 1 p &lt; 0.05 tile, * denotes CD8 TEM TRB rows</a:t>
            </a:r>
          </a:p>
        </p:txBody>
      </p:sp>
    </p:spTree>
    <p:extLst>
      <p:ext uri="{BB962C8B-B14F-4D97-AF65-F5344CB8AC3E}">
        <p14:creationId xmlns:p14="http://schemas.microsoft.com/office/powerpoint/2010/main" val="418943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sz="2800" dirty="0"/>
              <a:t>More proliferating T cells, fewer memory T cells (CD4 TEM, CD8 TCM), fewer MAITs in colitis </a:t>
            </a:r>
            <a:r>
              <a:rPr lang="en-US" sz="2800" dirty="0" err="1"/>
              <a:t>irAE</a:t>
            </a:r>
            <a:r>
              <a:rPr lang="en-US" sz="2800" dirty="0"/>
              <a:t> tissue</a:t>
            </a:r>
          </a:p>
          <a:p>
            <a:pPr lvl="1"/>
            <a:r>
              <a:rPr lang="en-US" dirty="0"/>
              <a:t>sequence depth normalized box plots</a:t>
            </a:r>
          </a:p>
          <a:p>
            <a:pPr lvl="1"/>
            <a:r>
              <a:rPr lang="en-US" dirty="0" err="1"/>
              <a:t>downsampled</a:t>
            </a:r>
            <a:r>
              <a:rPr lang="en-US" dirty="0"/>
              <a:t> UMAP contour plots</a:t>
            </a:r>
          </a:p>
          <a:p>
            <a:r>
              <a:rPr lang="en-US" dirty="0"/>
              <a:t>Consolidated strongest feature conclusions across both datasets</a:t>
            </a:r>
          </a:p>
          <a:p>
            <a:pPr lvl="1"/>
            <a:r>
              <a:rPr lang="en-US" dirty="0"/>
              <a:t>TRBs from highly expanded CD8 TEMs less germline-like in </a:t>
            </a:r>
            <a:r>
              <a:rPr lang="en-US" dirty="0" err="1"/>
              <a:t>irAE</a:t>
            </a:r>
            <a:r>
              <a:rPr lang="en-US" dirty="0"/>
              <a:t> group (in 3/4 heatmaps)</a:t>
            </a:r>
          </a:p>
          <a:p>
            <a:pPr lvl="1"/>
            <a:r>
              <a:rPr lang="en-US" dirty="0"/>
              <a:t>TRB CDR3s from highly expanded CD8 TEMs longer in </a:t>
            </a:r>
            <a:r>
              <a:rPr lang="en-US" dirty="0" err="1"/>
              <a:t>irAE</a:t>
            </a:r>
            <a:r>
              <a:rPr lang="en-US" dirty="0"/>
              <a:t> group (in 1 heatmap from each dataset)</a:t>
            </a:r>
          </a:p>
        </p:txBody>
      </p:sp>
    </p:spTree>
    <p:extLst>
      <p:ext uri="{BB962C8B-B14F-4D97-AF65-F5344CB8AC3E}">
        <p14:creationId xmlns:p14="http://schemas.microsoft.com/office/powerpoint/2010/main" val="25735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Heatmaps</a:t>
            </a:r>
          </a:p>
          <a:p>
            <a:pPr lvl="1"/>
            <a:r>
              <a:rPr lang="en-US" dirty="0"/>
              <a:t>Finer binning?</a:t>
            </a:r>
          </a:p>
          <a:p>
            <a:pPr lvl="1"/>
            <a:r>
              <a:rPr lang="en-US" dirty="0"/>
              <a:t>Join methods (seq depth normalization, </a:t>
            </a:r>
            <a:r>
              <a:rPr lang="en-US" dirty="0" err="1"/>
              <a:t>downsampling</a:t>
            </a:r>
            <a:r>
              <a:rPr lang="en-US" dirty="0"/>
              <a:t>) and datasets to make 1 summary CD8 TEM TRB </a:t>
            </a:r>
            <a:r>
              <a:rPr lang="en-US" dirty="0" err="1"/>
              <a:t>pgen</a:t>
            </a:r>
            <a:r>
              <a:rPr lang="en-US" dirty="0"/>
              <a:t> &amp; CDR3 length heatmap</a:t>
            </a:r>
          </a:p>
          <a:p>
            <a:r>
              <a:rPr lang="en-US" dirty="0"/>
              <a:t>Investigate donors/CDR3 (AA) vs. donors/CDR3 (</a:t>
            </a:r>
            <a:r>
              <a:rPr lang="en-US" dirty="0" err="1"/>
              <a:t>nt</a:t>
            </a:r>
            <a:r>
              <a:rPr lang="en-US" dirty="0"/>
              <a:t>) plot</a:t>
            </a:r>
          </a:p>
          <a:p>
            <a:pPr lvl="1"/>
            <a:r>
              <a:rPr lang="en-US" dirty="0"/>
              <a:t>I think +/- </a:t>
            </a:r>
            <a:r>
              <a:rPr lang="en-US" dirty="0" err="1"/>
              <a:t>irAE</a:t>
            </a:r>
            <a:r>
              <a:rPr lang="en-US" dirty="0"/>
              <a:t> effect difference was an artifact of an erroneous grouping/slicing I did</a:t>
            </a:r>
          </a:p>
          <a:p>
            <a:r>
              <a:rPr lang="en-US" dirty="0"/>
              <a:t>JC prep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RNAseq</a:t>
            </a:r>
            <a:r>
              <a:rPr lang="en-US" dirty="0"/>
              <a:t> to call TCR clonotypes, although only captures top clonotypes</a:t>
            </a:r>
          </a:p>
          <a:p>
            <a:pPr lvl="1"/>
            <a:r>
              <a:rPr lang="en-US" dirty="0"/>
              <a:t>could open up more datasets for me to mine…</a:t>
            </a:r>
          </a:p>
          <a:p>
            <a:r>
              <a:rPr lang="en-US" dirty="0"/>
              <a:t>Prepare for…</a:t>
            </a:r>
          </a:p>
          <a:p>
            <a:pPr lvl="1"/>
            <a:r>
              <a:rPr lang="en-US" dirty="0" err="1"/>
              <a:t>ATACseq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2/1 SI talk</a:t>
            </a:r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19761</TotalTime>
  <Words>1118</Words>
  <Application>Microsoft Macintosh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Times New Roman</vt:lpstr>
      <vt:lpstr>Wingdings</vt:lpstr>
      <vt:lpstr>Office Theme</vt:lpstr>
      <vt:lpstr>Weekly meeting</vt:lpstr>
      <vt:lpstr>Outline</vt:lpstr>
      <vt:lpstr>More proliferating T cells, fewer memory T cells (CD4 TEM, CD8 TCM), fewer MAITs in colitis irAE tissue: normalized by sequencing depth approach</vt:lpstr>
      <vt:lpstr>More proliferating T cells, fewer memory T cells (CD4 TEM, CD8 TCM), fewer MAITs in colitis irAE tissue: downsampling approach</vt:lpstr>
      <vt:lpstr>Heatmap methods</vt:lpstr>
      <vt:lpstr>Myocarditis dataset: TRB pgen difference between irAE groups in highly expanded CD8 TEMs apparent in both heatmaps; TRB CDR3 length difference in highly expanded CD8 TEMs in downsampled heatmap</vt:lpstr>
      <vt:lpstr>Coliits dataset: TRB pgen and CDR3 length differences between irAE groups in highly expanded CD8 TEMs apparent in in left heatmap</vt:lpstr>
      <vt:lpstr>Conclusions</vt:lpstr>
      <vt:lpstr>Next steps</vt:lpstr>
      <vt:lpstr>Downsampled colitis dataset shows same cell type abundances differences (boxplot)</vt:lpstr>
      <vt:lpstr>Don’t see cell type abundance differences in downsampled myocarditis UMAP  - extreme sequencing depth differences between patients</vt:lpstr>
      <vt:lpstr>Literature evidence of cell type abundances associated with irAE devlepment </vt:lpstr>
      <vt:lpstr>Boxplot of CD8 TEM TRB pgen difference at 10% cutoff (normalized method)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4111</cp:revision>
  <dcterms:created xsi:type="dcterms:W3CDTF">2023-09-15T17:40:02Z</dcterms:created>
  <dcterms:modified xsi:type="dcterms:W3CDTF">2024-01-10T01:41:25Z</dcterms:modified>
</cp:coreProperties>
</file>