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477" r:id="rId2"/>
    <p:sldId id="754" r:id="rId3"/>
    <p:sldId id="762" r:id="rId4"/>
    <p:sldId id="758" r:id="rId5"/>
    <p:sldId id="759" r:id="rId6"/>
    <p:sldId id="760" r:id="rId7"/>
    <p:sldId id="751" r:id="rId8"/>
    <p:sldId id="757" r:id="rId9"/>
    <p:sldId id="755" r:id="rId10"/>
    <p:sldId id="726" r:id="rId11"/>
    <p:sldId id="7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CB"/>
    <a:srgbClr val="5DC762"/>
    <a:srgbClr val="FDE824"/>
    <a:srgbClr val="20908C"/>
    <a:srgbClr val="3B528B"/>
    <a:srgbClr val="450C54"/>
    <a:srgbClr val="BEBEBE"/>
    <a:srgbClr val="90ED91"/>
    <a:srgbClr val="01B6EE"/>
    <a:srgbClr val="006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01"/>
    <p:restoredTop sz="83140" autoAdjust="0"/>
  </p:normalViewPr>
  <p:slideViewPr>
    <p:cSldViewPr snapToGrid="0" showGuides="1">
      <p:cViewPr>
        <p:scale>
          <a:sx n="121" d="100"/>
          <a:sy n="121" d="100"/>
        </p:scale>
        <p:origin x="2168" y="5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8/8/24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3411948/#r35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>
              <a:effectLst/>
              <a:latin typeface="AdvPSA18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Cell loss presumably explains higher than expected loss/gain of vars over time (loss could be death or swapping cell sort), loss/gain could also be due to insufficient sampling</a:t>
            </a:r>
          </a:p>
          <a:p>
            <a:pPr marL="0" indent="0">
              <a:buFont typeface="+mj-lt"/>
              <a:buNone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dirty="0">
                <a:effectLst/>
                <a:latin typeface="AdvPSA183"/>
              </a:rPr>
              <a:t>Only R in P452: “</a:t>
            </a:r>
            <a:r>
              <a:rPr lang="en-US" sz="1200" dirty="0">
                <a:effectLst/>
                <a:latin typeface="Calibri" panose="020F0502020204030204" pitchFamily="34" charset="0"/>
              </a:rPr>
              <a:t>we first measured their bulk chromatin accessibility at baseline (Week 0/Visit 0) and 104 </a:t>
            </a:r>
            <a:r>
              <a:rPr lang="en-US" sz="1200" dirty="0" err="1">
                <a:effectLst/>
                <a:latin typeface="Calibri" panose="020F0502020204030204" pitchFamily="34" charset="0"/>
              </a:rPr>
              <a:t>wk</a:t>
            </a:r>
            <a:r>
              <a:rPr lang="en-US" sz="1200" dirty="0">
                <a:effectLst/>
                <a:latin typeface="Calibri" panose="020F0502020204030204" pitchFamily="34" charset="0"/>
              </a:rPr>
              <a:t> (Visit 30) post-treatment in alefacept responders (R, defined by C-peptide preservation) using ATAC-seq following sorting from PBMC (</a:t>
            </a:r>
            <a:r>
              <a:rPr lang="en-US" sz="1200" dirty="0">
                <a:effectLst/>
                <a:latin typeface="Calibri,Bold"/>
              </a:rPr>
              <a:t>Figure 1A</a:t>
            </a:r>
            <a:r>
              <a:rPr lang="en-US" sz="1200" dirty="0">
                <a:effectLst/>
                <a:latin typeface="Calibri" panose="020F0502020204030204" pitchFamily="34" charset="0"/>
              </a:rPr>
              <a:t>, Because cell population differences rather than treatment response differences were the focus of our investigation, we sequenced only alefacept responder (R) samples“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dirty="0"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dirty="0">
                <a:effectLst/>
                <a:latin typeface="Calibri" panose="020F0502020204030204" pitchFamily="34" charset="0"/>
              </a:rPr>
              <a:t>Updated to remove vars present in all sorts in a donor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dirty="0">
              <a:effectLst/>
              <a:latin typeface="Calibri" panose="020F0502020204030204" pitchFamily="34" charset="0"/>
            </a:endParaRPr>
          </a:p>
          <a:p>
            <a:r>
              <a:rPr lang="en-US" dirty="0"/>
              <a:t>MT notes: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AdvPSA183"/>
              </a:rPr>
              <a:t>Mitochondrial genomes have high copy number (100–1,000s)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effectLst/>
              <a:latin typeface="AdvPSA18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</a:rPr>
              <a:t>homoplasmy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</a:rPr>
              <a:t> is when all copies of the mitochondrial genome in a cell are identical;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</a:rPr>
              <a:t>heteroplasmy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</a:rPr>
              <a:t> is when there is a mixture of two or more mitochondrial genotypes</a:t>
            </a:r>
            <a:endParaRPr lang="en-US" sz="1200" dirty="0">
              <a:effectLst/>
              <a:latin typeface="AdvPSA18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effectLst/>
              <a:latin typeface="AdvPSA18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AdvPSA183"/>
              </a:rPr>
              <a:t>mutations in </a:t>
            </a:r>
            <a:r>
              <a:rPr lang="en-US" sz="1200" dirty="0" err="1">
                <a:effectLst/>
                <a:latin typeface="AdvPSA183"/>
              </a:rPr>
              <a:t>mtDNA</a:t>
            </a:r>
            <a:r>
              <a:rPr lang="en-US" sz="1200" dirty="0">
                <a:effectLst/>
                <a:latin typeface="AdvPSA183"/>
              </a:rPr>
              <a:t> often reach high levels of </a:t>
            </a:r>
            <a:r>
              <a:rPr lang="en-US" sz="1200" dirty="0" err="1">
                <a:effectLst/>
                <a:latin typeface="AdvPSA183"/>
              </a:rPr>
              <a:t>heteroplasmy</a:t>
            </a:r>
            <a:r>
              <a:rPr lang="en-US" sz="1200" dirty="0">
                <a:effectLst/>
                <a:latin typeface="AdvPSA183"/>
              </a:rPr>
              <a:t> (proportion of mitochondrial genomes containing a specific mutation) due to a combination of vegetative segregation, random genetic drift, and relaxed replication </a:t>
            </a:r>
            <a:endParaRPr lang="en-US" b="0" i="0" u="none" strike="noStrike" dirty="0">
              <a:solidFill>
                <a:srgbClr val="212121"/>
              </a:solidFill>
              <a:effectLst/>
              <a:highlight>
                <a:srgbClr val="FFFCF0"/>
              </a:highlight>
              <a:latin typeface="Cambria" panose="02040503050406030204" pitchFamily="18" charset="0"/>
            </a:endParaRPr>
          </a:p>
          <a:p>
            <a:endParaRPr lang="en-US" dirty="0"/>
          </a:p>
          <a:p>
            <a:r>
              <a:rPr lang="en-US" b="0" i="0" u="none" strike="noStrike" dirty="0">
                <a:solidFill>
                  <a:srgbClr val="212121"/>
                </a:solidFill>
                <a:effectLst/>
                <a:highlight>
                  <a:srgbClr val="FFFCF0"/>
                </a:highlight>
                <a:latin typeface="Cambria" panose="02040503050406030204" pitchFamily="18" charset="0"/>
              </a:rPr>
              <a:t>Exclusively maternal inheritance</a:t>
            </a:r>
          </a:p>
          <a:p>
            <a:endParaRPr lang="en-US" b="0" i="0" u="none" strike="noStrike" dirty="0">
              <a:solidFill>
                <a:srgbClr val="212121"/>
              </a:solidFill>
              <a:effectLst/>
              <a:highlight>
                <a:srgbClr val="FFFFFF"/>
              </a:highlight>
              <a:latin typeface="Cambria" panose="020405030504060302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effectLst/>
                <a:latin typeface="AdvPSA183"/>
              </a:rPr>
              <a:t>mtDNA</a:t>
            </a:r>
            <a:r>
              <a:rPr lang="en-US" sz="1200" dirty="0">
                <a:effectLst/>
                <a:latin typeface="AdvPSA183"/>
              </a:rPr>
              <a:t> mutation rates are estimated to be 10- to 100-fold higher than for nuclear DNA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744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i="0" u="none" strike="noStrike" dirty="0">
              <a:solidFill>
                <a:srgbClr val="212121"/>
              </a:solidFill>
              <a:effectLst/>
              <a:latin typeface="Aptos" panose="020B00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87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i="0" u="none" strike="noStrike" dirty="0">
              <a:solidFill>
                <a:srgbClr val="212121"/>
              </a:solidFill>
              <a:effectLst/>
              <a:latin typeface="Aptos" panose="020B00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89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/>
              <a:t>There’s also few DP CD127+ CD57+ cells, supporting this bifurcation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0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Perhaps that donor’s DNs were just much less DN and much more DP whatever than other donors’ DNs… hard to believe in bulk though…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i="0" u="none" strike="noStrike" dirty="0">
              <a:solidFill>
                <a:srgbClr val="21212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Diffbind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 did regress out/block for responder status (and replicate), replicate symmetric (not right word but mapped 1:1 to) with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donorId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, so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diffbind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 regressing out/blocking is fine! It’s just that I forgot to do this in Seurat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39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i="0" u="none" strike="noStrike" dirty="0">
              <a:solidFill>
                <a:srgbClr val="212121"/>
              </a:solidFill>
              <a:effectLst/>
              <a:latin typeface="Aptos" panose="020B00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21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Not the most correct method here, summing peaks from 10 pairwise contrasts (to get ~1000 peaks) rather than the more correct way of finding variably accessible peaks from Seurat code stuffs, but this is consistent with Erin’s so not too worried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63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Tested for significances already</a:t>
            </a:r>
          </a:p>
          <a:p>
            <a:pPr marL="0" indent="0">
              <a:buFont typeface="+mj-lt"/>
              <a:buNone/>
            </a:pPr>
            <a:endParaRPr lang="en-US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marL="0" indent="0">
              <a:buFont typeface="+mj-lt"/>
              <a:buNone/>
            </a:pP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PhenoPath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analyzes the accessibility of genomic regions (peaks) in your ATAC-seq data, modeling how these accessibilities change along a biological trajectory and how this trajectory is influenced by tissue type</a:t>
            </a:r>
          </a:p>
          <a:p>
            <a:pPr marL="0" indent="0">
              <a:buFont typeface="+mj-lt"/>
              <a:buNone/>
            </a:pPr>
            <a:endParaRPr lang="en-US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marL="0" indent="0">
              <a:buFont typeface="+mj-lt"/>
              <a:buNone/>
            </a:pPr>
            <a:r>
              <a:rPr lang="en-US" b="0" i="0" u="none" strike="noStrike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PhenoPath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models gene expression expression 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STIXGeneral-Italic"/>
              </a:rPr>
              <a:t>𝑦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in terms of a latent pathway score (</a:t>
            </a:r>
            <a:r>
              <a:rPr lang="en-US" b="0" i="0" u="none" strike="noStrike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pseudotime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) 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STIXGeneral-Italic"/>
              </a:rPr>
              <a:t>𝑧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 Uniquely, the evolution of genes along the trajectory isn’t common to each gene but can be perturbed by an additional sample-specific covariate 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STIXGeneral-Italic"/>
              </a:rPr>
              <a:t>𝛽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(cell sort here)</a:t>
            </a:r>
          </a:p>
          <a:p>
            <a:pPr marL="0" indent="0">
              <a:buFont typeface="+mj-lt"/>
              <a:buNone/>
            </a:pPr>
            <a:endParaRPr lang="en-US" b="0" i="0" u="none" strike="noStrike" dirty="0">
              <a:solidFill>
                <a:srgbClr val="333333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0" indent="0">
              <a:buFont typeface="+mj-lt"/>
              <a:buNone/>
            </a:pPr>
            <a:r>
              <a:rPr lang="en-US" b="0" i="0" u="none" strike="noStrike" dirty="0">
                <a:solidFill>
                  <a:srgbClr val="333333"/>
                </a:solidFill>
                <a:effectLst/>
                <a:highlight>
                  <a:srgbClr val="FFF6EE"/>
                </a:highlight>
                <a:latin typeface="Arial" panose="020B0604020202020204" pitchFamily="34" charset="0"/>
              </a:rPr>
              <a:t>The default peak score for macs peaks is the "=-10*LOG10(</a:t>
            </a:r>
            <a:r>
              <a:rPr lang="en-US" b="0" i="0" u="none" strike="noStrike" dirty="0" err="1">
                <a:solidFill>
                  <a:srgbClr val="333333"/>
                </a:solidFill>
                <a:effectLst/>
                <a:highlight>
                  <a:srgbClr val="FFF6EE"/>
                </a:highlight>
                <a:latin typeface="Arial" panose="020B0604020202020204" pitchFamily="34" charset="0"/>
              </a:rPr>
              <a:t>pvalue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highlight>
                  <a:srgbClr val="FFF6EE"/>
                </a:highlight>
                <a:latin typeface="Arial" panose="020B0604020202020204" pitchFamily="34" charset="0"/>
              </a:rPr>
              <a:t>)" value. It is </a:t>
            </a:r>
            <a:r>
              <a:rPr lang="en-US" b="0" i="0" u="none" strike="noStrike" dirty="0" err="1">
                <a:solidFill>
                  <a:srgbClr val="333333"/>
                </a:solidFill>
                <a:effectLst/>
                <a:highlight>
                  <a:srgbClr val="FFF6EE"/>
                </a:highlight>
                <a:latin typeface="Arial" panose="020B0604020202020204" pitchFamily="34" charset="0"/>
              </a:rPr>
              <a:t>normalised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highlight>
                  <a:srgbClr val="FFF6EE"/>
                </a:highlight>
                <a:latin typeface="Arial" panose="020B0604020202020204" pitchFamily="34" charset="0"/>
              </a:rPr>
              <a:t> to a 0..1 scale by dividing the scores by the maximum score (so the max score gets a value of 1)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48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Not drawing a DN 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  <a:sym typeface="Wingdings" pitchFamily="2" charset="2"/>
              </a:rPr>
              <a:t>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Aptos" panose="020B0004020202020204" pitchFamily="34" charset="0"/>
                <a:sym typeface="Wingdings" pitchFamily="2" charset="2"/>
              </a:rPr>
              <a:t>nonexh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  <a:sym typeface="Wingdings" pitchFamily="2" charset="2"/>
              </a:rPr>
              <a:t>  DPs linear path because we don’t observe that in UMAP/PCA plots, but it could also be possible…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i="0" u="none" strike="noStrike" dirty="0">
              <a:solidFill>
                <a:srgbClr val="212121"/>
              </a:solidFill>
              <a:effectLst/>
              <a:latin typeface="Aptos" panose="020B0004020202020204" pitchFamily="34" charset="0"/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/>
              <a:t>There’s also few DP CD127+ CD57+ cells in Long lab data, supporting this bifurcation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0" i="0">
                <a:solidFill>
                  <a:srgbClr val="D1D2D3"/>
                </a:solidFill>
                <a:effectLst/>
                <a:highlight>
                  <a:srgbClr val="222529"/>
                </a:highlight>
                <a:latin typeface="Slack-Lato"/>
              </a:rPr>
              <a:t>From </a:t>
            </a:r>
            <a:r>
              <a:rPr lang="en-US" b="0" i="0" dirty="0">
                <a:solidFill>
                  <a:srgbClr val="D1D2D3"/>
                </a:solidFill>
                <a:effectLst/>
                <a:highlight>
                  <a:srgbClr val="222529"/>
                </a:highlight>
                <a:latin typeface="Slack-Lato"/>
              </a:rPr>
              <a:t>Josh: “CD57+CD127+ population (less than 0.5% of total CD8s or 4% of DP). as for the CD127+PD1+ … about 1.5% of total CD8s (or 12.4% of DP).”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0" i="0" u="none" strike="noStrike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</a:rPr>
              <a:t>Additional evidence for bifurcation for CD127 and PD-1 split: “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IL-7 suppressed PD-1 expression on activated T cells </a:t>
            </a:r>
            <a:r>
              <a:rPr lang="en-US" b="0" i="1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 vitro”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</a:rPr>
              <a:t>and “Interestingly, exhausted memory T cells show low IL-7R</a:t>
            </a:r>
            <a:r>
              <a:rPr lang="el-GR" b="0" i="0" u="none" strike="noStrike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</a:rPr>
              <a:t>α 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</a:rPr>
              <a:t>expression (</a:t>
            </a:r>
            <a:r>
              <a:rPr lang="en-US" b="0" i="0" u="sng" dirty="0">
                <a:solidFill>
                  <a:srgbClr val="4C2C92"/>
                </a:solidFill>
                <a:effectLst/>
                <a:latin typeface="Cambria" panose="02040503050406030204" pitchFamily="18" charset="0"/>
                <a:hlinkClick r:id="rId3"/>
              </a:rPr>
              <a:t>35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</a:rPr>
              <a:t>), and we speculate that a causal relation exists between the absence of IL-7 signals and the up-regulation of PD-1.” from PMC3411948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44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i="0" u="none" strike="noStrike" dirty="0">
              <a:solidFill>
                <a:srgbClr val="212121"/>
              </a:solidFill>
              <a:effectLst/>
              <a:latin typeface="Aptos" panose="020B00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36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8/8/24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8/8/24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8/8/24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8/8/24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8/8/24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8/8/24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8/8/24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8/8/24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8/8/24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8/8/24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8/8/24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8/8/24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6469926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0" i="0" u="none" strike="noStrike" dirty="0">
                <a:solidFill>
                  <a:srgbClr val="212121"/>
                </a:solidFill>
                <a:effectLst/>
              </a:rPr>
              <a:t>Weekly meeting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8 8 2024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2740840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CAF5A3E-4D83-AA66-4ECA-C15C7E6F9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81" y="1300899"/>
            <a:ext cx="3331546" cy="55571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P452 (T1DAL): faceting MT variant analysis by timepoint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7DDD4F-FEE9-2F37-D73B-8E4F915BB589}"/>
              </a:ext>
            </a:extLst>
          </p:cNvPr>
          <p:cNvSpPr txBox="1"/>
          <p:nvPr/>
        </p:nvSpPr>
        <p:spPr>
          <a:xfrm>
            <a:off x="2831828" y="6308209"/>
            <a:ext cx="160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4 (donors)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715B3E-708F-0E30-3EFC-C97CE4955250}"/>
              </a:ext>
            </a:extLst>
          </p:cNvPr>
          <p:cNvSpPr txBox="1"/>
          <p:nvPr/>
        </p:nvSpPr>
        <p:spPr>
          <a:xfrm>
            <a:off x="7694779" y="4826675"/>
            <a:ext cx="46379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Takeaways:</a:t>
            </a:r>
          </a:p>
          <a:p>
            <a:r>
              <a:rPr lang="en-US" dirty="0"/>
              <a:t> - no significant differences in variant counts by timepoint within each sort</a:t>
            </a:r>
          </a:p>
          <a:p>
            <a:r>
              <a:rPr lang="en-US" dirty="0"/>
              <a:t> - substantial variant loss/gain over time (more sharing in CD57s ~30% vs. ~20% for others)</a:t>
            </a:r>
          </a:p>
          <a:p>
            <a:r>
              <a:rPr lang="en-US" dirty="0"/>
              <a:t> - not very different filtering for high </a:t>
            </a:r>
            <a:r>
              <a:rPr lang="en-US" dirty="0" err="1"/>
              <a:t>freq</a:t>
            </a:r>
            <a:r>
              <a:rPr lang="en-US" dirty="0"/>
              <a:t> vars (most here are high </a:t>
            </a:r>
            <a:r>
              <a:rPr lang="en-US" dirty="0" err="1"/>
              <a:t>freq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BBACDF-3C74-72D2-7D8B-B2C05E2D5C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9746" y="1653752"/>
            <a:ext cx="3550920" cy="2281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AF5C14-8A13-C4F7-B465-F213C864F2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2307" y="1653752"/>
            <a:ext cx="3550920" cy="24532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17A5F9-AE1B-6394-E977-5C52C34F5F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0546" y="4228982"/>
            <a:ext cx="3525033" cy="244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971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420927" cy="1620693"/>
          </a:xfrm>
        </p:spPr>
        <p:txBody>
          <a:bodyPr>
            <a:normAutofit/>
          </a:bodyPr>
          <a:lstStyle/>
          <a:p>
            <a:r>
              <a:rPr lang="en-US" dirty="0"/>
              <a:t>Additional QC check for biological sex (sex chr reads vs. metadata): all samples pass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6DE99D-601F-B013-0DF6-7633A5BB8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528" y="1985818"/>
            <a:ext cx="7772400" cy="476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050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90FDFCF-AEFD-6D7B-6B89-12A07B497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771208" cy="44994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BRI retreat abstract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AbATE</a:t>
            </a:r>
            <a:r>
              <a:rPr lang="en-US" dirty="0"/>
              <a:t> DN outlier analyses</a:t>
            </a:r>
          </a:p>
        </p:txBody>
      </p:sp>
    </p:spTree>
    <p:extLst>
      <p:ext uri="{BB962C8B-B14F-4D97-AF65-F5344CB8AC3E}">
        <p14:creationId xmlns:p14="http://schemas.microsoft.com/office/powerpoint/2010/main" val="2039894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BRI retreat: abstract + any authors needed on patient recruitment side?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90FDFCF-AEFD-6D7B-6B89-12A07B497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8"/>
            <a:ext cx="10771208" cy="478631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T cell exhaustion, a state of reduced effector function, results from chronic stimulation from antigens that cannot be fully cleared.</a:t>
            </a:r>
          </a:p>
          <a:p>
            <a:pPr marL="0" indent="0">
              <a:buNone/>
            </a:pPr>
            <a:r>
              <a:rPr lang="en-US" dirty="0"/>
              <a:t>In recent T1D studies, levels of TIGIT+KLRG1+ (DP) PD-1+ and DP CD57+ exhausted CD8s early after treatment have correlated with better response to therapy, consistent with the reduced effector function of these exhausted T cells.</a:t>
            </a:r>
          </a:p>
          <a:p>
            <a:pPr marL="0" indent="0">
              <a:buNone/>
            </a:pPr>
            <a:r>
              <a:rPr lang="en-US" dirty="0"/>
              <a:t>However, levels of DP CD127+ exhausted CD8s may in fact correlate with worse outcome in T1D.</a:t>
            </a:r>
          </a:p>
          <a:p>
            <a:pPr marL="0" indent="0">
              <a:buNone/>
            </a:pPr>
            <a:r>
              <a:rPr lang="en-US" dirty="0"/>
              <a:t>To investigate this heterogeneity in association with response to therapy amongst DP exhausted CD8s and given the epigenetic changes that characterize T cell exhaustion, here we profiled the epigenetic states of different non-naive CD8 populations from PBMCs of 10 T1D patients treated with teplizumab using bulk ATAC-seq.</a:t>
            </a:r>
          </a:p>
          <a:p>
            <a:pPr marL="0" indent="0">
              <a:buNone/>
            </a:pPr>
            <a:r>
              <a:rPr lang="en-US" dirty="0"/>
              <a:t>We found that the epigenetic states of DP CD127+ CD8s were intermediate to that of other DP CD8s (PD-1+ and CD57+) and TIGIT+KLRG1+ CD8s.</a:t>
            </a:r>
          </a:p>
          <a:p>
            <a:pPr marL="0" indent="0">
              <a:buNone/>
            </a:pPr>
            <a:r>
              <a:rPr lang="en-US" dirty="0"/>
              <a:t>We also analyzed mitochondrial-mapping ATAC-seq reads and found that the DP CD57+ CD8s had the most mitochondrial single nucleotide variants.</a:t>
            </a:r>
          </a:p>
          <a:p>
            <a:pPr marL="0" indent="0">
              <a:buNone/>
            </a:pPr>
            <a:r>
              <a:rPr lang="en-US" dirty="0"/>
              <a:t>We hypothesize that a bifurcation occurs in non-naive CD8 differentiation where one branch leads to the DP CD127+ CD8s and the other branch leads to the DP PD-1+ CD8s and the more terminal, downstream DP CD57+ CD8s.</a:t>
            </a:r>
          </a:p>
          <a:p>
            <a:pPr marL="0" indent="0">
              <a:buNone/>
            </a:pPr>
            <a:r>
              <a:rPr lang="en-US" b="1" dirty="0"/>
              <a:t>This separation of the DP CD127+ lineage from other DPs lineage is consistent with the observed heterogeneity in association with response to therapy and …</a:t>
            </a:r>
          </a:p>
          <a:p>
            <a:pPr marL="0" indent="0">
              <a:buNone/>
            </a:pPr>
            <a:r>
              <a:rPr lang="en-US" b="1" dirty="0"/>
              <a:t>	the possible protective effect of IL7R blockade against autoimmune diabetes.</a:t>
            </a:r>
          </a:p>
          <a:p>
            <a:pPr marL="0" indent="0">
              <a:buNone/>
            </a:pPr>
            <a:r>
              <a:rPr lang="en-US" b="1" dirty="0"/>
              <a:t>	the reversal of autoimmune diabetes with IL7R blockade in NOD mice.</a:t>
            </a:r>
          </a:p>
          <a:p>
            <a:pPr marL="0" indent="0">
              <a:buNone/>
            </a:pPr>
            <a:r>
              <a:rPr lang="en-US" b="1" dirty="0"/>
              <a:t>	bodes well for new trials combining teplizumab and anti-IL7R.</a:t>
            </a:r>
          </a:p>
        </p:txBody>
      </p:sp>
    </p:spTree>
    <p:extLst>
      <p:ext uri="{BB962C8B-B14F-4D97-AF65-F5344CB8AC3E}">
        <p14:creationId xmlns:p14="http://schemas.microsoft.com/office/powerpoint/2010/main" val="152220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Regressing out </a:t>
            </a:r>
            <a:r>
              <a:rPr lang="en-US" dirty="0" err="1"/>
              <a:t>donorId</a:t>
            </a:r>
            <a:r>
              <a:rPr lang="en-US" dirty="0"/>
              <a:t> and responder status (had done in </a:t>
            </a:r>
            <a:r>
              <a:rPr lang="en-US" dirty="0" err="1"/>
              <a:t>DiffBind</a:t>
            </a:r>
            <a:r>
              <a:rPr lang="en-US" dirty="0"/>
              <a:t> but hadn’t done yet in Seurat)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76CCF0-4CD6-BE54-CECF-5ECBF2A4872E}"/>
              </a:ext>
            </a:extLst>
          </p:cNvPr>
          <p:cNvSpPr txBox="1"/>
          <p:nvPr/>
        </p:nvSpPr>
        <p:spPr>
          <a:xfrm>
            <a:off x="1508936" y="6487910"/>
            <a:ext cx="1869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regressed out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5A9E20-9D2B-482A-E362-88A720EC2133}"/>
              </a:ext>
            </a:extLst>
          </p:cNvPr>
          <p:cNvSpPr txBox="1"/>
          <p:nvPr/>
        </p:nvSpPr>
        <p:spPr>
          <a:xfrm>
            <a:off x="7581096" y="6482266"/>
            <a:ext cx="1512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Regressed out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0552D2-90F8-704C-5E2C-4D9A3CF3F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39" y="1725319"/>
            <a:ext cx="3960829" cy="24698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FB21FD-A985-1A04-40BE-D169BE6D0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34860"/>
            <a:ext cx="3772706" cy="2353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C0944F-8A4F-0F68-1AAC-3060EF8F9D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767651"/>
            <a:ext cx="4022959" cy="24698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7AD56A-40AD-130F-DE7E-EC21F13207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6238" y="4018082"/>
            <a:ext cx="4051695" cy="246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156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Even after regressing out </a:t>
            </a:r>
            <a:r>
              <a:rPr lang="en-US" dirty="0" err="1"/>
              <a:t>donorId</a:t>
            </a:r>
            <a:r>
              <a:rPr lang="en-US" dirty="0"/>
              <a:t> &amp; responder status, outlier DN is still an outlier (UMAP hides this)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76CCF0-4CD6-BE54-CECF-5ECBF2A4872E}"/>
              </a:ext>
            </a:extLst>
          </p:cNvPr>
          <p:cNvSpPr txBox="1"/>
          <p:nvPr/>
        </p:nvSpPr>
        <p:spPr>
          <a:xfrm>
            <a:off x="1508936" y="6487910"/>
            <a:ext cx="1869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regressed out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5A9E20-9D2B-482A-E362-88A720EC2133}"/>
              </a:ext>
            </a:extLst>
          </p:cNvPr>
          <p:cNvSpPr txBox="1"/>
          <p:nvPr/>
        </p:nvSpPr>
        <p:spPr>
          <a:xfrm>
            <a:off x="7581096" y="6482266"/>
            <a:ext cx="1512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Regressed out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46A2EB-CD00-41CF-626C-E13F57B8E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680" y="2198241"/>
            <a:ext cx="5220453" cy="39349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C4A1D2-FE37-4D43-8EA1-6FB9DD9E7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944" y="2191620"/>
            <a:ext cx="5220454" cy="394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05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92290" cy="2479675"/>
          </a:xfrm>
        </p:spPr>
        <p:txBody>
          <a:bodyPr>
            <a:normAutofit fontScale="90000"/>
          </a:bodyPr>
          <a:lstStyle/>
          <a:p>
            <a:r>
              <a:rPr lang="en-US" dirty="0"/>
              <a:t>Peaks near promoters related to positive regulation of NK/lymphocyte-mediated cytotoxicity/immunity more accessible in DP CD57</a:t>
            </a:r>
            <a:r>
              <a:rPr lang="en-US" baseline="30000" dirty="0"/>
              <a:t>+</a:t>
            </a:r>
            <a:r>
              <a:rPr lang="en-US" dirty="0"/>
              <a:t>/DP PD-1</a:t>
            </a:r>
            <a:r>
              <a:rPr lang="en-US" baseline="30000" dirty="0"/>
              <a:t>+</a:t>
            </a:r>
            <a:r>
              <a:rPr lang="en-US" dirty="0"/>
              <a:t> clusters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874B6E-BD9A-3242-0DC5-0064549DF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063" y="-1"/>
            <a:ext cx="5141513" cy="68580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2A40516-AB98-C74A-602D-2C16C4596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6644"/>
            <a:ext cx="5529148" cy="3573929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Positive regulation of lymphocyte mediated immunity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IL21, SH2D1A, RASGRP1, AP1G1, DENND1B (5/116)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FDR: 0.02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Positive regulation of NK cell mediated cytotoxicity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IL21, SH2D1A, RASGRP1, AP1G1 (4/27)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FDR: 0.007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8B7A0E-75C7-BDC2-1DC7-CB4B3D05B2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3817" y="4603724"/>
            <a:ext cx="3018183" cy="22542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7BEAF69-0DC7-C627-A886-DDB2297BCA48}"/>
              </a:ext>
            </a:extLst>
          </p:cNvPr>
          <p:cNvSpPr txBox="1"/>
          <p:nvPr/>
        </p:nvSpPr>
        <p:spPr>
          <a:xfrm>
            <a:off x="9767111" y="4484276"/>
            <a:ext cx="219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Consistent with Erin’s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693513-2149-2F01-2B78-8AEB409AD08A}"/>
              </a:ext>
            </a:extLst>
          </p:cNvPr>
          <p:cNvSpPr txBox="1"/>
          <p:nvPr/>
        </p:nvSpPr>
        <p:spPr>
          <a:xfrm>
            <a:off x="9071372" y="797419"/>
            <a:ext cx="1391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Enrichment in this top block</a:t>
            </a:r>
          </a:p>
        </p:txBody>
      </p:sp>
    </p:spTree>
    <p:extLst>
      <p:ext uri="{BB962C8B-B14F-4D97-AF65-F5344CB8AC3E}">
        <p14:creationId xmlns:p14="http://schemas.microsoft.com/office/powerpoint/2010/main" val="2536729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observe </a:t>
            </a:r>
            <a:r>
              <a:rPr lang="en-US" dirty="0" err="1"/>
              <a:t>pseudotime</a:t>
            </a:r>
            <a:r>
              <a:rPr lang="en-US" dirty="0"/>
              <a:t> associating with cell sort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88E40D-2471-9509-3EB6-1A6FDAA65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66" y="1437435"/>
            <a:ext cx="8732520" cy="53509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9B43DF-5B54-81CF-DA61-03960B3F7654}"/>
              </a:ext>
            </a:extLst>
          </p:cNvPr>
          <p:cNvSpPr txBox="1"/>
          <p:nvPr/>
        </p:nvSpPr>
        <p:spPr>
          <a:xfrm>
            <a:off x="9374909" y="5569545"/>
            <a:ext cx="2456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tried using scaled read counts and peak scores as inputs</a:t>
            </a:r>
          </a:p>
        </p:txBody>
      </p:sp>
    </p:spTree>
    <p:extLst>
      <p:ext uri="{BB962C8B-B14F-4D97-AF65-F5344CB8AC3E}">
        <p14:creationId xmlns:p14="http://schemas.microsoft.com/office/powerpoint/2010/main" val="3565730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9DA334D-FE2A-6AF7-1A8F-1D85BBF96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375" y="-29207"/>
            <a:ext cx="5683685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90FDFCF-AEFD-6D7B-6B89-12A07B497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5529148" cy="490950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T1DAL: var </a:t>
            </a:r>
            <a:r>
              <a:rPr lang="en-US" dirty="0" err="1"/>
              <a:t>freq</a:t>
            </a:r>
            <a:r>
              <a:rPr lang="en-US" dirty="0"/>
              <a:t> (high vs. low) didn’t matter much for sharing across time points (data not shown)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6136EE-A522-CF27-6F9C-77EDD267C325}"/>
              </a:ext>
            </a:extLst>
          </p:cNvPr>
          <p:cNvSpPr txBox="1"/>
          <p:nvPr/>
        </p:nvSpPr>
        <p:spPr>
          <a:xfrm>
            <a:off x="8628883" y="104140"/>
            <a:ext cx="75033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TIGIT</a:t>
            </a:r>
            <a:r>
              <a:rPr lang="en-US" sz="1500" baseline="30000" dirty="0"/>
              <a:t>+</a:t>
            </a:r>
          </a:p>
          <a:p>
            <a:r>
              <a:rPr lang="en-US" sz="1500" dirty="0"/>
              <a:t>KLRG1</a:t>
            </a:r>
            <a:r>
              <a:rPr lang="en-US" sz="1500" baseline="30000" dirty="0"/>
              <a:t>+</a:t>
            </a:r>
          </a:p>
          <a:p>
            <a:r>
              <a:rPr lang="en-US" sz="1500" dirty="0"/>
              <a:t>(DP)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012635-6851-8862-3C9E-2CCD91F3C1E9}"/>
              </a:ext>
            </a:extLst>
          </p:cNvPr>
          <p:cNvSpPr txBox="1"/>
          <p:nvPr/>
        </p:nvSpPr>
        <p:spPr>
          <a:xfrm>
            <a:off x="10524331" y="1365291"/>
            <a:ext cx="7633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DP</a:t>
            </a:r>
          </a:p>
          <a:p>
            <a:r>
              <a:rPr lang="en-US" sz="1500" dirty="0"/>
              <a:t>CD127</a:t>
            </a:r>
            <a:r>
              <a:rPr lang="en-US" sz="1500" baseline="30000" dirty="0"/>
              <a:t>+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162431-0CA8-66D4-EEDE-CB159ACBA69D}"/>
              </a:ext>
            </a:extLst>
          </p:cNvPr>
          <p:cNvSpPr txBox="1"/>
          <p:nvPr/>
        </p:nvSpPr>
        <p:spPr>
          <a:xfrm>
            <a:off x="9831873" y="97368"/>
            <a:ext cx="88517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DP PD-1</a:t>
            </a:r>
            <a:r>
              <a:rPr lang="en-US" sz="1500" baseline="30000" dirty="0"/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8502BE-D508-7983-CDA9-470E45AE1BD0}"/>
              </a:ext>
            </a:extLst>
          </p:cNvPr>
          <p:cNvSpPr txBox="1"/>
          <p:nvPr/>
        </p:nvSpPr>
        <p:spPr>
          <a:xfrm>
            <a:off x="11169708" y="97367"/>
            <a:ext cx="92685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DP CD57</a:t>
            </a:r>
            <a:r>
              <a:rPr lang="en-US" sz="1500" baseline="30000" dirty="0"/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AF3633-5CEF-4963-7B56-8EB9D15AE6C8}"/>
              </a:ext>
            </a:extLst>
          </p:cNvPr>
          <p:cNvSpPr txBox="1"/>
          <p:nvPr/>
        </p:nvSpPr>
        <p:spPr>
          <a:xfrm>
            <a:off x="7702573" y="1456900"/>
            <a:ext cx="7246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TIGIT</a:t>
            </a:r>
            <a:r>
              <a:rPr lang="en-US" sz="1500" baseline="30000" dirty="0"/>
              <a:t>-</a:t>
            </a:r>
          </a:p>
          <a:p>
            <a:r>
              <a:rPr lang="en-US" sz="1500" dirty="0"/>
              <a:t>KLRG1</a:t>
            </a:r>
            <a:r>
              <a:rPr lang="en-US" sz="1500" baseline="30000" dirty="0"/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DA884C-2814-1AF1-7760-CC92E2577825}"/>
              </a:ext>
            </a:extLst>
          </p:cNvPr>
          <p:cNvSpPr txBox="1"/>
          <p:nvPr/>
        </p:nvSpPr>
        <p:spPr>
          <a:xfrm>
            <a:off x="6355214" y="1447906"/>
            <a:ext cx="13717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Non-exhausted</a:t>
            </a:r>
          </a:p>
          <a:p>
            <a:r>
              <a:rPr lang="en-US" sz="1500" dirty="0"/>
              <a:t>CD127</a:t>
            </a:r>
            <a:r>
              <a:rPr lang="en-US" sz="1500" baseline="30000" dirty="0"/>
              <a:t>+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085466-2CB8-7C1C-7609-7AA4C87F9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7946" y="3987224"/>
            <a:ext cx="876300" cy="901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4BAD93-0BFA-4C3A-73D8-2A17609DE0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8701" y="4755753"/>
            <a:ext cx="927100" cy="863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DE91737-0187-F07C-6174-8022B5CE49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0367" y="3905541"/>
            <a:ext cx="939800" cy="10033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22A0192-4B25-6937-4964-6CBBE75BF6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3830" y="4755753"/>
            <a:ext cx="774700" cy="9779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9D6CC25-C6FA-57B4-36BB-B372537D72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36559" y="4399974"/>
            <a:ext cx="1054100" cy="9779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A03D47B-1563-DB80-94BE-91C2448975CE}"/>
              </a:ext>
            </a:extLst>
          </p:cNvPr>
          <p:cNvCxnSpPr/>
          <p:nvPr/>
        </p:nvCxnSpPr>
        <p:spPr>
          <a:xfrm>
            <a:off x="1376218" y="6114473"/>
            <a:ext cx="387927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C4D935-6604-E949-9220-855F72588C76}"/>
              </a:ext>
            </a:extLst>
          </p:cNvPr>
          <p:cNvSpPr txBox="1"/>
          <p:nvPr/>
        </p:nvSpPr>
        <p:spPr>
          <a:xfrm>
            <a:off x="2235200" y="6214533"/>
            <a:ext cx="1931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Increasing MT vars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1F9007-3337-176C-D15D-E0A4AD755CCB}"/>
              </a:ext>
            </a:extLst>
          </p:cNvPr>
          <p:cNvSpPr txBox="1"/>
          <p:nvPr/>
        </p:nvSpPr>
        <p:spPr>
          <a:xfrm>
            <a:off x="-27130" y="4407191"/>
            <a:ext cx="15049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DN and non-</a:t>
            </a:r>
            <a:r>
              <a:rPr lang="en-US" dirty="0" err="1"/>
              <a:t>exh</a:t>
            </a:r>
            <a:r>
              <a:rPr lang="en-US" dirty="0"/>
              <a:t> CD127</a:t>
            </a:r>
            <a:r>
              <a:rPr lang="en-US" baseline="30000" dirty="0"/>
              <a:t>+</a:t>
            </a:r>
            <a:r>
              <a:rPr lang="en-US" dirty="0"/>
              <a:t> epigenetically similar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821539-824D-5B8F-9FD0-D754177D352D}"/>
              </a:ext>
            </a:extLst>
          </p:cNvPr>
          <p:cNvSpPr txBox="1"/>
          <p:nvPr/>
        </p:nvSpPr>
        <p:spPr>
          <a:xfrm>
            <a:off x="3453417" y="3217274"/>
            <a:ext cx="2410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DP CD127</a:t>
            </a:r>
            <a:r>
              <a:rPr lang="en-US" baseline="30000" dirty="0"/>
              <a:t>+</a:t>
            </a:r>
            <a:r>
              <a:rPr lang="en-US" dirty="0"/>
              <a:t> more epigenetically intermediate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3E5C2C-9A6E-50EB-6801-9F2BF66D204F}"/>
              </a:ext>
            </a:extLst>
          </p:cNvPr>
          <p:cNvSpPr txBox="1"/>
          <p:nvPr/>
        </p:nvSpPr>
        <p:spPr>
          <a:xfrm>
            <a:off x="3609552" y="5135443"/>
            <a:ext cx="21185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DP PD-1</a:t>
            </a:r>
            <a:r>
              <a:rPr lang="en-US" baseline="30000" dirty="0"/>
              <a:t>+</a:t>
            </a:r>
            <a:r>
              <a:rPr lang="en-US" dirty="0"/>
              <a:t> and DP CD57</a:t>
            </a:r>
            <a:r>
              <a:rPr lang="en-US" baseline="30000" dirty="0"/>
              <a:t>+</a:t>
            </a:r>
            <a:r>
              <a:rPr lang="en-US" dirty="0"/>
              <a:t> epigenetically similar</a:t>
            </a:r>
          </a:p>
        </p:txBody>
      </p:sp>
    </p:spTree>
    <p:extLst>
      <p:ext uri="{BB962C8B-B14F-4D97-AF65-F5344CB8AC3E}">
        <p14:creationId xmlns:p14="http://schemas.microsoft.com/office/powerpoint/2010/main" val="2010992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90FDFCF-AEFD-6D7B-6B89-12A07B497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771208" cy="449944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Analyzing additional </a:t>
            </a:r>
            <a:r>
              <a:rPr lang="en-US" b="1" dirty="0" err="1"/>
              <a:t>AbATE</a:t>
            </a:r>
            <a:r>
              <a:rPr lang="en-US" b="1" dirty="0"/>
              <a:t> reads as soon as processed (expecting to begin by Monday at the latest)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Preparing poster for BRI retreat (all abstracts make a poster?)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scATACseq</a:t>
            </a:r>
            <a:r>
              <a:rPr lang="en-US" dirty="0"/>
              <a:t> for MT variant-based lineage mapping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authors from </a:t>
            </a:r>
            <a:r>
              <a:rPr lang="en-US" dirty="0">
                <a:hlinkClick r:id="rId3"/>
              </a:rPr>
              <a:t>this paper</a:t>
            </a:r>
            <a:r>
              <a:rPr lang="en-US" dirty="0"/>
              <a:t> recommended working backwards from rare variant frequency threshold to get cell numbers (i.e. with a lower bound variant frequency of 0.0005 then want 2,000 cells per sort per replicate, presumably?), that’s already lower bound than lowest bound I have looked at/showed results for… so maybe we don’t need (many) more cells for </a:t>
            </a:r>
            <a:r>
              <a:rPr lang="en-US" dirty="0" err="1"/>
              <a:t>scATACseq</a:t>
            </a:r>
            <a:r>
              <a:rPr lang="en-US" dirty="0"/>
              <a:t> than bulk </a:t>
            </a:r>
            <a:r>
              <a:rPr lang="en-US" dirty="0" err="1"/>
              <a:t>ATACseq</a:t>
            </a:r>
            <a:r>
              <a:rPr lang="en-US" dirty="0"/>
              <a:t>…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might ask around BRI for/download public </a:t>
            </a:r>
            <a:r>
              <a:rPr lang="en-US" dirty="0" err="1"/>
              <a:t>scATACseq</a:t>
            </a:r>
            <a:r>
              <a:rPr lang="en-US" dirty="0"/>
              <a:t> data eventually to practice lineage mapping</a:t>
            </a:r>
          </a:p>
        </p:txBody>
      </p:sp>
    </p:spTree>
    <p:extLst>
      <p:ext uri="{BB962C8B-B14F-4D97-AF65-F5344CB8AC3E}">
        <p14:creationId xmlns:p14="http://schemas.microsoft.com/office/powerpoint/2010/main" val="4005091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54211</TotalTime>
  <Words>1381</Words>
  <Application>Microsoft Macintosh PowerPoint</Application>
  <PresentationFormat>Widescreen</PresentationFormat>
  <Paragraphs>110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-webkit-standard</vt:lpstr>
      <vt:lpstr>AdvPSA183</vt:lpstr>
      <vt:lpstr>Aptos</vt:lpstr>
      <vt:lpstr>Arial</vt:lpstr>
      <vt:lpstr>Calibri</vt:lpstr>
      <vt:lpstr>Calibri Light</vt:lpstr>
      <vt:lpstr>Calibri,Bold</vt:lpstr>
      <vt:lpstr>Cambria</vt:lpstr>
      <vt:lpstr>Menlo</vt:lpstr>
      <vt:lpstr>Slack-Lato</vt:lpstr>
      <vt:lpstr>STIXGeneral-Italic</vt:lpstr>
      <vt:lpstr>Office Theme</vt:lpstr>
      <vt:lpstr>Weekly meeting</vt:lpstr>
      <vt:lpstr>Outline</vt:lpstr>
      <vt:lpstr>BRI retreat: abstract + any authors needed on patient recruitment side?</vt:lpstr>
      <vt:lpstr>Regressing out donorId and responder status (had done in DiffBind but hadn’t done yet in Seurat)</vt:lpstr>
      <vt:lpstr>Even after regressing out donorId &amp; responder status, outlier DN is still an outlier (UMAP hides this)</vt:lpstr>
      <vt:lpstr>Peaks near promoters related to positive regulation of NK/lymphocyte-mediated cytotoxicity/immunity more accessible in DP CD57+/DP PD-1+ clusters</vt:lpstr>
      <vt:lpstr>Don’t observe pseudotime associating with cell sort</vt:lpstr>
      <vt:lpstr>Conclusions</vt:lpstr>
      <vt:lpstr>Next steps</vt:lpstr>
      <vt:lpstr>P452 (T1DAL): faceting MT variant analysis by timepoint</vt:lpstr>
      <vt:lpstr>Additional QC check for biological sex (sex chr reads vs. metadata): all samples pass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8389</cp:revision>
  <dcterms:created xsi:type="dcterms:W3CDTF">2023-09-15T17:40:02Z</dcterms:created>
  <dcterms:modified xsi:type="dcterms:W3CDTF">2024-08-08T22:56:59Z</dcterms:modified>
</cp:coreProperties>
</file>