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529" r:id="rId3"/>
    <p:sldId id="53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BFC4"/>
    <a:srgbClr val="F8766D"/>
    <a:srgbClr val="FF7970"/>
    <a:srgbClr val="F775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01"/>
    <p:restoredTop sz="79452" autoAdjust="0"/>
  </p:normalViewPr>
  <p:slideViewPr>
    <p:cSldViewPr snapToGrid="0" showGuides="1">
      <p:cViewPr varScale="1">
        <p:scale>
          <a:sx n="132" d="100"/>
          <a:sy n="132" d="100"/>
        </p:scale>
        <p:origin x="174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Severe </a:t>
            </a:r>
            <a:r>
              <a:rPr lang="en-US" b="1" dirty="0" err="1"/>
              <a:t>irAE</a:t>
            </a:r>
            <a:r>
              <a:rPr lang="en-US" b="1" dirty="0"/>
              <a:t> means </a:t>
            </a:r>
            <a:r>
              <a:rPr lang="en-US" b="1" u="sng" dirty="0"/>
              <a:t>&gt;</a:t>
            </a:r>
            <a:r>
              <a:rPr lang="en-US" b="1" dirty="0"/>
              <a:t> grade 2 and required immunosuppression and/or permanent medical intervention</a:t>
            </a:r>
          </a:p>
          <a:p>
            <a:endParaRPr lang="en-US" dirty="0"/>
          </a:p>
          <a:p>
            <a:r>
              <a:rPr lang="en-US" dirty="0" err="1"/>
              <a:t>FlowSOM</a:t>
            </a:r>
            <a:r>
              <a:rPr lang="en-US" dirty="0"/>
              <a:t> appears to generate clusters of cells (75 clusters here) that they then identify as being a specific cell type somehow?</a:t>
            </a:r>
          </a:p>
          <a:p>
            <a:endParaRPr lang="en-US" dirty="0"/>
          </a:p>
          <a:p>
            <a:r>
              <a:rPr lang="en-US" b="1" dirty="0"/>
              <a:t>Cluster 6 defined by CCR7hi, CD27hi, CD45RAhi, CD28med, CD127med, CD56med, CD38med (low activation?)</a:t>
            </a:r>
          </a:p>
          <a:p>
            <a:r>
              <a:rPr lang="en-US" b="1" dirty="0"/>
              <a:t>There were 2 other CD16+ NK clusters that showed similar results</a:t>
            </a:r>
          </a:p>
          <a:p>
            <a:r>
              <a:rPr lang="en-US" b="1" dirty="0"/>
              <a:t>Cluster 50 is CD16hiCD56loCD161hiGZMBmedCD38medTbetloCD57neg (less mature), other 2 clusters are different in sense of being CD57hiCD161med, among other differences unique to clusters (more mature)</a:t>
            </a:r>
          </a:p>
          <a:p>
            <a:endParaRPr lang="en-US" dirty="0"/>
          </a:p>
          <a:p>
            <a:r>
              <a:rPr lang="en-US" dirty="0"/>
              <a:t>Pre-</a:t>
            </a:r>
            <a:r>
              <a:rPr lang="en-US" dirty="0" err="1"/>
              <a:t>irAE</a:t>
            </a:r>
            <a:r>
              <a:rPr lang="en-US" dirty="0"/>
              <a:t> median # ICI cycles/patient 3.5 (range 1-5) for severe </a:t>
            </a:r>
            <a:r>
              <a:rPr lang="en-US" dirty="0" err="1"/>
              <a:t>irAE</a:t>
            </a:r>
            <a:r>
              <a:rPr lang="en-US" dirty="0"/>
              <a:t> and 2 (range 1-3) for no severe </a:t>
            </a:r>
            <a:r>
              <a:rPr lang="en-US" dirty="0" err="1"/>
              <a:t>irAE</a:t>
            </a:r>
            <a:endParaRPr lang="en-US" dirty="0"/>
          </a:p>
          <a:p>
            <a:r>
              <a:rPr lang="en-US" dirty="0" err="1"/>
              <a:t>irAE</a:t>
            </a:r>
            <a:r>
              <a:rPr lang="en-US" dirty="0"/>
              <a:t>-max: median # of ICI cycles/patient was 4 (range 1-13) for severe </a:t>
            </a:r>
            <a:r>
              <a:rPr lang="en-US" dirty="0" err="1"/>
              <a:t>irAE</a:t>
            </a:r>
            <a:r>
              <a:rPr lang="en-US" dirty="0"/>
              <a:t>, 6 (range 3-8) for no severe </a:t>
            </a:r>
            <a:r>
              <a:rPr lang="en-US" dirty="0" err="1"/>
              <a:t>irAE</a:t>
            </a:r>
            <a:endParaRPr lang="en-US" dirty="0"/>
          </a:p>
          <a:p>
            <a:endParaRPr lang="en-US" dirty="0"/>
          </a:p>
          <a:p>
            <a:r>
              <a:rPr lang="en-US" dirty="0"/>
              <a:t>Actually 28 patients but 1 had 2 lines of treatment?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883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B846B7-A058-61AA-5781-5765E6BEE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16580B-4C4F-2E61-4275-6A31585A93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8782E2-0489-F9BF-C169-3F843B660A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Corticosteroids decreased inflammatory cells, cytokines, autoantibodies</a:t>
            </a:r>
          </a:p>
          <a:p>
            <a:endParaRPr lang="en-US" b="1" dirty="0"/>
          </a:p>
          <a:p>
            <a:r>
              <a:rPr lang="en-US" b="1" dirty="0"/>
              <a:t>NT means no toxicity/</a:t>
            </a:r>
            <a:r>
              <a:rPr lang="en-US" b="1" dirty="0" err="1"/>
              <a:t>irAE</a:t>
            </a:r>
            <a:r>
              <a:rPr lang="en-US" b="1" dirty="0"/>
              <a:t>, so they grouped and compared HCs vs. ICI-treated, so these are just ICI effects…??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9733D-6FBC-0A40-00E3-0D4A33896C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095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05137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NCI </a:t>
            </a:r>
            <a:r>
              <a:rPr lang="en-US" sz="4400" dirty="0" err="1"/>
              <a:t>irAE</a:t>
            </a:r>
            <a:r>
              <a:rPr lang="en-US" sz="4400" dirty="0"/>
              <a:t> literature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4812"/>
            <a:ext cx="9144000" cy="1655762"/>
          </a:xfrm>
        </p:spPr>
        <p:txBody>
          <a:bodyPr/>
          <a:lstStyle/>
          <a:p>
            <a:r>
              <a:rPr lang="en-US" dirty="0"/>
              <a:t>10-24-2024</a:t>
            </a:r>
          </a:p>
          <a:p>
            <a:r>
              <a:rPr lang="en-US" dirty="0"/>
              <a:t>Ty Bottorff – Bioinformatics postdoc</a:t>
            </a:r>
          </a:p>
          <a:p>
            <a:r>
              <a:rPr lang="en-US" dirty="0" err="1"/>
              <a:t>Linsley</a:t>
            </a:r>
            <a:r>
              <a:rPr lang="en-US" dirty="0"/>
              <a:t> lab</a:t>
            </a:r>
          </a:p>
        </p:txBody>
      </p:sp>
    </p:spTree>
    <p:extLst>
      <p:ext uri="{BB962C8B-B14F-4D97-AF65-F5344CB8AC3E}">
        <p14:creationId xmlns:p14="http://schemas.microsoft.com/office/powerpoint/2010/main" val="392232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762449"/>
            <a:ext cx="5505651" cy="4095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n: </a:t>
            </a:r>
            <a:r>
              <a:rPr lang="en-US" sz="1800" dirty="0"/>
              <a:t>18 (severe </a:t>
            </a:r>
            <a:r>
              <a:rPr lang="en-US" sz="1800" dirty="0" err="1"/>
              <a:t>irAE</a:t>
            </a:r>
            <a:r>
              <a:rPr lang="en-US" sz="1800" dirty="0"/>
              <a:t>), 11 (no severe </a:t>
            </a:r>
            <a:r>
              <a:rPr lang="en-US" sz="1800" dirty="0" err="1"/>
              <a:t>irAE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b="1" dirty="0"/>
              <a:t>tissue studied:</a:t>
            </a:r>
            <a:r>
              <a:rPr lang="en-US" sz="1800" dirty="0"/>
              <a:t> PBMCs</a:t>
            </a:r>
          </a:p>
          <a:p>
            <a:pPr marL="0" indent="0">
              <a:buNone/>
            </a:pPr>
            <a:r>
              <a:rPr lang="en-US" sz="1800" b="1" dirty="0"/>
              <a:t>primary tumor type:</a:t>
            </a:r>
            <a:r>
              <a:rPr lang="en-US" sz="1800" dirty="0"/>
              <a:t> melanoma</a:t>
            </a:r>
          </a:p>
          <a:p>
            <a:pPr marL="0" indent="0">
              <a:buNone/>
            </a:pPr>
            <a:r>
              <a:rPr lang="en-US" sz="1800" b="1" dirty="0" err="1"/>
              <a:t>irAE</a:t>
            </a:r>
            <a:r>
              <a:rPr lang="en-US" sz="1800" b="1" dirty="0"/>
              <a:t> types (in order of frequency): </a:t>
            </a:r>
            <a:r>
              <a:rPr lang="en-US" sz="1800" dirty="0"/>
              <a:t>hepatobiliary, endocrine, cutaneous, musculoskeletal, gastrointestinal, pulmonary…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ICI intervention: </a:t>
            </a:r>
            <a:r>
              <a:rPr lang="en-US" sz="1800" dirty="0"/>
              <a:t>~70% anti-PD-1, ~30% combination anti-PD-1/anti-CTLA-4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technologies: </a:t>
            </a:r>
            <a:r>
              <a:rPr lang="en-US" sz="1800" dirty="0"/>
              <a:t>43-marker mass cytometry </a:t>
            </a:r>
            <a:r>
              <a:rPr lang="en-US" sz="1800" dirty="0">
                <a:sym typeface="Wingdings" pitchFamily="2" charset="2"/>
              </a:rPr>
              <a:t> </a:t>
            </a:r>
            <a:r>
              <a:rPr lang="en-US" sz="1800" dirty="0" err="1">
                <a:sym typeface="Wingdings" pitchFamily="2" charset="2"/>
              </a:rPr>
              <a:t>FlowSOM</a:t>
            </a:r>
            <a:r>
              <a:rPr lang="en-US" sz="1800" dirty="0">
                <a:sym typeface="Wingdings" pitchFamily="2" charset="2"/>
              </a:rPr>
              <a:t>/manual gating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cell types implicated: </a:t>
            </a:r>
            <a:r>
              <a:rPr lang="en-US" sz="1800" dirty="0"/>
              <a:t>naïve CD4s, CD16</a:t>
            </a:r>
            <a:r>
              <a:rPr lang="en-US" sz="1800" baseline="30000" dirty="0"/>
              <a:t>+</a:t>
            </a:r>
            <a:r>
              <a:rPr lang="en-US" sz="1800" dirty="0"/>
              <a:t> NKs, memory B cells, CD38</a:t>
            </a:r>
            <a:r>
              <a:rPr lang="en-US" sz="1800" baseline="30000" dirty="0"/>
              <a:t>+</a:t>
            </a:r>
            <a:r>
              <a:rPr lang="en-US" sz="1800" dirty="0"/>
              <a:t> CD4 TCMs, CD39</a:t>
            </a:r>
            <a:r>
              <a:rPr lang="en-US" sz="1800" baseline="30000" dirty="0"/>
              <a:t>+</a:t>
            </a:r>
            <a:r>
              <a:rPr lang="en-US" sz="1800" dirty="0"/>
              <a:t> CD8 TCMs, HLA-DR</a:t>
            </a:r>
            <a:r>
              <a:rPr lang="en-US" sz="1800" baseline="30000" dirty="0"/>
              <a:t>+</a:t>
            </a:r>
            <a:r>
              <a:rPr lang="en-US" sz="1800" dirty="0"/>
              <a:t> CD8 TCMs</a:t>
            </a:r>
            <a:endParaRPr lang="en-US" sz="1800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086EB10-8F49-1017-D8D2-08E04303244E}"/>
              </a:ext>
            </a:extLst>
          </p:cNvPr>
          <p:cNvGrpSpPr/>
          <p:nvPr/>
        </p:nvGrpSpPr>
        <p:grpSpPr>
          <a:xfrm>
            <a:off x="4831883" y="19248"/>
            <a:ext cx="7132320" cy="3060834"/>
            <a:chOff x="5034872" y="2273848"/>
            <a:chExt cx="6447208" cy="270241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80430E0-CA06-D7B6-8E9E-2F0177454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34872" y="2273848"/>
              <a:ext cx="6447208" cy="2641782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209CE9E-EEC4-6117-0E10-B7589DBF6BD1}"/>
                </a:ext>
              </a:extLst>
            </p:cNvPr>
            <p:cNvSpPr/>
            <p:nvPr/>
          </p:nvSpPr>
          <p:spPr>
            <a:xfrm>
              <a:off x="5111015" y="3599848"/>
              <a:ext cx="1982804" cy="137641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58F65127-0244-A2FB-0D80-CDEE25BB8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4427621" cy="26905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EF839E-F6DD-6A8A-465B-6243C4D8BB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3576" y="2983833"/>
            <a:ext cx="6104750" cy="387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8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1A295-DE81-F13A-4BF2-16AE52355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28A25-AA7A-1007-9A12-AB654FAB1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171701"/>
            <a:ext cx="5505651" cy="468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n: </a:t>
            </a:r>
            <a:r>
              <a:rPr lang="en-US" sz="1800" dirty="0"/>
              <a:t>1 (</a:t>
            </a:r>
            <a:r>
              <a:rPr lang="en-US" sz="1800" dirty="0" err="1"/>
              <a:t>irAE</a:t>
            </a:r>
            <a:r>
              <a:rPr lang="en-US" sz="1800" dirty="0"/>
              <a:t>), 2 (no </a:t>
            </a:r>
            <a:r>
              <a:rPr lang="en-US" sz="1800" dirty="0" err="1"/>
              <a:t>irAE</a:t>
            </a:r>
            <a:r>
              <a:rPr lang="en-US" sz="1800" dirty="0"/>
              <a:t>), 2 (HCs)</a:t>
            </a:r>
          </a:p>
          <a:p>
            <a:pPr marL="0" indent="0">
              <a:buNone/>
            </a:pPr>
            <a:r>
              <a:rPr lang="en-US" sz="1800" b="1" dirty="0"/>
              <a:t>tissue studied: </a:t>
            </a:r>
            <a:r>
              <a:rPr lang="en-US" sz="1800" dirty="0"/>
              <a:t>PBMCs</a:t>
            </a:r>
          </a:p>
          <a:p>
            <a:pPr marL="0" indent="0">
              <a:buNone/>
            </a:pPr>
            <a:r>
              <a:rPr lang="en-US" sz="1800" b="1" dirty="0"/>
              <a:t>primary tumor type: </a:t>
            </a:r>
            <a:r>
              <a:rPr lang="en-US" sz="1800" dirty="0"/>
              <a:t>lung</a:t>
            </a:r>
          </a:p>
          <a:p>
            <a:pPr marL="0" indent="0">
              <a:buNone/>
            </a:pPr>
            <a:r>
              <a:rPr lang="en-US" sz="1800" b="1" dirty="0" err="1"/>
              <a:t>irAE</a:t>
            </a:r>
            <a:r>
              <a:rPr lang="en-US" sz="1800" b="1" dirty="0"/>
              <a:t> type: </a:t>
            </a:r>
            <a:r>
              <a:rPr lang="en-US" sz="1800" dirty="0"/>
              <a:t>delayed-onset visual</a:t>
            </a:r>
          </a:p>
          <a:p>
            <a:pPr marL="0" indent="0">
              <a:buNone/>
            </a:pPr>
            <a:r>
              <a:rPr lang="en-US" sz="1800" b="1" dirty="0"/>
              <a:t>ICI intervention: </a:t>
            </a:r>
            <a:r>
              <a:rPr lang="en-US" sz="1800" dirty="0"/>
              <a:t>anti-PD-1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technologies: </a:t>
            </a:r>
            <a:r>
              <a:rPr lang="en-US" sz="1800" dirty="0" err="1"/>
              <a:t>CyTOF</a:t>
            </a:r>
            <a:r>
              <a:rPr lang="en-US" sz="1800" dirty="0"/>
              <a:t>, autoantigen array</a:t>
            </a:r>
            <a:r>
              <a:rPr lang="en-US" sz="1800" b="1" dirty="0"/>
              <a:t>, </a:t>
            </a:r>
            <a:r>
              <a:rPr lang="en-US" sz="1800" dirty="0"/>
              <a:t>cytokine/chemokine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cell types implicated:</a:t>
            </a:r>
            <a:r>
              <a:rPr lang="en-US" sz="1800" dirty="0"/>
              <a:t> CD8s, </a:t>
            </a:r>
            <a:r>
              <a:rPr lang="en-US" sz="1800" dirty="0" err="1"/>
              <a:t>plasmablasts</a:t>
            </a: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cytokines implicated: </a:t>
            </a:r>
            <a:r>
              <a:rPr lang="en-US" sz="1800" dirty="0"/>
              <a:t>IL-6, IFN</a:t>
            </a:r>
            <a:r>
              <a:rPr lang="el-GR" sz="1800" dirty="0"/>
              <a:t>γ</a:t>
            </a:r>
            <a:r>
              <a:rPr lang="en-US" sz="1800" dirty="0"/>
              <a:t>, CXCL2, CCL17</a:t>
            </a:r>
          </a:p>
          <a:p>
            <a:pPr marL="0" indent="0">
              <a:buNone/>
            </a:pPr>
            <a:r>
              <a:rPr lang="en-US" sz="1800" b="1" dirty="0"/>
              <a:t>autoantibodies implicated:</a:t>
            </a:r>
            <a:r>
              <a:rPr lang="en-US" sz="1800" dirty="0"/>
              <a:t> angiotensin receptor, alpha-actin, amyloid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2B4EF5-71E5-E77F-057E-D8D6DB0E2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32500" cy="2171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07ADA3-C094-3DC9-3BA7-1ED6502A4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4224" y="2579570"/>
            <a:ext cx="7837776" cy="236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213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18984</TotalTime>
  <Words>378</Words>
  <Application>Microsoft Macintosh PowerPoint</Application>
  <PresentationFormat>Widescreen</PresentationFormat>
  <Paragraphs>38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NCI irAE literature review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3615</cp:revision>
  <dcterms:created xsi:type="dcterms:W3CDTF">2023-09-15T17:40:02Z</dcterms:created>
  <dcterms:modified xsi:type="dcterms:W3CDTF">2024-10-23T17:29:16Z</dcterms:modified>
</cp:coreProperties>
</file>