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77" r:id="rId2"/>
    <p:sldId id="499" r:id="rId3"/>
    <p:sldId id="717" r:id="rId4"/>
    <p:sldId id="715" r:id="rId5"/>
    <p:sldId id="718" r:id="rId6"/>
    <p:sldId id="716" r:id="rId7"/>
    <p:sldId id="719" r:id="rId8"/>
    <p:sldId id="720" r:id="rId9"/>
    <p:sldId id="713" r:id="rId10"/>
    <p:sldId id="7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762"/>
    <a:srgbClr val="FDE824"/>
    <a:srgbClr val="20908C"/>
    <a:srgbClr val="3B528B"/>
    <a:srgbClr val="450C54"/>
    <a:srgbClr val="BEBEBE"/>
    <a:srgbClr val="90ED91"/>
    <a:srgbClr val="01B6EE"/>
    <a:srgbClr val="006400"/>
    <a:srgbClr val="F66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81243" autoAdjust="0"/>
  </p:normalViewPr>
  <p:slideViewPr>
    <p:cSldViewPr snapToGrid="0" showGuides="1">
      <p:cViewPr varScale="1">
        <p:scale>
          <a:sx n="135" d="100"/>
          <a:sy n="135" d="100"/>
        </p:scale>
        <p:origin x="164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3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2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Bin width 250 bp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8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6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min_coverage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20 (was 8 previously, default) --min-var-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freq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0.01 --p-value 0.1 (was 0.99 previously, default)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AND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Now filtering based on ref AND var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&gt; 2,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&gt; 2,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&gt; 2,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&gt; 2,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&gt; 0.3,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var_supporting_reads_on_minus_strand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&lt; 0.7,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&gt; 0.3,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ref_supporting_reads_on_plus_strand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ref_supporting_reads_on_minus_strand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&lt; 0.7)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1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26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9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t&amp;source=web&amp;rct=j&amp;opi=89978449&amp;url=https://diabetesjournals.org/diabetes/article-pdf/71/3/566/670126/db210612.pdf&amp;ved=2ahUKEwjikbPl0dSGAxXHOjQIHd8YBcEQFnoECB0QAQ&amp;usg=AOvVaw22w7b3dtET2skiEqAMP8Kt" TargetMode="External"/><Relationship Id="rId5" Type="http://schemas.openxmlformats.org/officeDocument/2006/relationships/hyperlink" Target="https://watermark.silverchair.com/db210612.pdf?token=AQECAHi208BE49Ooan9kkhW_Ercy7Dm3ZL_9Cf3qfKAc485ysgAAAzcwggMzBgkqhkiG9w0BBwagggMkMIIDIAIBADCCAxkGCSqGSIb3DQEHATAeBglghkgBZQMEAS4wEQQMe5suLhKweymJBM3_AgEQgIIC6jC-bCw388Q58zTkDTalRRIef6jv-cPQIL6cb3OSEtpNRayL2Wot2e9NilA7RyAHRmhm9JA4bDkUWvHjaJDAzLp3Dmihxi3vr8hQdRokg7oIUKBhU-ADluhQAYeQ0rgKcGSG5NIm4iYQSh8DPTKC8HqoiFwdeIX5jR7OeAKT5g0LX7WffpG1EUpqkCjB1GvvuVtbqE844fKVC6N5dqRY6FLIG5lvbR7uUOOU_C-2Q91PVtgNsouX61jAHrHGtLGmTJaoWuE6DwtpyuK-s60PfToL8rp_R7V3WD4VaTDhPm8uaYryCHuTGIMQt6MM_WJmp1sAc65Nhr8hqSCvEzHF8dflJN2X6YWI5awTrLFpKlyvPMwOiqkrb98MZBilBhB_fE7IhCpghHhw7qI1bytKFkYCrrirNA_qcJud0MbVStviX0bLYONAxjCWTHqwUiTfraa23k3o-i1I_rsMSZ1Wfhd-F4MyEQz0fL76TEyJaFsdNUv-9shkJ2LhHDwnepYv9kZQC82Ak0DnRNb5qPF8ql-wxnhzBJsdVMJnL-SelChkk87-agiRcMxzDOdJkf37VBAKf29BN8LcekRw2cH3sZOmAltbJ8oUmS7SB6uSt8gDFM-gNaeP8nIYnwJMDMoKhvo6QBdnBRCEuEuIiFevuvdzYGgDSZd0vR-j7lVIt7Aygtti3OATnVwUtblEzm9-wi_WQZwFwvkR0eohS5J6xfD4q9qCSGxfSsiUigcgfkAZ1nKSd1t6Gffvenphv68ojEXod7pEPXFihSQKXUHlLXZlm5ZNh8yfzQ4nmZVV9TCfYl4zKuQqfiNJ8-5gwi5U6jy36pNbCAC8ur8zI_CmvZ6IcMIu7QIxk1HZ7_2hasCirffQgBtK1gaP1n-D998BURT64S7X7GxVZZPrv5z5GzK5lc5Cr3Bw8l0byKywdnzXtkB8G3j8kVKjr64IpTROI0tvFTMDZAcXztu6QljIeCuilALJp85w5oXi" TargetMode="External"/><Relationship Id="rId4" Type="http://schemas.openxmlformats.org/officeDocument/2006/relationships/hyperlink" Target="https://www.researchgate.net/profile/Rahul-Pandey-27/publication/337029154_The_Genetic_Contribution_to_Type_1_Diabetes/links/5fb7ef0fa6fdcc6cc653861d/The-Genetic-Contribution-to-Type-1-Diabetes.pdf?_tp=eyJjb250ZXh0Ijp7ImZpcnN0UGFnZSI6InB1YmxpY2F0aW9uIiwicGFnZSI6InB1YmxpY2F0aW9uRG93bmxvYWQiLCJwcmV2aW91c1BhZ2UiOiJwdWJsaWNhdGlvbiJ9fQ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6 13 2024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FE202-5A44-F498-12FE-18534498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11040034" cy="449944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P576: investigate changes in results post-regressing out covariates (replicate, also cell sort (Tissue) or responder status (Condition) for the other’s analysis)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So far results seem similar (qualitatively) but do expect/observe differences (quantitatively)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Old code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R vs. NR analysis: </a:t>
            </a:r>
            <a:r>
              <a:rPr lang="en-US" dirty="0" err="1"/>
              <a:t>consensusPeaks_obj</a:t>
            </a:r>
            <a:r>
              <a:rPr lang="en-US" dirty="0"/>
              <a:t> = </a:t>
            </a:r>
            <a:r>
              <a:rPr lang="en-US" dirty="0" err="1"/>
              <a:t>dba.contrast</a:t>
            </a:r>
            <a:r>
              <a:rPr lang="en-US" dirty="0"/>
              <a:t>(</a:t>
            </a:r>
            <a:r>
              <a:rPr lang="en-US" dirty="0" err="1"/>
              <a:t>consensusPeaks_obj</a:t>
            </a:r>
            <a:r>
              <a:rPr lang="en-US" dirty="0"/>
              <a:t>, design = c(“0 + Condition”)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Cell sort analysis: </a:t>
            </a:r>
            <a:r>
              <a:rPr lang="en-US" dirty="0" err="1"/>
              <a:t>consensusPeaks_obj</a:t>
            </a:r>
            <a:r>
              <a:rPr lang="en-US" dirty="0"/>
              <a:t> = </a:t>
            </a:r>
            <a:r>
              <a:rPr lang="en-US" dirty="0" err="1"/>
              <a:t>dba.contrast</a:t>
            </a:r>
            <a:r>
              <a:rPr lang="en-US" dirty="0"/>
              <a:t>(</a:t>
            </a:r>
            <a:r>
              <a:rPr lang="en-US" dirty="0" err="1"/>
              <a:t>consensusPeaks_obj</a:t>
            </a:r>
            <a:r>
              <a:rPr lang="en-US" dirty="0"/>
              <a:t>, design = c(“0 + Tissue”)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New code (use of design param causes block param to be ignored)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R vs. NR analysis: </a:t>
            </a:r>
            <a:r>
              <a:rPr lang="en-US" dirty="0" err="1"/>
              <a:t>consensusPeaks_obj</a:t>
            </a:r>
            <a:r>
              <a:rPr lang="en-US" dirty="0"/>
              <a:t> = </a:t>
            </a:r>
            <a:r>
              <a:rPr lang="en-US" dirty="0" err="1"/>
              <a:t>dba.contrast</a:t>
            </a:r>
            <a:r>
              <a:rPr lang="en-US" dirty="0"/>
              <a:t>(</a:t>
            </a:r>
            <a:r>
              <a:rPr lang="en-US" dirty="0" err="1"/>
              <a:t>consensusPeaks_obj</a:t>
            </a:r>
            <a:r>
              <a:rPr lang="en-US" dirty="0"/>
              <a:t>, categories = DBA_CONDITION, block = c(DBA_REPLICATE, DBA_TISSUE), </a:t>
            </a:r>
            <a:r>
              <a:rPr lang="en-US" dirty="0" err="1"/>
              <a:t>reorderMeta</a:t>
            </a:r>
            <a:r>
              <a:rPr lang="en-US" dirty="0"/>
              <a:t> = list(Condition = “Yes”))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US" dirty="0"/>
              <a:t>Cell sort analysis: </a:t>
            </a:r>
            <a:r>
              <a:rPr lang="en-US" dirty="0" err="1"/>
              <a:t>consensusPeaks_obj</a:t>
            </a:r>
            <a:r>
              <a:rPr lang="en-US" dirty="0"/>
              <a:t> = </a:t>
            </a:r>
            <a:r>
              <a:rPr lang="en-US" dirty="0" err="1"/>
              <a:t>dba.contrast</a:t>
            </a:r>
            <a:r>
              <a:rPr lang="en-US" dirty="0"/>
              <a:t>(</a:t>
            </a:r>
            <a:r>
              <a:rPr lang="en-US" dirty="0" err="1"/>
              <a:t>consensusPeaks_obj</a:t>
            </a:r>
            <a:r>
              <a:rPr lang="en-US" dirty="0"/>
              <a:t>, categories = DBA_TISSUE, block = c(DBA_REPLICATE, DBA_CONDITION))</a:t>
            </a:r>
          </a:p>
        </p:txBody>
      </p:sp>
    </p:spTree>
    <p:extLst>
      <p:ext uri="{BB962C8B-B14F-4D97-AF65-F5344CB8AC3E}">
        <p14:creationId xmlns:p14="http://schemas.microsoft.com/office/powerpoint/2010/main" val="54269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P576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MT sequence variant analyses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 vs. NR DARs (across cell sorts)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Read counts are comparable between cell sorts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2FAEB-2025-6AF0-695F-AF7729B94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298" y="1754172"/>
            <a:ext cx="7154159" cy="510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1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 expected, do observe more MT variants within hypervariable regions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8E5A5-A077-538E-4C32-1DAEB1D6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19288"/>
            <a:ext cx="7772400" cy="4807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9DB9B-285C-62F7-DA5E-EE0620C1A2C6}"/>
              </a:ext>
            </a:extLst>
          </p:cNvPr>
          <p:cNvSpPr txBox="1"/>
          <p:nvPr/>
        </p:nvSpPr>
        <p:spPr>
          <a:xfrm>
            <a:off x="3327661" y="626427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HV2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F9035-8A83-9B5B-6B08-CEA2DF86F971}"/>
              </a:ext>
            </a:extLst>
          </p:cNvPr>
          <p:cNvSpPr txBox="1"/>
          <p:nvPr/>
        </p:nvSpPr>
        <p:spPr>
          <a:xfrm>
            <a:off x="9154997" y="626427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HV1</a:t>
            </a:r>
          </a:p>
        </p:txBody>
      </p:sp>
    </p:spTree>
    <p:extLst>
      <p:ext uri="{BB962C8B-B14F-4D97-AF65-F5344CB8AC3E}">
        <p14:creationId xmlns:p14="http://schemas.microsoft.com/office/powerpoint/2010/main" val="328202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 expected, most MT variants are private within a donor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C0ADF-0157-71CF-0E71-F8A0B5E77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168" y="1804261"/>
            <a:ext cx="8159684" cy="50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1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56916C-D617-3FA2-1360-DEABD34B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9684"/>
            <a:ext cx="8244525" cy="5048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With more stringent parameters, obtain many fewer variants but still observe similar trends (DPs PD-1</a:t>
            </a:r>
            <a:r>
              <a:rPr lang="en-US" sz="2800" baseline="30000" dirty="0"/>
              <a:t>+</a:t>
            </a:r>
            <a:r>
              <a:rPr lang="en-US" sz="2800" dirty="0"/>
              <a:t>/CD57</a:t>
            </a:r>
            <a:r>
              <a:rPr lang="en-US" sz="2800" baseline="30000" dirty="0"/>
              <a:t>+</a:t>
            </a:r>
            <a:r>
              <a:rPr lang="en-US" sz="2800" dirty="0"/>
              <a:t> high sharing, all 3 DPs high sharing)</a:t>
            </a:r>
          </a:p>
        </p:txBody>
      </p:sp>
    </p:spTree>
    <p:extLst>
      <p:ext uri="{BB962C8B-B14F-4D97-AF65-F5344CB8AC3E}">
        <p14:creationId xmlns:p14="http://schemas.microsoft.com/office/powerpoint/2010/main" val="248442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56916C-D617-3FA2-1360-DEABD34B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9684"/>
            <a:ext cx="8244525" cy="5048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However, trends do seem to just be due to different set sizes (O ~= E), although there are more unique variants/cell sort than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C2B17-4C5F-E39C-9A7B-91418FBDC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987" y="1668544"/>
            <a:ext cx="4045013" cy="51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8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75"/>
            <a:ext cx="4075409" cy="1325563"/>
          </a:xfrm>
        </p:spPr>
        <p:txBody>
          <a:bodyPr>
            <a:noAutofit/>
          </a:bodyPr>
          <a:lstStyle/>
          <a:p>
            <a:r>
              <a:rPr lang="en-US" sz="2800" dirty="0"/>
              <a:t>Obtain more DARs between R and NR looking across all cell sorts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F9DBD-E708-43DC-9464-048EC46CC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609" y="0"/>
            <a:ext cx="719130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2E953E-F4A2-C238-F689-CF8CF307BB47}"/>
              </a:ext>
            </a:extLst>
          </p:cNvPr>
          <p:cNvSpPr txBox="1"/>
          <p:nvPr/>
        </p:nvSpPr>
        <p:spPr>
          <a:xfrm>
            <a:off x="838200" y="2241344"/>
            <a:ext cx="39889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/>
              <a:t>KEGG analysis yielded no enriched pathways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/>
              <a:t>potentially interesting hits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500" dirty="0">
                <a:hlinkClick r:id="rId4"/>
              </a:rPr>
              <a:t>BTB16 nearby the </a:t>
            </a:r>
            <a:r>
              <a:rPr lang="en-US" sz="1500" dirty="0">
                <a:solidFill>
                  <a:srgbClr val="111111"/>
                </a:solidFill>
                <a:effectLst/>
                <a:hlinkClick r:id="rId4"/>
              </a:rPr>
              <a:t>10q26.13 </a:t>
            </a:r>
            <a:r>
              <a:rPr lang="en-US" sz="1500" dirty="0">
                <a:hlinkClick r:id="rId4"/>
              </a:rPr>
              <a:t>T1D susceptibility locus</a:t>
            </a:r>
            <a:endParaRPr lang="en-US" sz="1500" dirty="0">
              <a:hlinkClick r:id="rId5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500" dirty="0">
                <a:hlinkClick r:id="rId5"/>
              </a:rPr>
              <a:t>DPYSL4 </a:t>
            </a:r>
            <a:r>
              <a:rPr lang="en-US" sz="1500" dirty="0">
                <a:hlinkClick r:id="rId6"/>
              </a:rPr>
              <a:t>associated</a:t>
            </a:r>
            <a:r>
              <a:rPr lang="en-US" sz="1500" dirty="0">
                <a:hlinkClick r:id="rId5"/>
              </a:rPr>
              <a:t> with T1D progression</a:t>
            </a:r>
            <a:r>
              <a:rPr lang="en-US" sz="1500" dirty="0"/>
              <a:t>, see figure 2B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500" dirty="0"/>
              <a:t>TRBV genes (4-1/2, 5-1, 6-1) less accessible in responders</a:t>
            </a:r>
          </a:p>
        </p:txBody>
      </p:sp>
    </p:spTree>
    <p:extLst>
      <p:ext uri="{BB962C8B-B14F-4D97-AF65-F5344CB8AC3E}">
        <p14:creationId xmlns:p14="http://schemas.microsoft.com/office/powerpoint/2010/main" val="349284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FE202-5A44-F498-12FE-18534498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11040034" cy="449944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TIGIT</a:t>
            </a:r>
            <a:r>
              <a:rPr lang="en-US" baseline="30000" dirty="0"/>
              <a:t>+</a:t>
            </a:r>
            <a:r>
              <a:rPr lang="en-US" dirty="0"/>
              <a:t>KLRG1</a:t>
            </a:r>
            <a:r>
              <a:rPr lang="en-US" baseline="30000" dirty="0"/>
              <a:t>+</a:t>
            </a:r>
            <a:r>
              <a:rPr lang="en-US" dirty="0"/>
              <a:t> non-naïve CD8 counts not different between </a:t>
            </a:r>
            <a:r>
              <a:rPr lang="en-US" dirty="0" err="1"/>
              <a:t>irAE</a:t>
            </a:r>
            <a:r>
              <a:rPr lang="en-US" dirty="0"/>
              <a:t> groups in </a:t>
            </a:r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  <a:r>
              <a:rPr lang="en-US" dirty="0"/>
              <a:t> colitis or Zhu (2022), </a:t>
            </a:r>
            <a:r>
              <a:rPr lang="en-US" i="1" dirty="0"/>
              <a:t>Circulation</a:t>
            </a:r>
            <a:r>
              <a:rPr lang="en-US" dirty="0"/>
              <a:t> myocarditis datasets (data not shown)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Consistent trends across sensitivity analyses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DP CD57</a:t>
            </a:r>
            <a:r>
              <a:rPr lang="en-US" baseline="30000" dirty="0"/>
              <a:t>+</a:t>
            </a:r>
            <a:r>
              <a:rPr lang="en-US" dirty="0"/>
              <a:t> has the most MT variants, followed by DP PD-1</a:t>
            </a:r>
            <a:r>
              <a:rPr lang="en-US" baseline="30000" dirty="0"/>
              <a:t>+</a:t>
            </a:r>
            <a:r>
              <a:rPr lang="en-US" dirty="0"/>
              <a:t>, these are most “terminal”</a:t>
            </a:r>
            <a:endParaRPr lang="en-US" baseline="30000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DN/non-exhausted CD127</a:t>
            </a:r>
            <a:r>
              <a:rPr lang="en-US" baseline="30000" dirty="0"/>
              <a:t>+</a:t>
            </a:r>
            <a:r>
              <a:rPr lang="en-US" dirty="0"/>
              <a:t> have the least MT variants, these are most like reference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so, we can conclude that these pairs of sorts are at opposite ends of cell differentiation pathway (consistent with previous evidence/models)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*ideally would be able to use DN as MT reference but lack full DN MT genome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 few hundred DARs between R &amp; NR across all cell sorts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Some top hits may indicate that T1D progression-associated genes (</a:t>
            </a:r>
            <a:r>
              <a:rPr lang="en-US" i="1" dirty="0"/>
              <a:t>BTB16</a:t>
            </a:r>
            <a:r>
              <a:rPr lang="en-US" dirty="0"/>
              <a:t>, </a:t>
            </a:r>
            <a:r>
              <a:rPr lang="en-US" i="1" dirty="0"/>
              <a:t>DPYSL4</a:t>
            </a:r>
            <a:r>
              <a:rPr lang="en-US" dirty="0"/>
              <a:t>) are being picked up as DARs between R &amp; NR, perhaps unsurprisingly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8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47228</TotalTime>
  <Words>783</Words>
  <Application>Microsoft Macintosh PowerPoint</Application>
  <PresentationFormat>Widescreen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Menlo</vt:lpstr>
      <vt:lpstr>Office Theme</vt:lpstr>
      <vt:lpstr>Weekly meeting</vt:lpstr>
      <vt:lpstr>Outline</vt:lpstr>
      <vt:lpstr>Read counts are comparable between cell sorts</vt:lpstr>
      <vt:lpstr>As expected, do observe more MT variants within hypervariable regions</vt:lpstr>
      <vt:lpstr>As expected, most MT variants are private within a donor</vt:lpstr>
      <vt:lpstr>With more stringent parameters, obtain many fewer variants but still observe similar trends (DPs PD-1+/CD57+ high sharing, all 3 DPs high sharing)</vt:lpstr>
      <vt:lpstr>However, trends do seem to just be due to different set sizes (O ~= E), although there are more unique variants/cell sort than expected</vt:lpstr>
      <vt:lpstr>Obtain more DARs between R and NR looking across all cell sorts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7208</cp:revision>
  <dcterms:created xsi:type="dcterms:W3CDTF">2023-09-15T17:40:02Z</dcterms:created>
  <dcterms:modified xsi:type="dcterms:W3CDTF">2024-06-12T23:24:11Z</dcterms:modified>
</cp:coreProperties>
</file>