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477" r:id="rId2"/>
    <p:sldId id="499" r:id="rId3"/>
    <p:sldId id="717" r:id="rId4"/>
    <p:sldId id="715" r:id="rId5"/>
    <p:sldId id="718" r:id="rId6"/>
    <p:sldId id="716" r:id="rId7"/>
    <p:sldId id="719" r:id="rId8"/>
    <p:sldId id="713" r:id="rId9"/>
    <p:sldId id="71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C762"/>
    <a:srgbClr val="FDE824"/>
    <a:srgbClr val="20908C"/>
    <a:srgbClr val="3B528B"/>
    <a:srgbClr val="450C54"/>
    <a:srgbClr val="BEBEBE"/>
    <a:srgbClr val="90ED91"/>
    <a:srgbClr val="01B6EE"/>
    <a:srgbClr val="006400"/>
    <a:srgbClr val="F66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1"/>
    <p:restoredTop sz="81612" autoAdjust="0"/>
  </p:normalViewPr>
  <p:slideViewPr>
    <p:cSldViewPr snapToGrid="0" showGuides="1">
      <p:cViewPr varScale="1">
        <p:scale>
          <a:sx n="135" d="100"/>
          <a:sy n="135" d="100"/>
        </p:scale>
        <p:origin x="164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6/11/24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2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Bin width 250 bp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58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68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min_coverage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20 (was 8 previously, default) --min-var-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freq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0.01 --p-value 0.1 (was 0.99 previously, default)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AND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Now filtering based on ref AND var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var_supporting_reads_on_plus_strand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&gt; 2,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var_supporting_reads_on_minus_strand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&gt; 2,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ref_supporting_reads_on_plus_strand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&gt; 2,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ref_supporting_reads_on_minus_strand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&gt; 2,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var_supporting_reads_on_plus_strand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/ 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var_supporting_reads_on_plus_strand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var_supporting_reads_on_minus_strand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&gt; 0.3,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var_supporting_reads_on_plus_strand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/ 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var_supporting_reads_on_plus_strand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var_supporting_reads_on_minus_strand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&lt; 0.7,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ref_supporting_reads_on_plus_strand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/ 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ref_supporting_reads_on_plus_strand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ref_supporting_reads_on_minus_strand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&gt; 0.3,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ref_supporting_reads_on_plus_strand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/ 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ref_supporting_reads_on_plus_strand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ref_supporting_reads_on_minus_strand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&lt; 0.7)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11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min_coverage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20 (was 8 previously, default) --min-var-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freq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0.01 --p-value 0.1 (was 0.99 previously, default)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AND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Now filtering based on ref AND var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var_supporting_reads_on_plus_strand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&gt; 2,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var_supporting_reads_on_minus_strand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&gt; 2,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ref_supporting_reads_on_plus_strand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&gt; 2,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ref_supporting_reads_on_minus_strand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&gt; 2,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var_supporting_reads_on_plus_strand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/ 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var_supporting_reads_on_plus_strand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var_supporting_reads_on_minus_strand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&gt; 0.3,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var_supporting_reads_on_plus_strand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/ 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var_supporting_reads_on_plus_strand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var_supporting_reads_on_minus_strand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&lt; 0.7,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ref_supporting_reads_on_plus_strand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/ 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ref_supporting_reads_on_plus_strand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ref_supporting_reads_on_minus_strand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&gt; 0.3,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ref_supporting_reads_on_plus_strand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/ 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ref_supporting_reads_on_plus_strand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ref_supporting_reads_on_minus_strand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&lt; 0.7)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26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TIGIT+KLRG1+ = TIGIT &gt; 0, KLRG1 &gt; 0 (normalized counts)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93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03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6/11/24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6/11/24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6/11/24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6 13 2024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Read counts are comparable between cell sorts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42FAEB-2025-6AF0-695F-AF7729B94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298" y="1754172"/>
            <a:ext cx="7154159" cy="510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1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As expected, do observe more MT variants within hypervariable regions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A8E5A5-A077-538E-4C32-1DAEB1D6E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919288"/>
            <a:ext cx="7772400" cy="48071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C9DB9B-285C-62F7-DA5E-EE0620C1A2C6}"/>
              </a:ext>
            </a:extLst>
          </p:cNvPr>
          <p:cNvSpPr txBox="1"/>
          <p:nvPr/>
        </p:nvSpPr>
        <p:spPr>
          <a:xfrm>
            <a:off x="3327661" y="6264275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HV2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FF9035-8A83-9B5B-6B08-CEA2DF86F971}"/>
              </a:ext>
            </a:extLst>
          </p:cNvPr>
          <p:cNvSpPr txBox="1"/>
          <p:nvPr/>
        </p:nvSpPr>
        <p:spPr>
          <a:xfrm>
            <a:off x="9154997" y="6264275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HV1</a:t>
            </a:r>
          </a:p>
        </p:txBody>
      </p:sp>
    </p:spTree>
    <p:extLst>
      <p:ext uri="{BB962C8B-B14F-4D97-AF65-F5344CB8AC3E}">
        <p14:creationId xmlns:p14="http://schemas.microsoft.com/office/powerpoint/2010/main" val="3282027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As expected, most MT variants are private within a donor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6C0ADF-0157-71CF-0E71-F8A0B5E77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168" y="1804261"/>
            <a:ext cx="8159684" cy="50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1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56916C-D617-3FA2-1360-DEABD34BB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9684"/>
            <a:ext cx="8244525" cy="50483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dirty="0"/>
              <a:t>With more stringent parameters, obtain many fewer variants but still observe similar trends (DPs PD-1</a:t>
            </a:r>
            <a:r>
              <a:rPr lang="en-US" sz="2800" baseline="30000" dirty="0"/>
              <a:t>+</a:t>
            </a:r>
            <a:r>
              <a:rPr lang="en-US" sz="2800" dirty="0"/>
              <a:t>/CD57</a:t>
            </a:r>
            <a:r>
              <a:rPr lang="en-US" sz="2800" baseline="30000" dirty="0"/>
              <a:t>+</a:t>
            </a:r>
            <a:r>
              <a:rPr lang="en-US" sz="2800" dirty="0"/>
              <a:t> high sharing, all 3 DPs high sharing)</a:t>
            </a:r>
          </a:p>
        </p:txBody>
      </p:sp>
    </p:spTree>
    <p:extLst>
      <p:ext uri="{BB962C8B-B14F-4D97-AF65-F5344CB8AC3E}">
        <p14:creationId xmlns:p14="http://schemas.microsoft.com/office/powerpoint/2010/main" val="248442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56916C-D617-3FA2-1360-DEABD34BB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9684"/>
            <a:ext cx="8244525" cy="50483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dirty="0"/>
              <a:t>However, trends do seem to just be due to different set sizes (O ~= E), although there are more unique variants/cell sort than expected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BC2B17-4C5F-E39C-9A7B-91418FBDC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6987" y="1668544"/>
            <a:ext cx="4045013" cy="518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88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6FE202-5A44-F498-12FE-18534498A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19289"/>
            <a:ext cx="11040034" cy="449944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TIGIT</a:t>
            </a:r>
            <a:r>
              <a:rPr lang="en-US" baseline="30000" dirty="0"/>
              <a:t>+</a:t>
            </a:r>
            <a:r>
              <a:rPr lang="en-US" dirty="0"/>
              <a:t>KLRG1</a:t>
            </a:r>
            <a:r>
              <a:rPr lang="en-US" baseline="30000" dirty="0"/>
              <a:t>+</a:t>
            </a:r>
            <a:r>
              <a:rPr lang="en-US" dirty="0"/>
              <a:t> non-naïve CD8 counts not different between </a:t>
            </a:r>
            <a:r>
              <a:rPr lang="en-US" dirty="0" err="1"/>
              <a:t>irAE</a:t>
            </a:r>
            <a:r>
              <a:rPr lang="en-US" dirty="0"/>
              <a:t> groups in </a:t>
            </a:r>
            <a:r>
              <a:rPr lang="en-US" dirty="0" err="1"/>
              <a:t>Luoma</a:t>
            </a:r>
            <a:r>
              <a:rPr lang="en-US" dirty="0"/>
              <a:t> (2020), </a:t>
            </a:r>
            <a:r>
              <a:rPr lang="en-US" i="1" dirty="0"/>
              <a:t>Cell</a:t>
            </a:r>
            <a:r>
              <a:rPr lang="en-US" dirty="0"/>
              <a:t> colitis or Zhu (2022), </a:t>
            </a:r>
            <a:r>
              <a:rPr lang="en-US" i="1" dirty="0"/>
              <a:t>Circulation</a:t>
            </a:r>
            <a:r>
              <a:rPr lang="en-US" dirty="0"/>
              <a:t> myocarditis datasets (data not shown)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Consistent trends across sensitivity analyses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DP CD57</a:t>
            </a:r>
            <a:r>
              <a:rPr lang="en-US" baseline="30000" dirty="0"/>
              <a:t>+</a:t>
            </a:r>
            <a:r>
              <a:rPr lang="en-US" dirty="0"/>
              <a:t> has the most MT variants, followed by DP PD-1</a:t>
            </a:r>
            <a:r>
              <a:rPr lang="en-US" baseline="30000" dirty="0"/>
              <a:t>+</a:t>
            </a:r>
            <a:r>
              <a:rPr lang="en-US" dirty="0"/>
              <a:t>, these are most “terminal”</a:t>
            </a:r>
            <a:endParaRPr lang="en-US" baseline="30000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DN/non-exhausted CD127</a:t>
            </a:r>
            <a:r>
              <a:rPr lang="en-US" baseline="30000" dirty="0"/>
              <a:t>+</a:t>
            </a:r>
            <a:r>
              <a:rPr lang="en-US" dirty="0"/>
              <a:t> have the least MT variants, these are most like reference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so, we can conclude that these pairs of sorts are at opposite ends of cell differentiation pathway (consistent with previous evidence/models)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*ideally would be able to use DN as MT reference but lack full DN MT genome sequence</a:t>
            </a:r>
          </a:p>
        </p:txBody>
      </p:sp>
    </p:spTree>
    <p:extLst>
      <p:ext uri="{BB962C8B-B14F-4D97-AF65-F5344CB8AC3E}">
        <p14:creationId xmlns:p14="http://schemas.microsoft.com/office/powerpoint/2010/main" val="3062584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6FE202-5A44-F498-12FE-18534498A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19289"/>
            <a:ext cx="11040034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699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46755</TotalTime>
  <Words>760</Words>
  <Application>Microsoft Macintosh PowerPoint</Application>
  <PresentationFormat>Widescreen</PresentationFormat>
  <Paragraphs>56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Menlo</vt:lpstr>
      <vt:lpstr>Office Theme</vt:lpstr>
      <vt:lpstr>Weekly meeting</vt:lpstr>
      <vt:lpstr>Outline</vt:lpstr>
      <vt:lpstr>Read counts are comparable between cell sorts</vt:lpstr>
      <vt:lpstr>As expected, do observe more MT variants within hypervariable regions</vt:lpstr>
      <vt:lpstr>As expected, most MT variants are private within a donor</vt:lpstr>
      <vt:lpstr>With more stringent parameters, obtain many fewer variants but still observe similar trends (DPs PD-1+/CD57+ high sharing, all 3 DPs high sharing)</vt:lpstr>
      <vt:lpstr>However, trends do seem to just be due to different set sizes (O ~= E), although there are more unique variants/cell sort than expected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7124</cp:revision>
  <dcterms:created xsi:type="dcterms:W3CDTF">2023-09-15T17:40:02Z</dcterms:created>
  <dcterms:modified xsi:type="dcterms:W3CDTF">2024-06-11T19:08:22Z</dcterms:modified>
</cp:coreProperties>
</file>