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477" r:id="rId2"/>
    <p:sldId id="499" r:id="rId3"/>
    <p:sldId id="547" r:id="rId4"/>
    <p:sldId id="548" r:id="rId5"/>
    <p:sldId id="550" r:id="rId6"/>
    <p:sldId id="551" r:id="rId7"/>
    <p:sldId id="546" r:id="rId8"/>
    <p:sldId id="545" r:id="rId9"/>
    <p:sldId id="541" r:id="rId10"/>
    <p:sldId id="54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083"/>
    <a:srgbClr val="FF1918"/>
    <a:srgbClr val="006400"/>
    <a:srgbClr val="1E26C6"/>
    <a:srgbClr val="F8766D"/>
    <a:srgbClr val="06BFC4"/>
    <a:srgbClr val="629CFF"/>
    <a:srgbClr val="03BB38"/>
    <a:srgbClr val="FF7970"/>
    <a:srgbClr val="F775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03"/>
    <p:restoredTop sz="73815" autoAdjust="0"/>
  </p:normalViewPr>
  <p:slideViewPr>
    <p:cSldViewPr snapToGrid="0" showGuides="1">
      <p:cViewPr varScale="1">
        <p:scale>
          <a:sx n="122" d="100"/>
          <a:sy n="122" d="100"/>
        </p:scale>
        <p:origin x="2168"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3A773-0DCE-3544-BB67-D5FA58DF903C}" type="datetimeFigureOut">
              <a:rPr lang="en-US" smtClean="0"/>
              <a:t>2/27/24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BAA8C-FDC6-D345-B4E0-3B02449209FB}" type="slidenum">
              <a:rPr lang="en-US" smtClean="0"/>
              <a:t>‹#›</a:t>
            </a:fld>
            <a:endParaRPr lang="en-US"/>
          </a:p>
        </p:txBody>
      </p:sp>
    </p:spTree>
    <p:extLst>
      <p:ext uri="{BB962C8B-B14F-4D97-AF65-F5344CB8AC3E}">
        <p14:creationId xmlns:p14="http://schemas.microsoft.com/office/powerpoint/2010/main" val="424400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1BAA8C-FDC6-D345-B4E0-3B02449209FB}" type="slidenum">
              <a:rPr lang="en-US" smtClean="0"/>
              <a:t>1</a:t>
            </a:fld>
            <a:endParaRPr lang="en-US"/>
          </a:p>
        </p:txBody>
      </p:sp>
    </p:spTree>
    <p:extLst>
      <p:ext uri="{BB962C8B-B14F-4D97-AF65-F5344CB8AC3E}">
        <p14:creationId xmlns:p14="http://schemas.microsoft.com/office/powerpoint/2010/main" val="2184427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89D-17FD-0FC5-19CB-182B6EB09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275CE-80C1-7E2D-D835-C8047F6B7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1B3C5-2A2A-F6A4-550B-953E4981A099}"/>
              </a:ext>
            </a:extLst>
          </p:cNvPr>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DEB067F9-0FD1-7604-516A-DED1947EEAD0}"/>
              </a:ext>
            </a:extLst>
          </p:cNvPr>
          <p:cNvSpPr>
            <a:spLocks noGrp="1"/>
          </p:cNvSpPr>
          <p:nvPr>
            <p:ph type="sldNum" sz="quarter" idx="5"/>
          </p:nvPr>
        </p:nvSpPr>
        <p:spPr/>
        <p:txBody>
          <a:bodyPr/>
          <a:lstStyle/>
          <a:p>
            <a:fld id="{061BAA8C-FDC6-D345-B4E0-3B02449209FB}" type="slidenum">
              <a:rPr lang="en-US" smtClean="0"/>
              <a:t>10</a:t>
            </a:fld>
            <a:endParaRPr lang="en-US"/>
          </a:p>
        </p:txBody>
      </p:sp>
    </p:spTree>
    <p:extLst>
      <p:ext uri="{BB962C8B-B14F-4D97-AF65-F5344CB8AC3E}">
        <p14:creationId xmlns:p14="http://schemas.microsoft.com/office/powerpoint/2010/main" val="348016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2</a:t>
            </a:fld>
            <a:endParaRPr lang="en-US"/>
          </a:p>
        </p:txBody>
      </p:sp>
    </p:spTree>
    <p:extLst>
      <p:ext uri="{BB962C8B-B14F-4D97-AF65-F5344CB8AC3E}">
        <p14:creationId xmlns:p14="http://schemas.microsoft.com/office/powerpoint/2010/main" val="38643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FE76B-7C8E-6236-A6EA-8008007EAC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A8FEE-AC6F-95EE-1A11-C7001DD2D4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FAE695-0E78-FBF2-5E5B-0679C2EBFCE4}"/>
              </a:ext>
            </a:extLst>
          </p:cNvPr>
          <p:cNvSpPr>
            <a:spLocks noGrp="1"/>
          </p:cNvSpPr>
          <p:nvPr>
            <p:ph type="body" idx="1"/>
          </p:nvPr>
        </p:nvSpPr>
        <p:spPr/>
        <p:txBody>
          <a:bodyPr/>
          <a:lstStyle/>
          <a:p>
            <a:endParaRPr lang="en-US" sz="1800"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4FC94545-0414-F811-D296-9820C43F4743}"/>
              </a:ext>
            </a:extLst>
          </p:cNvPr>
          <p:cNvSpPr>
            <a:spLocks noGrp="1"/>
          </p:cNvSpPr>
          <p:nvPr>
            <p:ph type="sldNum" sz="quarter" idx="5"/>
          </p:nvPr>
        </p:nvSpPr>
        <p:spPr/>
        <p:txBody>
          <a:bodyPr/>
          <a:lstStyle/>
          <a:p>
            <a:fld id="{061BAA8C-FDC6-D345-B4E0-3B02449209FB}" type="slidenum">
              <a:rPr lang="en-US" smtClean="0"/>
              <a:t>3</a:t>
            </a:fld>
            <a:endParaRPr lang="en-US"/>
          </a:p>
        </p:txBody>
      </p:sp>
    </p:spTree>
    <p:extLst>
      <p:ext uri="{BB962C8B-B14F-4D97-AF65-F5344CB8AC3E}">
        <p14:creationId xmlns:p14="http://schemas.microsoft.com/office/powerpoint/2010/main" val="270562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89D-17FD-0FC5-19CB-182B6EB09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275CE-80C1-7E2D-D835-C8047F6B7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1B3C5-2A2A-F6A4-550B-953E4981A099}"/>
              </a:ext>
            </a:extLst>
          </p:cNvPr>
          <p:cNvSpPr>
            <a:spLocks noGrp="1"/>
          </p:cNvSpPr>
          <p:nvPr>
            <p:ph type="body" idx="1"/>
          </p:nvPr>
        </p:nvSpPr>
        <p:spPr/>
        <p:txBody>
          <a:bodyPr/>
          <a:lstStyle/>
          <a:p>
            <a:r>
              <a:rPr lang="en-US" b="0" dirty="0">
                <a:solidFill>
                  <a:srgbClr val="CCCCCC"/>
                </a:solidFill>
                <a:effectLst/>
                <a:latin typeface="Menlo" panose="020B0609030804020204" pitchFamily="49" charset="0"/>
              </a:rPr>
              <a:t>old</a:t>
            </a:r>
          </a:p>
          <a:p>
            <a:r>
              <a:rPr lang="en-US" b="0" dirty="0">
                <a:solidFill>
                  <a:srgbClr val="CCCCCC"/>
                </a:solidFill>
                <a:effectLst/>
                <a:latin typeface="Menlo" panose="020B0609030804020204" pitchFamily="49" charset="0"/>
              </a:rPr>
              <a:t># CD4 </a:t>
            </a:r>
            <a:r>
              <a:rPr lang="en-US" b="0" dirty="0" err="1">
                <a:solidFill>
                  <a:srgbClr val="CCCCCC"/>
                </a:solidFill>
                <a:effectLst/>
                <a:latin typeface="Menlo" panose="020B0609030804020204" pitchFamily="49" charset="0"/>
              </a:rPr>
              <a:t>prolif</a:t>
            </a:r>
            <a:r>
              <a:rPr lang="en-US" b="0" dirty="0">
                <a:solidFill>
                  <a:srgbClr val="CCCCCC"/>
                </a:solidFill>
                <a:effectLst/>
                <a:latin typeface="Menlo" panose="020B0609030804020204" pitchFamily="49" charset="0"/>
              </a:rPr>
              <a:t>: 0.004</a:t>
            </a:r>
          </a:p>
          <a:p>
            <a:r>
              <a:rPr lang="en-US" b="0" dirty="0">
                <a:solidFill>
                  <a:srgbClr val="CCCCCC"/>
                </a:solidFill>
                <a:effectLst/>
                <a:latin typeface="Menlo" panose="020B0609030804020204" pitchFamily="49" charset="0"/>
              </a:rPr>
              <a:t># CD4 TEM: 0.008</a:t>
            </a:r>
          </a:p>
          <a:p>
            <a:r>
              <a:rPr lang="en-US" b="0" dirty="0">
                <a:solidFill>
                  <a:srgbClr val="CCCCCC"/>
                </a:solidFill>
                <a:effectLst/>
                <a:latin typeface="Menlo" panose="020B0609030804020204" pitchFamily="49" charset="0"/>
              </a:rPr>
              <a:t># CD4 TCM: 0.009</a:t>
            </a:r>
          </a:p>
          <a:p>
            <a:r>
              <a:rPr lang="en-US" b="0" dirty="0">
                <a:solidFill>
                  <a:srgbClr val="CCCCCC"/>
                </a:solidFill>
                <a:effectLst/>
                <a:latin typeface="Menlo" panose="020B0609030804020204" pitchFamily="49" charset="0"/>
              </a:rPr>
              <a:t># CD4 </a:t>
            </a:r>
            <a:r>
              <a:rPr lang="en-US" b="0" dirty="0" err="1">
                <a:solidFill>
                  <a:srgbClr val="CCCCCC"/>
                </a:solidFill>
                <a:effectLst/>
                <a:latin typeface="Menlo" panose="020B0609030804020204" pitchFamily="49" charset="0"/>
              </a:rPr>
              <a:t>Trm</a:t>
            </a:r>
            <a:r>
              <a:rPr lang="en-US" b="0" dirty="0">
                <a:solidFill>
                  <a:srgbClr val="CCCCCC"/>
                </a:solidFill>
                <a:effectLst/>
                <a:latin typeface="Menlo" panose="020B0609030804020204" pitchFamily="49" charset="0"/>
              </a:rPr>
              <a:t>: 0.01</a:t>
            </a:r>
          </a:p>
          <a:p>
            <a:endParaRPr lang="en-US" b="0" dirty="0">
              <a:solidFill>
                <a:srgbClr val="CCCCCC"/>
              </a:solidFill>
              <a:effectLst/>
              <a:latin typeface="Menlo" panose="020B0609030804020204" pitchFamily="49" charset="0"/>
            </a:endParaRPr>
          </a:p>
          <a:p>
            <a:r>
              <a:rPr lang="en-US" b="0" dirty="0">
                <a:solidFill>
                  <a:srgbClr val="CCCCCC"/>
                </a:solidFill>
                <a:effectLst/>
                <a:latin typeface="Menlo" panose="020B0609030804020204" pitchFamily="49" charset="0"/>
              </a:rPr>
              <a:t>new</a:t>
            </a:r>
          </a:p>
          <a:p>
            <a:r>
              <a:rPr lang="en-US" b="0" dirty="0">
                <a:solidFill>
                  <a:srgbClr val="CCCCCC"/>
                </a:solidFill>
                <a:effectLst/>
                <a:latin typeface="Menlo" panose="020B0609030804020204" pitchFamily="49" charset="0"/>
              </a:rPr>
              <a:t># Treg: 0.003</a:t>
            </a:r>
          </a:p>
          <a:p>
            <a:r>
              <a:rPr lang="en-US" b="0" dirty="0">
                <a:solidFill>
                  <a:srgbClr val="CCCCCC"/>
                </a:solidFill>
                <a:effectLst/>
                <a:latin typeface="Menlo" panose="020B0609030804020204" pitchFamily="49" charset="0"/>
              </a:rPr>
              <a:t># CD4 TEM: 0.07</a:t>
            </a:r>
          </a:p>
        </p:txBody>
      </p:sp>
      <p:sp>
        <p:nvSpPr>
          <p:cNvPr id="4" name="Slide Number Placeholder 3">
            <a:extLst>
              <a:ext uri="{FF2B5EF4-FFF2-40B4-BE49-F238E27FC236}">
                <a16:creationId xmlns:a16="http://schemas.microsoft.com/office/drawing/2014/main" id="{DEB067F9-0FD1-7604-516A-DED1947EEAD0}"/>
              </a:ext>
            </a:extLst>
          </p:cNvPr>
          <p:cNvSpPr>
            <a:spLocks noGrp="1"/>
          </p:cNvSpPr>
          <p:nvPr>
            <p:ph type="sldNum" sz="quarter" idx="5"/>
          </p:nvPr>
        </p:nvSpPr>
        <p:spPr/>
        <p:txBody>
          <a:bodyPr/>
          <a:lstStyle/>
          <a:p>
            <a:fld id="{061BAA8C-FDC6-D345-B4E0-3B02449209FB}" type="slidenum">
              <a:rPr lang="en-US" smtClean="0"/>
              <a:t>4</a:t>
            </a:fld>
            <a:endParaRPr lang="en-US"/>
          </a:p>
        </p:txBody>
      </p:sp>
    </p:spTree>
    <p:extLst>
      <p:ext uri="{BB962C8B-B14F-4D97-AF65-F5344CB8AC3E}">
        <p14:creationId xmlns:p14="http://schemas.microsoft.com/office/powerpoint/2010/main" val="4211136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89D-17FD-0FC5-19CB-182B6EB09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275CE-80C1-7E2D-D835-C8047F6B7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1B3C5-2A2A-F6A4-550B-953E4981A099}"/>
              </a:ext>
            </a:extLst>
          </p:cNvPr>
          <p:cNvSpPr>
            <a:spLocks noGrp="1"/>
          </p:cNvSpPr>
          <p:nvPr>
            <p:ph type="body" idx="1"/>
          </p:nvPr>
        </p:nvSpPr>
        <p:spPr/>
        <p:txBody>
          <a:bodyPr/>
          <a:lstStyle/>
          <a:p>
            <a:r>
              <a:rPr lang="en-US" b="0" dirty="0">
                <a:solidFill>
                  <a:srgbClr val="CCCCCC"/>
                </a:solidFill>
                <a:effectLst/>
                <a:latin typeface="Menlo" panose="020B0609030804020204" pitchFamily="49" charset="0"/>
              </a:rPr>
              <a:t># CD4 </a:t>
            </a:r>
            <a:r>
              <a:rPr lang="en-US" b="0" dirty="0" err="1">
                <a:solidFill>
                  <a:srgbClr val="CCCCCC"/>
                </a:solidFill>
                <a:effectLst/>
                <a:latin typeface="Menlo" panose="020B0609030804020204" pitchFamily="49" charset="0"/>
              </a:rPr>
              <a:t>prolif</a:t>
            </a:r>
            <a:r>
              <a:rPr lang="en-US" b="0" dirty="0">
                <a:solidFill>
                  <a:srgbClr val="CCCCCC"/>
                </a:solidFill>
                <a:effectLst/>
                <a:latin typeface="Menlo" panose="020B0609030804020204" pitchFamily="49" charset="0"/>
              </a:rPr>
              <a:t>: 0.006</a:t>
            </a:r>
          </a:p>
          <a:p>
            <a:r>
              <a:rPr lang="en-US" b="0" dirty="0">
                <a:solidFill>
                  <a:srgbClr val="CCCCCC"/>
                </a:solidFill>
                <a:effectLst/>
                <a:latin typeface="Menlo" panose="020B0609030804020204" pitchFamily="49" charset="0"/>
              </a:rPr>
              <a:t># CD4 TEM: 0.008</a:t>
            </a:r>
          </a:p>
          <a:p>
            <a:r>
              <a:rPr lang="en-US" b="0" dirty="0">
                <a:solidFill>
                  <a:srgbClr val="CCCCCC"/>
                </a:solidFill>
                <a:effectLst/>
                <a:latin typeface="Menlo" panose="020B0609030804020204" pitchFamily="49" charset="0"/>
              </a:rPr>
              <a:t># CD4 TCM: 0.02</a:t>
            </a:r>
          </a:p>
        </p:txBody>
      </p:sp>
      <p:sp>
        <p:nvSpPr>
          <p:cNvPr id="4" name="Slide Number Placeholder 3">
            <a:extLst>
              <a:ext uri="{FF2B5EF4-FFF2-40B4-BE49-F238E27FC236}">
                <a16:creationId xmlns:a16="http://schemas.microsoft.com/office/drawing/2014/main" id="{DEB067F9-0FD1-7604-516A-DED1947EEAD0}"/>
              </a:ext>
            </a:extLst>
          </p:cNvPr>
          <p:cNvSpPr>
            <a:spLocks noGrp="1"/>
          </p:cNvSpPr>
          <p:nvPr>
            <p:ph type="sldNum" sz="quarter" idx="5"/>
          </p:nvPr>
        </p:nvSpPr>
        <p:spPr/>
        <p:txBody>
          <a:bodyPr/>
          <a:lstStyle/>
          <a:p>
            <a:fld id="{061BAA8C-FDC6-D345-B4E0-3B02449209FB}" type="slidenum">
              <a:rPr lang="en-US" smtClean="0"/>
              <a:t>5</a:t>
            </a:fld>
            <a:endParaRPr lang="en-US"/>
          </a:p>
        </p:txBody>
      </p:sp>
    </p:spTree>
    <p:extLst>
      <p:ext uri="{BB962C8B-B14F-4D97-AF65-F5344CB8AC3E}">
        <p14:creationId xmlns:p14="http://schemas.microsoft.com/office/powerpoint/2010/main" val="3231627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89D-17FD-0FC5-19CB-182B6EB09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275CE-80C1-7E2D-D835-C8047F6B7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1B3C5-2A2A-F6A4-550B-953E4981A099}"/>
              </a:ext>
            </a:extLst>
          </p:cNvPr>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DEB067F9-0FD1-7604-516A-DED1947EEAD0}"/>
              </a:ext>
            </a:extLst>
          </p:cNvPr>
          <p:cNvSpPr>
            <a:spLocks noGrp="1"/>
          </p:cNvSpPr>
          <p:nvPr>
            <p:ph type="sldNum" sz="quarter" idx="5"/>
          </p:nvPr>
        </p:nvSpPr>
        <p:spPr/>
        <p:txBody>
          <a:bodyPr/>
          <a:lstStyle/>
          <a:p>
            <a:fld id="{061BAA8C-FDC6-D345-B4E0-3B02449209FB}" type="slidenum">
              <a:rPr lang="en-US" smtClean="0"/>
              <a:t>6</a:t>
            </a:fld>
            <a:endParaRPr lang="en-US"/>
          </a:p>
        </p:txBody>
      </p:sp>
    </p:spTree>
    <p:extLst>
      <p:ext uri="{BB962C8B-B14F-4D97-AF65-F5344CB8AC3E}">
        <p14:creationId xmlns:p14="http://schemas.microsoft.com/office/powerpoint/2010/main" val="2832281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7</a:t>
            </a:fld>
            <a:endParaRPr lang="en-US"/>
          </a:p>
        </p:txBody>
      </p:sp>
    </p:spTree>
    <p:extLst>
      <p:ext uri="{BB962C8B-B14F-4D97-AF65-F5344CB8AC3E}">
        <p14:creationId xmlns:p14="http://schemas.microsoft.com/office/powerpoint/2010/main" val="4160629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8</a:t>
            </a:fld>
            <a:endParaRPr lang="en-US"/>
          </a:p>
        </p:txBody>
      </p:sp>
    </p:spTree>
    <p:extLst>
      <p:ext uri="{BB962C8B-B14F-4D97-AF65-F5344CB8AC3E}">
        <p14:creationId xmlns:p14="http://schemas.microsoft.com/office/powerpoint/2010/main" val="4249981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89D-17FD-0FC5-19CB-182B6EB09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275CE-80C1-7E2D-D835-C8047F6B7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1B3C5-2A2A-F6A4-550B-953E4981A099}"/>
              </a:ext>
            </a:extLst>
          </p:cNvPr>
          <p:cNvSpPr>
            <a:spLocks noGrp="1"/>
          </p:cNvSpPr>
          <p:nvPr>
            <p:ph type="body" idx="1"/>
          </p:nvPr>
        </p:nvSpPr>
        <p:spPr/>
        <p:txBody>
          <a:bodyPr/>
          <a:lstStyle/>
          <a:p>
            <a:r>
              <a:rPr lang="en-US" b="0" dirty="0">
                <a:solidFill>
                  <a:srgbClr val="CCCCCC"/>
                </a:solidFill>
                <a:effectLst/>
                <a:latin typeface="Menlo" panose="020B0609030804020204" pitchFamily="49" charset="0"/>
              </a:rPr>
              <a:t>Basically not sure how useful this will be for cytometry people as it’s 1) in colon tissue, 2) doesn’t replicate super well with other papers (yes it does with same paper though but…)</a:t>
            </a:r>
          </a:p>
        </p:txBody>
      </p:sp>
      <p:sp>
        <p:nvSpPr>
          <p:cNvPr id="4" name="Slide Number Placeholder 3">
            <a:extLst>
              <a:ext uri="{FF2B5EF4-FFF2-40B4-BE49-F238E27FC236}">
                <a16:creationId xmlns:a16="http://schemas.microsoft.com/office/drawing/2014/main" id="{DEB067F9-0FD1-7604-516A-DED1947EEAD0}"/>
              </a:ext>
            </a:extLst>
          </p:cNvPr>
          <p:cNvSpPr>
            <a:spLocks noGrp="1"/>
          </p:cNvSpPr>
          <p:nvPr>
            <p:ph type="sldNum" sz="quarter" idx="5"/>
          </p:nvPr>
        </p:nvSpPr>
        <p:spPr/>
        <p:txBody>
          <a:bodyPr/>
          <a:lstStyle/>
          <a:p>
            <a:fld id="{061BAA8C-FDC6-D345-B4E0-3B02449209FB}" type="slidenum">
              <a:rPr lang="en-US" smtClean="0"/>
              <a:t>9</a:t>
            </a:fld>
            <a:endParaRPr lang="en-US"/>
          </a:p>
        </p:txBody>
      </p:sp>
    </p:spTree>
    <p:extLst>
      <p:ext uri="{BB962C8B-B14F-4D97-AF65-F5344CB8AC3E}">
        <p14:creationId xmlns:p14="http://schemas.microsoft.com/office/powerpoint/2010/main" val="3709855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F7D-5E7F-36F4-9F81-EF599E351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DED1C0-FB6E-DBC2-BB7B-A07A8B8C6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1248A5-ED33-A395-C545-863D489082CB}"/>
              </a:ext>
            </a:extLst>
          </p:cNvPr>
          <p:cNvSpPr>
            <a:spLocks noGrp="1"/>
          </p:cNvSpPr>
          <p:nvPr>
            <p:ph type="dt" sz="half" idx="10"/>
          </p:nvPr>
        </p:nvSpPr>
        <p:spPr/>
        <p:txBody>
          <a:bodyPr/>
          <a:lstStyle/>
          <a:p>
            <a:fld id="{80FC6068-BAFB-FC44-B9D8-F4B3BB105DE6}" type="datetimeFigureOut">
              <a:rPr lang="en-US" smtClean="0"/>
              <a:t>2/27/24</a:t>
            </a:fld>
            <a:endParaRPr lang="en-US"/>
          </a:p>
        </p:txBody>
      </p:sp>
      <p:sp>
        <p:nvSpPr>
          <p:cNvPr id="5" name="Footer Placeholder 4">
            <a:extLst>
              <a:ext uri="{FF2B5EF4-FFF2-40B4-BE49-F238E27FC236}">
                <a16:creationId xmlns:a16="http://schemas.microsoft.com/office/drawing/2014/main" id="{2743415C-01E8-47C5-572D-4511E69EA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A6B2E-FEFC-BE4D-184F-95A8F620254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40946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A8C1-9166-7DEA-3D13-364B260325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E891F6-3DD4-9F59-F743-141E6B34C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D971C-42DE-4D59-B5E8-CB9F8BDA810B}"/>
              </a:ext>
            </a:extLst>
          </p:cNvPr>
          <p:cNvSpPr>
            <a:spLocks noGrp="1"/>
          </p:cNvSpPr>
          <p:nvPr>
            <p:ph type="dt" sz="half" idx="10"/>
          </p:nvPr>
        </p:nvSpPr>
        <p:spPr/>
        <p:txBody>
          <a:bodyPr/>
          <a:lstStyle/>
          <a:p>
            <a:fld id="{80FC6068-BAFB-FC44-B9D8-F4B3BB105DE6}" type="datetimeFigureOut">
              <a:rPr lang="en-US" smtClean="0"/>
              <a:t>2/27/24</a:t>
            </a:fld>
            <a:endParaRPr lang="en-US"/>
          </a:p>
        </p:txBody>
      </p:sp>
      <p:sp>
        <p:nvSpPr>
          <p:cNvPr id="5" name="Footer Placeholder 4">
            <a:extLst>
              <a:ext uri="{FF2B5EF4-FFF2-40B4-BE49-F238E27FC236}">
                <a16:creationId xmlns:a16="http://schemas.microsoft.com/office/drawing/2014/main" id="{FC63F9F1-DE9A-F9DE-EAFD-B0DFFE41D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31984-6BB3-B8D1-B86C-A5F5D111F081}"/>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4905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B23516-DDDD-3784-0552-177E497A0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697A8E-2FDE-2B20-22F2-4D8FEC253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F9A34-1E50-8AA9-2B91-F89D7D9ADECE}"/>
              </a:ext>
            </a:extLst>
          </p:cNvPr>
          <p:cNvSpPr>
            <a:spLocks noGrp="1"/>
          </p:cNvSpPr>
          <p:nvPr>
            <p:ph type="dt" sz="half" idx="10"/>
          </p:nvPr>
        </p:nvSpPr>
        <p:spPr/>
        <p:txBody>
          <a:bodyPr/>
          <a:lstStyle/>
          <a:p>
            <a:fld id="{80FC6068-BAFB-FC44-B9D8-F4B3BB105DE6}" type="datetimeFigureOut">
              <a:rPr lang="en-US" smtClean="0"/>
              <a:t>2/27/24</a:t>
            </a:fld>
            <a:endParaRPr lang="en-US"/>
          </a:p>
        </p:txBody>
      </p:sp>
      <p:sp>
        <p:nvSpPr>
          <p:cNvPr id="5" name="Footer Placeholder 4">
            <a:extLst>
              <a:ext uri="{FF2B5EF4-FFF2-40B4-BE49-F238E27FC236}">
                <a16:creationId xmlns:a16="http://schemas.microsoft.com/office/drawing/2014/main" id="{29838F2E-F3E3-41D2-928E-A5A5C5A9E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51A6-42D7-6FD1-A39C-1A9D872605F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60004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D417-C050-FC78-7FA1-8F4FEBDADDE6}"/>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7DC6D99-F150-E151-9944-EC18F88D5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6A25-9951-8888-987C-428D29B4F66D}"/>
              </a:ext>
            </a:extLst>
          </p:cNvPr>
          <p:cNvSpPr>
            <a:spLocks noGrp="1"/>
          </p:cNvSpPr>
          <p:nvPr>
            <p:ph type="dt" sz="half" idx="10"/>
          </p:nvPr>
        </p:nvSpPr>
        <p:spPr/>
        <p:txBody>
          <a:bodyPr/>
          <a:lstStyle/>
          <a:p>
            <a:fld id="{80FC6068-BAFB-FC44-B9D8-F4B3BB105DE6}" type="datetimeFigureOut">
              <a:rPr lang="en-US" smtClean="0"/>
              <a:t>2/27/24</a:t>
            </a:fld>
            <a:endParaRPr lang="en-US"/>
          </a:p>
        </p:txBody>
      </p:sp>
      <p:sp>
        <p:nvSpPr>
          <p:cNvPr id="5" name="Footer Placeholder 4">
            <a:extLst>
              <a:ext uri="{FF2B5EF4-FFF2-40B4-BE49-F238E27FC236}">
                <a16:creationId xmlns:a16="http://schemas.microsoft.com/office/drawing/2014/main" id="{2CAF9CFE-9F4D-528A-7686-0A2246036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73BFF-54D4-048B-EE52-7763A173CA4B}"/>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976245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DFAE-AE61-986E-EB48-20ABE234DC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13BE9-938E-A674-EA2C-FF6D5D38C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39E9E-D557-CC11-64C0-D157AF760ED5}"/>
              </a:ext>
            </a:extLst>
          </p:cNvPr>
          <p:cNvSpPr>
            <a:spLocks noGrp="1"/>
          </p:cNvSpPr>
          <p:nvPr>
            <p:ph type="dt" sz="half" idx="10"/>
          </p:nvPr>
        </p:nvSpPr>
        <p:spPr/>
        <p:txBody>
          <a:bodyPr/>
          <a:lstStyle/>
          <a:p>
            <a:fld id="{80FC6068-BAFB-FC44-B9D8-F4B3BB105DE6}" type="datetimeFigureOut">
              <a:rPr lang="en-US" smtClean="0"/>
              <a:t>2/27/24</a:t>
            </a:fld>
            <a:endParaRPr lang="en-US"/>
          </a:p>
        </p:txBody>
      </p:sp>
      <p:sp>
        <p:nvSpPr>
          <p:cNvPr id="5" name="Footer Placeholder 4">
            <a:extLst>
              <a:ext uri="{FF2B5EF4-FFF2-40B4-BE49-F238E27FC236}">
                <a16:creationId xmlns:a16="http://schemas.microsoft.com/office/drawing/2014/main" id="{477E4CE7-D734-F13F-D984-659B982ED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CBBA3-424C-85A5-38AF-F225EA0AB30F}"/>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3815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789D-121E-B661-3E95-72AE4B6AF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543FC-ECEC-2DDE-0104-106A3A492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C5FD3F-C10F-8AA1-70B7-401B1B23B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D7327-0686-96B1-9475-2555F8CC9C0F}"/>
              </a:ext>
            </a:extLst>
          </p:cNvPr>
          <p:cNvSpPr>
            <a:spLocks noGrp="1"/>
          </p:cNvSpPr>
          <p:nvPr>
            <p:ph type="dt" sz="half" idx="10"/>
          </p:nvPr>
        </p:nvSpPr>
        <p:spPr/>
        <p:txBody>
          <a:bodyPr/>
          <a:lstStyle/>
          <a:p>
            <a:fld id="{80FC6068-BAFB-FC44-B9D8-F4B3BB105DE6}" type="datetimeFigureOut">
              <a:rPr lang="en-US" smtClean="0"/>
              <a:t>2/27/24</a:t>
            </a:fld>
            <a:endParaRPr lang="en-US"/>
          </a:p>
        </p:txBody>
      </p:sp>
      <p:sp>
        <p:nvSpPr>
          <p:cNvPr id="6" name="Footer Placeholder 5">
            <a:extLst>
              <a:ext uri="{FF2B5EF4-FFF2-40B4-BE49-F238E27FC236}">
                <a16:creationId xmlns:a16="http://schemas.microsoft.com/office/drawing/2014/main" id="{41E34DDF-D8E7-3F6C-CB8F-FDF6E7090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88B5A-00ED-82FA-1738-C85CB61805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2440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8C69-B515-DF53-BCFA-D550EC94B3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94B141-38A1-BE22-A013-A82CC6706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34C5C-0EE0-3A42-5D11-435E37A5F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3B2EF9-C19C-EDC6-8B3D-580FBC45C7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1659E9-2F87-CFC4-B465-08D2316CBA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C4E6FC-2E10-A26A-D4C3-794777D19DF0}"/>
              </a:ext>
            </a:extLst>
          </p:cNvPr>
          <p:cNvSpPr>
            <a:spLocks noGrp="1"/>
          </p:cNvSpPr>
          <p:nvPr>
            <p:ph type="dt" sz="half" idx="10"/>
          </p:nvPr>
        </p:nvSpPr>
        <p:spPr/>
        <p:txBody>
          <a:bodyPr/>
          <a:lstStyle/>
          <a:p>
            <a:fld id="{80FC6068-BAFB-FC44-B9D8-F4B3BB105DE6}" type="datetimeFigureOut">
              <a:rPr lang="en-US" smtClean="0"/>
              <a:t>2/27/24</a:t>
            </a:fld>
            <a:endParaRPr lang="en-US"/>
          </a:p>
        </p:txBody>
      </p:sp>
      <p:sp>
        <p:nvSpPr>
          <p:cNvPr id="8" name="Footer Placeholder 7">
            <a:extLst>
              <a:ext uri="{FF2B5EF4-FFF2-40B4-BE49-F238E27FC236}">
                <a16:creationId xmlns:a16="http://schemas.microsoft.com/office/drawing/2014/main" id="{3CA50073-47FA-8CFF-0617-48785954C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760F9F-3E51-C58C-0BF6-C86FF2980C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76207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D032-26A5-7A2D-F678-56393EC3DF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98E989-75F8-BB02-B82D-11FAC5E175A1}"/>
              </a:ext>
            </a:extLst>
          </p:cNvPr>
          <p:cNvSpPr>
            <a:spLocks noGrp="1"/>
          </p:cNvSpPr>
          <p:nvPr>
            <p:ph type="dt" sz="half" idx="10"/>
          </p:nvPr>
        </p:nvSpPr>
        <p:spPr/>
        <p:txBody>
          <a:bodyPr/>
          <a:lstStyle/>
          <a:p>
            <a:fld id="{80FC6068-BAFB-FC44-B9D8-F4B3BB105DE6}" type="datetimeFigureOut">
              <a:rPr lang="en-US" smtClean="0"/>
              <a:t>2/27/24</a:t>
            </a:fld>
            <a:endParaRPr lang="en-US"/>
          </a:p>
        </p:txBody>
      </p:sp>
      <p:sp>
        <p:nvSpPr>
          <p:cNvPr id="4" name="Footer Placeholder 3">
            <a:extLst>
              <a:ext uri="{FF2B5EF4-FFF2-40B4-BE49-F238E27FC236}">
                <a16:creationId xmlns:a16="http://schemas.microsoft.com/office/drawing/2014/main" id="{B09B5C66-E958-649A-5675-A662F06A09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254FA4-DFC4-646F-60E5-DECF271B37C6}"/>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26584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04E65-08BD-6907-1F8C-723793CBF8E7}"/>
              </a:ext>
            </a:extLst>
          </p:cNvPr>
          <p:cNvSpPr>
            <a:spLocks noGrp="1"/>
          </p:cNvSpPr>
          <p:nvPr>
            <p:ph type="dt" sz="half" idx="10"/>
          </p:nvPr>
        </p:nvSpPr>
        <p:spPr/>
        <p:txBody>
          <a:bodyPr/>
          <a:lstStyle/>
          <a:p>
            <a:fld id="{80FC6068-BAFB-FC44-B9D8-F4B3BB105DE6}" type="datetimeFigureOut">
              <a:rPr lang="en-US" smtClean="0"/>
              <a:t>2/27/24</a:t>
            </a:fld>
            <a:endParaRPr lang="en-US"/>
          </a:p>
        </p:txBody>
      </p:sp>
      <p:sp>
        <p:nvSpPr>
          <p:cNvPr id="3" name="Footer Placeholder 2">
            <a:extLst>
              <a:ext uri="{FF2B5EF4-FFF2-40B4-BE49-F238E27FC236}">
                <a16:creationId xmlns:a16="http://schemas.microsoft.com/office/drawing/2014/main" id="{D661CC75-33DA-B1F6-96AF-CBB1480590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4C4FFB-D0D0-31DD-44BD-B3E7ED184A2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419160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42D8-1021-2C9E-5F09-32FDF65E2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0913F2-059D-752E-A400-647BBF8303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021D53-A503-B148-BD5E-C4D870B45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35AFC-61BE-1793-693C-F41CB363D2C2}"/>
              </a:ext>
            </a:extLst>
          </p:cNvPr>
          <p:cNvSpPr>
            <a:spLocks noGrp="1"/>
          </p:cNvSpPr>
          <p:nvPr>
            <p:ph type="dt" sz="half" idx="10"/>
          </p:nvPr>
        </p:nvSpPr>
        <p:spPr/>
        <p:txBody>
          <a:bodyPr/>
          <a:lstStyle/>
          <a:p>
            <a:fld id="{80FC6068-BAFB-FC44-B9D8-F4B3BB105DE6}" type="datetimeFigureOut">
              <a:rPr lang="en-US" smtClean="0"/>
              <a:t>2/27/24</a:t>
            </a:fld>
            <a:endParaRPr lang="en-US"/>
          </a:p>
        </p:txBody>
      </p:sp>
      <p:sp>
        <p:nvSpPr>
          <p:cNvPr id="6" name="Footer Placeholder 5">
            <a:extLst>
              <a:ext uri="{FF2B5EF4-FFF2-40B4-BE49-F238E27FC236}">
                <a16:creationId xmlns:a16="http://schemas.microsoft.com/office/drawing/2014/main" id="{547AF21D-5FB2-4C84-EB29-6F451F34E4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1F816-AD91-E8D2-EBCE-8DA1C28AEDE9}"/>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68675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EA5-70CB-2324-481C-69CB3F616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61C042-20F1-9842-172C-4C7DD2B9B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7864F1-02BA-BDF6-6C2A-9632A1AEA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DEC45-E803-35C8-EB66-A31C5C60D9B9}"/>
              </a:ext>
            </a:extLst>
          </p:cNvPr>
          <p:cNvSpPr>
            <a:spLocks noGrp="1"/>
          </p:cNvSpPr>
          <p:nvPr>
            <p:ph type="dt" sz="half" idx="10"/>
          </p:nvPr>
        </p:nvSpPr>
        <p:spPr/>
        <p:txBody>
          <a:bodyPr/>
          <a:lstStyle/>
          <a:p>
            <a:fld id="{80FC6068-BAFB-FC44-B9D8-F4B3BB105DE6}" type="datetimeFigureOut">
              <a:rPr lang="en-US" smtClean="0"/>
              <a:t>2/27/24</a:t>
            </a:fld>
            <a:endParaRPr lang="en-US"/>
          </a:p>
        </p:txBody>
      </p:sp>
      <p:sp>
        <p:nvSpPr>
          <p:cNvPr id="6" name="Footer Placeholder 5">
            <a:extLst>
              <a:ext uri="{FF2B5EF4-FFF2-40B4-BE49-F238E27FC236}">
                <a16:creationId xmlns:a16="http://schemas.microsoft.com/office/drawing/2014/main" id="{E53A919A-3F80-FD6A-344C-529C0DA69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F0D72-1C3C-A33E-99F8-116B63BA412E}"/>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52022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0EAE4-2EA3-240E-FA0D-88C1D97D8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875C67-A2AC-C558-C959-8951B3D76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ED394-34D6-0BC7-0954-31A6D6795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C6068-BAFB-FC44-B9D8-F4B3BB105DE6}" type="datetimeFigureOut">
              <a:rPr lang="en-US" smtClean="0"/>
              <a:t>2/27/24</a:t>
            </a:fld>
            <a:endParaRPr lang="en-US"/>
          </a:p>
        </p:txBody>
      </p:sp>
      <p:sp>
        <p:nvSpPr>
          <p:cNvPr id="5" name="Footer Placeholder 4">
            <a:extLst>
              <a:ext uri="{FF2B5EF4-FFF2-40B4-BE49-F238E27FC236}">
                <a16:creationId xmlns:a16="http://schemas.microsoft.com/office/drawing/2014/main" id="{7F19F240-BF3F-ED66-6361-387185583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1740C0-6F4C-5793-2DBF-B20945C2C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F6216-3A53-0949-804D-38F3812E90E8}" type="slidenum">
              <a:rPr lang="en-US" smtClean="0"/>
              <a:t>‹#›</a:t>
            </a:fld>
            <a:endParaRPr lang="en-US"/>
          </a:p>
        </p:txBody>
      </p:sp>
    </p:spTree>
    <p:extLst>
      <p:ext uri="{BB962C8B-B14F-4D97-AF65-F5344CB8AC3E}">
        <p14:creationId xmlns:p14="http://schemas.microsoft.com/office/powerpoint/2010/main" val="715738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98DB-DE2C-07D3-123C-E9582F858925}"/>
              </a:ext>
            </a:extLst>
          </p:cNvPr>
          <p:cNvSpPr>
            <a:spLocks noGrp="1"/>
          </p:cNvSpPr>
          <p:nvPr>
            <p:ph type="ctrTitle"/>
          </p:nvPr>
        </p:nvSpPr>
        <p:spPr/>
        <p:txBody>
          <a:bodyPr>
            <a:normAutofit/>
          </a:bodyPr>
          <a:lstStyle/>
          <a:p>
            <a:r>
              <a:rPr lang="en-US" sz="4400" dirty="0"/>
              <a:t>Weekly meeting</a:t>
            </a:r>
          </a:p>
        </p:txBody>
      </p:sp>
      <p:sp>
        <p:nvSpPr>
          <p:cNvPr id="3" name="Subtitle 2">
            <a:extLst>
              <a:ext uri="{FF2B5EF4-FFF2-40B4-BE49-F238E27FC236}">
                <a16:creationId xmlns:a16="http://schemas.microsoft.com/office/drawing/2014/main" id="{C22C488F-513A-E9AC-F871-02135EAB1B73}"/>
              </a:ext>
            </a:extLst>
          </p:cNvPr>
          <p:cNvSpPr>
            <a:spLocks noGrp="1"/>
          </p:cNvSpPr>
          <p:nvPr>
            <p:ph type="subTitle" idx="1"/>
          </p:nvPr>
        </p:nvSpPr>
        <p:spPr/>
        <p:txBody>
          <a:bodyPr/>
          <a:lstStyle/>
          <a:p>
            <a:r>
              <a:rPr lang="en-US" dirty="0"/>
              <a:t>2 29 2024</a:t>
            </a:r>
          </a:p>
          <a:p>
            <a:r>
              <a:rPr lang="en-US" dirty="0"/>
              <a:t>Ty Bottorff</a:t>
            </a:r>
          </a:p>
        </p:txBody>
      </p:sp>
    </p:spTree>
    <p:extLst>
      <p:ext uri="{BB962C8B-B14F-4D97-AF65-F5344CB8AC3E}">
        <p14:creationId xmlns:p14="http://schemas.microsoft.com/office/powerpoint/2010/main" val="274084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4292-DD99-A9DF-44C1-EDBF74A65A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FD031-292A-A7C7-7247-67B95C775691}"/>
              </a:ext>
            </a:extLst>
          </p:cNvPr>
          <p:cNvSpPr>
            <a:spLocks noGrp="1"/>
          </p:cNvSpPr>
          <p:nvPr>
            <p:ph type="title"/>
          </p:nvPr>
        </p:nvSpPr>
        <p:spPr>
          <a:xfrm>
            <a:off x="838200" y="593725"/>
            <a:ext cx="10515600" cy="1325563"/>
          </a:xfrm>
        </p:spPr>
        <p:txBody>
          <a:bodyPr>
            <a:normAutofit/>
          </a:bodyPr>
          <a:lstStyle/>
          <a:p>
            <a:r>
              <a:rPr lang="en-US" sz="3600" dirty="0"/>
              <a:t>CD8s for old colitis dataset</a:t>
            </a:r>
            <a:endParaRPr lang="en-US" dirty="0"/>
          </a:p>
        </p:txBody>
      </p:sp>
      <p:pic>
        <p:nvPicPr>
          <p:cNvPr id="3" name="Picture 2">
            <a:extLst>
              <a:ext uri="{FF2B5EF4-FFF2-40B4-BE49-F238E27FC236}">
                <a16:creationId xmlns:a16="http://schemas.microsoft.com/office/drawing/2014/main" id="{47D48636-FADC-8C61-1E6D-13306E97FA63}"/>
              </a:ext>
            </a:extLst>
          </p:cNvPr>
          <p:cNvPicPr>
            <a:picLocks noChangeAspect="1"/>
          </p:cNvPicPr>
          <p:nvPr/>
        </p:nvPicPr>
        <p:blipFill>
          <a:blip r:embed="rId3"/>
          <a:stretch>
            <a:fillRect/>
          </a:stretch>
        </p:blipFill>
        <p:spPr>
          <a:xfrm>
            <a:off x="1481958" y="1726227"/>
            <a:ext cx="8355725" cy="5056162"/>
          </a:xfrm>
          <a:prstGeom prst="rect">
            <a:avLst/>
          </a:prstGeom>
        </p:spPr>
      </p:pic>
      <p:sp>
        <p:nvSpPr>
          <p:cNvPr id="4" name="TextBox 3">
            <a:extLst>
              <a:ext uri="{FF2B5EF4-FFF2-40B4-BE49-F238E27FC236}">
                <a16:creationId xmlns:a16="http://schemas.microsoft.com/office/drawing/2014/main" id="{602AF89D-5E92-63E7-1432-BB1EDF90EA32}"/>
              </a:ext>
            </a:extLst>
          </p:cNvPr>
          <p:cNvSpPr txBox="1"/>
          <p:nvPr/>
        </p:nvSpPr>
        <p:spPr>
          <a:xfrm>
            <a:off x="4431791" y="6413057"/>
            <a:ext cx="2746201" cy="369332"/>
          </a:xfrm>
          <a:prstGeom prst="rect">
            <a:avLst/>
          </a:prstGeom>
          <a:noFill/>
        </p:spPr>
        <p:txBody>
          <a:bodyPr wrap="none" rtlCol="0">
            <a:spAutoFit/>
          </a:bodyPr>
          <a:lstStyle/>
          <a:p>
            <a:r>
              <a:rPr lang="en-US" dirty="0" err="1"/>
              <a:t>padj</a:t>
            </a:r>
            <a:r>
              <a:rPr lang="en-US" dirty="0"/>
              <a:t> ~= 0.05 for all of these</a:t>
            </a:r>
          </a:p>
        </p:txBody>
      </p:sp>
    </p:spTree>
    <p:extLst>
      <p:ext uri="{BB962C8B-B14F-4D97-AF65-F5344CB8AC3E}">
        <p14:creationId xmlns:p14="http://schemas.microsoft.com/office/powerpoint/2010/main" val="327510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Outline</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612120" cy="4623402"/>
          </a:xfrm>
        </p:spPr>
        <p:txBody>
          <a:bodyPr>
            <a:normAutofit/>
          </a:bodyPr>
          <a:lstStyle/>
          <a:p>
            <a:endParaRPr lang="en-US" dirty="0"/>
          </a:p>
        </p:txBody>
      </p:sp>
    </p:spTree>
    <p:extLst>
      <p:ext uri="{BB962C8B-B14F-4D97-AF65-F5344CB8AC3E}">
        <p14:creationId xmlns:p14="http://schemas.microsoft.com/office/powerpoint/2010/main" val="186483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F7684-791E-B930-0E9E-23D609120E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FD722A-1701-7CC5-C2C2-A329E53392BC}"/>
              </a:ext>
            </a:extLst>
          </p:cNvPr>
          <p:cNvSpPr>
            <a:spLocks noGrp="1"/>
          </p:cNvSpPr>
          <p:nvPr>
            <p:ph type="title"/>
          </p:nvPr>
        </p:nvSpPr>
        <p:spPr>
          <a:xfrm>
            <a:off x="838200" y="593725"/>
            <a:ext cx="10376338" cy="1325563"/>
          </a:xfrm>
        </p:spPr>
        <p:txBody>
          <a:bodyPr>
            <a:normAutofit/>
          </a:bodyPr>
          <a:lstStyle/>
          <a:p>
            <a:r>
              <a:rPr lang="en-US" dirty="0"/>
              <a:t>Cohorts differ most in ICB drug and cancer type, may contribute to batch effects in integration</a:t>
            </a:r>
          </a:p>
        </p:txBody>
      </p:sp>
      <p:pic>
        <p:nvPicPr>
          <p:cNvPr id="4" name="Picture 3">
            <a:extLst>
              <a:ext uri="{FF2B5EF4-FFF2-40B4-BE49-F238E27FC236}">
                <a16:creationId xmlns:a16="http://schemas.microsoft.com/office/drawing/2014/main" id="{F398E5DD-ECFA-67AD-B8F1-6B751178783A}"/>
              </a:ext>
            </a:extLst>
          </p:cNvPr>
          <p:cNvPicPr>
            <a:picLocks noChangeAspect="1"/>
          </p:cNvPicPr>
          <p:nvPr/>
        </p:nvPicPr>
        <p:blipFill>
          <a:blip r:embed="rId3"/>
          <a:stretch>
            <a:fillRect/>
          </a:stretch>
        </p:blipFill>
        <p:spPr>
          <a:xfrm>
            <a:off x="364595" y="2134156"/>
            <a:ext cx="7327103" cy="4501223"/>
          </a:xfrm>
          <a:prstGeom prst="rect">
            <a:avLst/>
          </a:prstGeom>
        </p:spPr>
      </p:pic>
      <p:pic>
        <p:nvPicPr>
          <p:cNvPr id="3" name="Picture 2">
            <a:extLst>
              <a:ext uri="{FF2B5EF4-FFF2-40B4-BE49-F238E27FC236}">
                <a16:creationId xmlns:a16="http://schemas.microsoft.com/office/drawing/2014/main" id="{7CC8BF47-09A0-7456-51CE-F0DC9E7B5CA5}"/>
              </a:ext>
            </a:extLst>
          </p:cNvPr>
          <p:cNvPicPr>
            <a:picLocks noChangeAspect="1"/>
          </p:cNvPicPr>
          <p:nvPr/>
        </p:nvPicPr>
        <p:blipFill>
          <a:blip r:embed="rId4"/>
          <a:stretch>
            <a:fillRect/>
          </a:stretch>
        </p:blipFill>
        <p:spPr>
          <a:xfrm>
            <a:off x="7857370" y="4938713"/>
            <a:ext cx="3476941" cy="1839310"/>
          </a:xfrm>
          <a:prstGeom prst="rect">
            <a:avLst/>
          </a:prstGeom>
        </p:spPr>
      </p:pic>
      <p:sp>
        <p:nvSpPr>
          <p:cNvPr id="5" name="TextBox 4">
            <a:extLst>
              <a:ext uri="{FF2B5EF4-FFF2-40B4-BE49-F238E27FC236}">
                <a16:creationId xmlns:a16="http://schemas.microsoft.com/office/drawing/2014/main" id="{E4DE9B91-CAA3-5049-237E-17330374770B}"/>
              </a:ext>
            </a:extLst>
          </p:cNvPr>
          <p:cNvSpPr txBox="1"/>
          <p:nvPr/>
        </p:nvSpPr>
        <p:spPr>
          <a:xfrm>
            <a:off x="8529682" y="4592109"/>
            <a:ext cx="2132315" cy="369332"/>
          </a:xfrm>
          <a:prstGeom prst="rect">
            <a:avLst/>
          </a:prstGeom>
          <a:noFill/>
        </p:spPr>
        <p:txBody>
          <a:bodyPr wrap="none" rtlCol="0">
            <a:spAutoFit/>
          </a:bodyPr>
          <a:lstStyle/>
          <a:p>
            <a:r>
              <a:rPr lang="en-US" dirty="0"/>
              <a:t>2021 </a:t>
            </a:r>
            <a:r>
              <a:rPr lang="en-US" dirty="0" err="1"/>
              <a:t>biorxiv</a:t>
            </a:r>
            <a:r>
              <a:rPr lang="en-US" dirty="0"/>
              <a:t> Thomas</a:t>
            </a:r>
          </a:p>
        </p:txBody>
      </p:sp>
      <p:pic>
        <p:nvPicPr>
          <p:cNvPr id="6" name="Picture 5">
            <a:extLst>
              <a:ext uri="{FF2B5EF4-FFF2-40B4-BE49-F238E27FC236}">
                <a16:creationId xmlns:a16="http://schemas.microsoft.com/office/drawing/2014/main" id="{26FEA0B0-A8DA-62D9-FC01-43D662D24F63}"/>
              </a:ext>
            </a:extLst>
          </p:cNvPr>
          <p:cNvPicPr>
            <a:picLocks noChangeAspect="1"/>
          </p:cNvPicPr>
          <p:nvPr/>
        </p:nvPicPr>
        <p:blipFill>
          <a:blip r:embed="rId5"/>
          <a:stretch>
            <a:fillRect/>
          </a:stretch>
        </p:blipFill>
        <p:spPr>
          <a:xfrm>
            <a:off x="8198338" y="2140001"/>
            <a:ext cx="2806262" cy="2465223"/>
          </a:xfrm>
          <a:prstGeom prst="rect">
            <a:avLst/>
          </a:prstGeom>
        </p:spPr>
      </p:pic>
      <p:sp>
        <p:nvSpPr>
          <p:cNvPr id="7" name="TextBox 6">
            <a:extLst>
              <a:ext uri="{FF2B5EF4-FFF2-40B4-BE49-F238E27FC236}">
                <a16:creationId xmlns:a16="http://schemas.microsoft.com/office/drawing/2014/main" id="{0F5FA06A-72BF-BC40-8119-748B4AD099EC}"/>
              </a:ext>
            </a:extLst>
          </p:cNvPr>
          <p:cNvSpPr txBox="1"/>
          <p:nvPr/>
        </p:nvSpPr>
        <p:spPr>
          <a:xfrm>
            <a:off x="8635054" y="1764824"/>
            <a:ext cx="1713931" cy="369332"/>
          </a:xfrm>
          <a:prstGeom prst="rect">
            <a:avLst/>
          </a:prstGeom>
          <a:noFill/>
        </p:spPr>
        <p:txBody>
          <a:bodyPr wrap="none" rtlCol="0">
            <a:spAutoFit/>
          </a:bodyPr>
          <a:lstStyle/>
          <a:p>
            <a:r>
              <a:rPr lang="en-US" dirty="0"/>
              <a:t>2020 cell </a:t>
            </a:r>
            <a:r>
              <a:rPr lang="en-US" dirty="0" err="1"/>
              <a:t>Luoma</a:t>
            </a:r>
            <a:endParaRPr lang="en-US" dirty="0"/>
          </a:p>
        </p:txBody>
      </p:sp>
      <p:sp>
        <p:nvSpPr>
          <p:cNvPr id="8" name="TextBox 7">
            <a:extLst>
              <a:ext uri="{FF2B5EF4-FFF2-40B4-BE49-F238E27FC236}">
                <a16:creationId xmlns:a16="http://schemas.microsoft.com/office/drawing/2014/main" id="{EB3D78AB-92B5-89C6-EFB8-B84197AA1F8E}"/>
              </a:ext>
            </a:extLst>
          </p:cNvPr>
          <p:cNvSpPr txBox="1"/>
          <p:nvPr/>
        </p:nvSpPr>
        <p:spPr>
          <a:xfrm>
            <a:off x="6315771" y="2627586"/>
            <a:ext cx="1882567" cy="923330"/>
          </a:xfrm>
          <a:prstGeom prst="rect">
            <a:avLst/>
          </a:prstGeom>
          <a:noFill/>
        </p:spPr>
        <p:txBody>
          <a:bodyPr wrap="none" rtlCol="0">
            <a:spAutoFit/>
          </a:bodyPr>
          <a:lstStyle/>
          <a:p>
            <a:r>
              <a:rPr lang="en-US" dirty="0"/>
              <a:t>100% melanoma</a:t>
            </a:r>
          </a:p>
          <a:p>
            <a:endParaRPr lang="en-US" dirty="0"/>
          </a:p>
          <a:p>
            <a:r>
              <a:rPr lang="en-US" dirty="0"/>
              <a:t>Mostly combo ICB</a:t>
            </a:r>
          </a:p>
        </p:txBody>
      </p:sp>
      <p:sp>
        <p:nvSpPr>
          <p:cNvPr id="9" name="TextBox 8">
            <a:extLst>
              <a:ext uri="{FF2B5EF4-FFF2-40B4-BE49-F238E27FC236}">
                <a16:creationId xmlns:a16="http://schemas.microsoft.com/office/drawing/2014/main" id="{C6932A08-C9D9-01A2-94BC-D40C73A975FB}"/>
              </a:ext>
            </a:extLst>
          </p:cNvPr>
          <p:cNvSpPr txBox="1"/>
          <p:nvPr/>
        </p:nvSpPr>
        <p:spPr>
          <a:xfrm>
            <a:off x="5649888" y="5340945"/>
            <a:ext cx="2460802" cy="923330"/>
          </a:xfrm>
          <a:prstGeom prst="rect">
            <a:avLst/>
          </a:prstGeom>
          <a:noFill/>
        </p:spPr>
        <p:txBody>
          <a:bodyPr wrap="none" rtlCol="0">
            <a:spAutoFit/>
          </a:bodyPr>
          <a:lstStyle/>
          <a:p>
            <a:r>
              <a:rPr lang="en-US" dirty="0"/>
              <a:t>~50% melanoma/skin</a:t>
            </a:r>
          </a:p>
          <a:p>
            <a:endParaRPr lang="en-US" dirty="0"/>
          </a:p>
          <a:p>
            <a:r>
              <a:rPr lang="en-US" dirty="0"/>
              <a:t>Mostly PD-(L)1 blockade</a:t>
            </a:r>
          </a:p>
        </p:txBody>
      </p:sp>
    </p:spTree>
    <p:extLst>
      <p:ext uri="{BB962C8B-B14F-4D97-AF65-F5344CB8AC3E}">
        <p14:creationId xmlns:p14="http://schemas.microsoft.com/office/powerpoint/2010/main" val="64457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4292-DD99-A9DF-44C1-EDBF74A65A40}"/>
            </a:ext>
          </a:extLst>
        </p:cNvPr>
        <p:cNvGrpSpPr/>
        <p:nvPr/>
      </p:nvGrpSpPr>
      <p:grpSpPr>
        <a:xfrm>
          <a:off x="0" y="0"/>
          <a:ext cx="0" cy="0"/>
          <a:chOff x="0" y="0"/>
          <a:chExt cx="0" cy="0"/>
        </a:xfrm>
      </p:grpSpPr>
      <p:pic>
        <p:nvPicPr>
          <p:cNvPr id="30" name="Picture 29">
            <a:extLst>
              <a:ext uri="{FF2B5EF4-FFF2-40B4-BE49-F238E27FC236}">
                <a16:creationId xmlns:a16="http://schemas.microsoft.com/office/drawing/2014/main" id="{CE52532A-E474-A401-A605-2763A7D0DB65}"/>
              </a:ext>
            </a:extLst>
          </p:cNvPr>
          <p:cNvPicPr>
            <a:picLocks noChangeAspect="1"/>
          </p:cNvPicPr>
          <p:nvPr/>
        </p:nvPicPr>
        <p:blipFill>
          <a:blip r:embed="rId3"/>
          <a:stretch>
            <a:fillRect/>
          </a:stretch>
        </p:blipFill>
        <p:spPr>
          <a:xfrm>
            <a:off x="34808" y="2509914"/>
            <a:ext cx="5904370" cy="3539144"/>
          </a:xfrm>
          <a:prstGeom prst="rect">
            <a:avLst/>
          </a:prstGeom>
        </p:spPr>
      </p:pic>
      <p:sp>
        <p:nvSpPr>
          <p:cNvPr id="2" name="Title 1">
            <a:extLst>
              <a:ext uri="{FF2B5EF4-FFF2-40B4-BE49-F238E27FC236}">
                <a16:creationId xmlns:a16="http://schemas.microsoft.com/office/drawing/2014/main" id="{31DFD031-292A-A7C7-7247-67B95C775691}"/>
              </a:ext>
            </a:extLst>
          </p:cNvPr>
          <p:cNvSpPr>
            <a:spLocks noGrp="1"/>
          </p:cNvSpPr>
          <p:nvPr>
            <p:ph type="title"/>
          </p:nvPr>
        </p:nvSpPr>
        <p:spPr>
          <a:xfrm>
            <a:off x="838200" y="593725"/>
            <a:ext cx="10515600" cy="1325563"/>
          </a:xfrm>
        </p:spPr>
        <p:txBody>
          <a:bodyPr>
            <a:normAutofit/>
          </a:bodyPr>
          <a:lstStyle/>
          <a:p>
            <a:r>
              <a:rPr lang="en-US" sz="3600" dirty="0"/>
              <a:t>Splitting cell type analysis by CD4/CD8 doesn’t improve similarity between colitis datasets</a:t>
            </a:r>
            <a:endParaRPr lang="en-US" dirty="0"/>
          </a:p>
        </p:txBody>
      </p:sp>
      <p:sp>
        <p:nvSpPr>
          <p:cNvPr id="12" name="TextBox 11">
            <a:extLst>
              <a:ext uri="{FF2B5EF4-FFF2-40B4-BE49-F238E27FC236}">
                <a16:creationId xmlns:a16="http://schemas.microsoft.com/office/drawing/2014/main" id="{11FF9590-465C-3BB2-95C2-B8FA92061E19}"/>
              </a:ext>
            </a:extLst>
          </p:cNvPr>
          <p:cNvSpPr txBox="1"/>
          <p:nvPr/>
        </p:nvSpPr>
        <p:spPr>
          <a:xfrm>
            <a:off x="3708000" y="6488668"/>
            <a:ext cx="5248553" cy="369332"/>
          </a:xfrm>
          <a:prstGeom prst="rect">
            <a:avLst/>
          </a:prstGeom>
          <a:noFill/>
        </p:spPr>
        <p:txBody>
          <a:bodyPr wrap="none" rtlCol="0">
            <a:spAutoFit/>
          </a:bodyPr>
          <a:lstStyle/>
          <a:p>
            <a:r>
              <a:rPr lang="en-US" dirty="0"/>
              <a:t>Wilcoxon rank sum test.</a:t>
            </a:r>
            <a:r>
              <a:rPr lang="en-US" dirty="0">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1e-2;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0.05</a:t>
            </a:r>
            <a:endParaRPr lang="en-US" b="0" i="0" u="none" strike="noStrike" dirty="0">
              <a:solidFill>
                <a:srgbClr val="212121"/>
              </a:solidFill>
              <a:effectLst/>
              <a:latin typeface="Cambria" panose="02040503050406030204" pitchFamily="18" charset="0"/>
            </a:endParaRPr>
          </a:p>
        </p:txBody>
      </p:sp>
      <p:sp>
        <p:nvSpPr>
          <p:cNvPr id="10" name="TextBox 9">
            <a:extLst>
              <a:ext uri="{FF2B5EF4-FFF2-40B4-BE49-F238E27FC236}">
                <a16:creationId xmlns:a16="http://schemas.microsoft.com/office/drawing/2014/main" id="{23096CEA-1857-E533-EA78-7C87F461B183}"/>
              </a:ext>
            </a:extLst>
          </p:cNvPr>
          <p:cNvSpPr txBox="1"/>
          <p:nvPr/>
        </p:nvSpPr>
        <p:spPr>
          <a:xfrm>
            <a:off x="1166648" y="2837791"/>
            <a:ext cx="415498" cy="369332"/>
          </a:xfrm>
          <a:prstGeom prst="rect">
            <a:avLst/>
          </a:prstGeom>
          <a:noFill/>
        </p:spPr>
        <p:txBody>
          <a:bodyPr wrap="none" rtlCol="0">
            <a:spAutoFit/>
          </a:bodyPr>
          <a:lstStyle/>
          <a:p>
            <a:r>
              <a:rPr lang="en-US" dirty="0"/>
              <a:t>**</a:t>
            </a:r>
          </a:p>
        </p:txBody>
      </p:sp>
      <p:sp>
        <p:nvSpPr>
          <p:cNvPr id="20" name="TextBox 19">
            <a:extLst>
              <a:ext uri="{FF2B5EF4-FFF2-40B4-BE49-F238E27FC236}">
                <a16:creationId xmlns:a16="http://schemas.microsoft.com/office/drawing/2014/main" id="{DF2FE75A-C119-2C87-155F-E2042E0BD0AD}"/>
              </a:ext>
            </a:extLst>
          </p:cNvPr>
          <p:cNvSpPr txBox="1"/>
          <p:nvPr/>
        </p:nvSpPr>
        <p:spPr>
          <a:xfrm>
            <a:off x="1970690" y="2837791"/>
            <a:ext cx="415498" cy="369332"/>
          </a:xfrm>
          <a:prstGeom prst="rect">
            <a:avLst/>
          </a:prstGeom>
          <a:noFill/>
        </p:spPr>
        <p:txBody>
          <a:bodyPr wrap="none" rtlCol="0">
            <a:spAutoFit/>
          </a:bodyPr>
          <a:lstStyle/>
          <a:p>
            <a:r>
              <a:rPr lang="en-US" dirty="0"/>
              <a:t>**</a:t>
            </a:r>
          </a:p>
        </p:txBody>
      </p:sp>
      <p:sp>
        <p:nvSpPr>
          <p:cNvPr id="21" name="TextBox 20">
            <a:extLst>
              <a:ext uri="{FF2B5EF4-FFF2-40B4-BE49-F238E27FC236}">
                <a16:creationId xmlns:a16="http://schemas.microsoft.com/office/drawing/2014/main" id="{A56297F9-5B6D-1DF9-8226-F9F756AE3534}"/>
              </a:ext>
            </a:extLst>
          </p:cNvPr>
          <p:cNvSpPr txBox="1"/>
          <p:nvPr/>
        </p:nvSpPr>
        <p:spPr>
          <a:xfrm>
            <a:off x="2753194" y="2837791"/>
            <a:ext cx="415498" cy="369332"/>
          </a:xfrm>
          <a:prstGeom prst="rect">
            <a:avLst/>
          </a:prstGeom>
          <a:noFill/>
        </p:spPr>
        <p:txBody>
          <a:bodyPr wrap="none" rtlCol="0">
            <a:spAutoFit/>
          </a:bodyPr>
          <a:lstStyle/>
          <a:p>
            <a:r>
              <a:rPr lang="en-US" dirty="0"/>
              <a:t>**</a:t>
            </a:r>
          </a:p>
        </p:txBody>
      </p:sp>
      <p:sp>
        <p:nvSpPr>
          <p:cNvPr id="22" name="TextBox 21">
            <a:extLst>
              <a:ext uri="{FF2B5EF4-FFF2-40B4-BE49-F238E27FC236}">
                <a16:creationId xmlns:a16="http://schemas.microsoft.com/office/drawing/2014/main" id="{58D7FA4C-1BA2-CA5C-18C3-A9FDD6A9496B}"/>
              </a:ext>
            </a:extLst>
          </p:cNvPr>
          <p:cNvSpPr txBox="1"/>
          <p:nvPr/>
        </p:nvSpPr>
        <p:spPr>
          <a:xfrm>
            <a:off x="3572302" y="2830193"/>
            <a:ext cx="300082" cy="369332"/>
          </a:xfrm>
          <a:prstGeom prst="rect">
            <a:avLst/>
          </a:prstGeom>
          <a:noFill/>
        </p:spPr>
        <p:txBody>
          <a:bodyPr wrap="none" rtlCol="0">
            <a:spAutoFit/>
          </a:bodyPr>
          <a:lstStyle/>
          <a:p>
            <a:r>
              <a:rPr lang="en-US" dirty="0"/>
              <a:t>*</a:t>
            </a:r>
          </a:p>
        </p:txBody>
      </p:sp>
      <p:pic>
        <p:nvPicPr>
          <p:cNvPr id="25" name="Picture 24">
            <a:extLst>
              <a:ext uri="{FF2B5EF4-FFF2-40B4-BE49-F238E27FC236}">
                <a16:creationId xmlns:a16="http://schemas.microsoft.com/office/drawing/2014/main" id="{FA5A6464-480E-AB81-C780-14851A631972}"/>
              </a:ext>
            </a:extLst>
          </p:cNvPr>
          <p:cNvPicPr>
            <a:picLocks noChangeAspect="1"/>
          </p:cNvPicPr>
          <p:nvPr/>
        </p:nvPicPr>
        <p:blipFill>
          <a:blip r:embed="rId4"/>
          <a:stretch>
            <a:fillRect/>
          </a:stretch>
        </p:blipFill>
        <p:spPr>
          <a:xfrm>
            <a:off x="6252824" y="2513717"/>
            <a:ext cx="5711577" cy="3535341"/>
          </a:xfrm>
          <a:prstGeom prst="rect">
            <a:avLst/>
          </a:prstGeom>
        </p:spPr>
      </p:pic>
      <p:sp>
        <p:nvSpPr>
          <p:cNvPr id="26" name="TextBox 25">
            <a:extLst>
              <a:ext uri="{FF2B5EF4-FFF2-40B4-BE49-F238E27FC236}">
                <a16:creationId xmlns:a16="http://schemas.microsoft.com/office/drawing/2014/main" id="{AD162BF3-1DC6-9A43-3DBE-A64E42405C6C}"/>
              </a:ext>
            </a:extLst>
          </p:cNvPr>
          <p:cNvSpPr txBox="1"/>
          <p:nvPr/>
        </p:nvSpPr>
        <p:spPr>
          <a:xfrm>
            <a:off x="1784018" y="2165548"/>
            <a:ext cx="1938351" cy="369332"/>
          </a:xfrm>
          <a:prstGeom prst="rect">
            <a:avLst/>
          </a:prstGeom>
          <a:noFill/>
        </p:spPr>
        <p:txBody>
          <a:bodyPr wrap="none" rtlCol="0">
            <a:spAutoFit/>
          </a:bodyPr>
          <a:lstStyle/>
          <a:p>
            <a:r>
              <a:rPr lang="en-US" dirty="0" err="1"/>
              <a:t>Luoma</a:t>
            </a:r>
            <a:r>
              <a:rPr lang="en-US" dirty="0"/>
              <a:t> (2020), </a:t>
            </a:r>
            <a:r>
              <a:rPr lang="en-US" i="1" dirty="0"/>
              <a:t>Cell</a:t>
            </a:r>
          </a:p>
        </p:txBody>
      </p:sp>
      <p:sp>
        <p:nvSpPr>
          <p:cNvPr id="27" name="TextBox 26">
            <a:extLst>
              <a:ext uri="{FF2B5EF4-FFF2-40B4-BE49-F238E27FC236}">
                <a16:creationId xmlns:a16="http://schemas.microsoft.com/office/drawing/2014/main" id="{BE276596-A50D-0961-A6B8-AFC4E8931CA0}"/>
              </a:ext>
            </a:extLst>
          </p:cNvPr>
          <p:cNvSpPr txBox="1"/>
          <p:nvPr/>
        </p:nvSpPr>
        <p:spPr>
          <a:xfrm>
            <a:off x="8028286" y="2206674"/>
            <a:ext cx="2375971" cy="369332"/>
          </a:xfrm>
          <a:prstGeom prst="rect">
            <a:avLst/>
          </a:prstGeom>
          <a:noFill/>
        </p:spPr>
        <p:txBody>
          <a:bodyPr wrap="none" rtlCol="0">
            <a:spAutoFit/>
          </a:bodyPr>
          <a:lstStyle/>
          <a:p>
            <a:r>
              <a:rPr lang="en-US" dirty="0"/>
              <a:t>Thomas (2021), </a:t>
            </a:r>
            <a:r>
              <a:rPr lang="en-US" i="1" dirty="0" err="1"/>
              <a:t>bioRxiv</a:t>
            </a:r>
            <a:endParaRPr lang="en-US" i="1" dirty="0"/>
          </a:p>
        </p:txBody>
      </p:sp>
      <p:sp>
        <p:nvSpPr>
          <p:cNvPr id="28" name="TextBox 27">
            <a:extLst>
              <a:ext uri="{FF2B5EF4-FFF2-40B4-BE49-F238E27FC236}">
                <a16:creationId xmlns:a16="http://schemas.microsoft.com/office/drawing/2014/main" id="{A31914C6-0EF4-06D4-9BE4-D328DD2AAE05}"/>
              </a:ext>
            </a:extLst>
          </p:cNvPr>
          <p:cNvSpPr txBox="1"/>
          <p:nvPr/>
        </p:nvSpPr>
        <p:spPr>
          <a:xfrm>
            <a:off x="10216054" y="2830193"/>
            <a:ext cx="415498" cy="369332"/>
          </a:xfrm>
          <a:prstGeom prst="rect">
            <a:avLst/>
          </a:prstGeom>
          <a:noFill/>
        </p:spPr>
        <p:txBody>
          <a:bodyPr wrap="none" rtlCol="0">
            <a:spAutoFit/>
          </a:bodyPr>
          <a:lstStyle/>
          <a:p>
            <a:r>
              <a:rPr lang="en-US" dirty="0"/>
              <a:t>**</a:t>
            </a:r>
          </a:p>
        </p:txBody>
      </p:sp>
      <p:sp>
        <p:nvSpPr>
          <p:cNvPr id="29" name="TextBox 28">
            <a:extLst>
              <a:ext uri="{FF2B5EF4-FFF2-40B4-BE49-F238E27FC236}">
                <a16:creationId xmlns:a16="http://schemas.microsoft.com/office/drawing/2014/main" id="{59F02D33-9D1E-6B7E-E5C2-0D2DD6D2C681}"/>
              </a:ext>
            </a:extLst>
          </p:cNvPr>
          <p:cNvSpPr txBox="1"/>
          <p:nvPr/>
        </p:nvSpPr>
        <p:spPr>
          <a:xfrm>
            <a:off x="8710556" y="2717116"/>
            <a:ext cx="593432" cy="646331"/>
          </a:xfrm>
          <a:prstGeom prst="rect">
            <a:avLst/>
          </a:prstGeom>
          <a:noFill/>
        </p:spPr>
        <p:txBody>
          <a:bodyPr wrap="none" rtlCol="0">
            <a:spAutoFit/>
          </a:bodyPr>
          <a:lstStyle/>
          <a:p>
            <a:r>
              <a:rPr lang="en-US" dirty="0"/>
              <a:t>p =</a:t>
            </a:r>
          </a:p>
          <a:p>
            <a:r>
              <a:rPr lang="en-US" dirty="0"/>
              <a:t>0.07</a:t>
            </a:r>
          </a:p>
        </p:txBody>
      </p:sp>
    </p:spTree>
    <p:extLst>
      <p:ext uri="{BB962C8B-B14F-4D97-AF65-F5344CB8AC3E}">
        <p14:creationId xmlns:p14="http://schemas.microsoft.com/office/powerpoint/2010/main" val="74525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4292-DD99-A9DF-44C1-EDBF74A65A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FD031-292A-A7C7-7247-67B95C775691}"/>
              </a:ext>
            </a:extLst>
          </p:cNvPr>
          <p:cNvSpPr>
            <a:spLocks noGrp="1"/>
          </p:cNvSpPr>
          <p:nvPr>
            <p:ph type="title"/>
          </p:nvPr>
        </p:nvSpPr>
        <p:spPr>
          <a:xfrm>
            <a:off x="838200" y="593725"/>
            <a:ext cx="10515600" cy="1325563"/>
          </a:xfrm>
        </p:spPr>
        <p:txBody>
          <a:bodyPr>
            <a:normAutofit/>
          </a:bodyPr>
          <a:lstStyle/>
          <a:p>
            <a:r>
              <a:rPr lang="en-US" sz="3600" dirty="0"/>
              <a:t>Combining colitis datasets for CD4 cell type abundance analysis</a:t>
            </a:r>
            <a:endParaRPr lang="en-US" dirty="0"/>
          </a:p>
        </p:txBody>
      </p:sp>
      <p:sp>
        <p:nvSpPr>
          <p:cNvPr id="12" name="TextBox 11">
            <a:extLst>
              <a:ext uri="{FF2B5EF4-FFF2-40B4-BE49-F238E27FC236}">
                <a16:creationId xmlns:a16="http://schemas.microsoft.com/office/drawing/2014/main" id="{11FF9590-465C-3BB2-95C2-B8FA92061E19}"/>
              </a:ext>
            </a:extLst>
          </p:cNvPr>
          <p:cNvSpPr txBox="1"/>
          <p:nvPr/>
        </p:nvSpPr>
        <p:spPr>
          <a:xfrm>
            <a:off x="3708000" y="6488668"/>
            <a:ext cx="5248553" cy="369332"/>
          </a:xfrm>
          <a:prstGeom prst="rect">
            <a:avLst/>
          </a:prstGeom>
          <a:noFill/>
        </p:spPr>
        <p:txBody>
          <a:bodyPr wrap="none" rtlCol="0">
            <a:spAutoFit/>
          </a:bodyPr>
          <a:lstStyle/>
          <a:p>
            <a:r>
              <a:rPr lang="en-US" dirty="0"/>
              <a:t>Wilcoxon rank sum test.</a:t>
            </a:r>
            <a:r>
              <a:rPr lang="en-US" dirty="0">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1e-2;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0.05</a:t>
            </a:r>
            <a:endParaRPr lang="en-US" b="0" i="0" u="none" strike="noStrike" dirty="0">
              <a:solidFill>
                <a:srgbClr val="212121"/>
              </a:solidFill>
              <a:effectLst/>
              <a:latin typeface="Cambria" panose="02040503050406030204" pitchFamily="18" charset="0"/>
            </a:endParaRPr>
          </a:p>
        </p:txBody>
      </p:sp>
      <p:pic>
        <p:nvPicPr>
          <p:cNvPr id="3" name="Picture 2">
            <a:extLst>
              <a:ext uri="{FF2B5EF4-FFF2-40B4-BE49-F238E27FC236}">
                <a16:creationId xmlns:a16="http://schemas.microsoft.com/office/drawing/2014/main" id="{72F792B7-5692-47C9-1B6E-A0154722A727}"/>
              </a:ext>
            </a:extLst>
          </p:cNvPr>
          <p:cNvPicPr>
            <a:picLocks noChangeAspect="1"/>
          </p:cNvPicPr>
          <p:nvPr/>
        </p:nvPicPr>
        <p:blipFill>
          <a:blip r:embed="rId3"/>
          <a:stretch>
            <a:fillRect/>
          </a:stretch>
        </p:blipFill>
        <p:spPr>
          <a:xfrm>
            <a:off x="2073165" y="1885705"/>
            <a:ext cx="7772400" cy="4602963"/>
          </a:xfrm>
          <a:prstGeom prst="rect">
            <a:avLst/>
          </a:prstGeom>
        </p:spPr>
      </p:pic>
      <p:sp>
        <p:nvSpPr>
          <p:cNvPr id="4" name="TextBox 3">
            <a:extLst>
              <a:ext uri="{FF2B5EF4-FFF2-40B4-BE49-F238E27FC236}">
                <a16:creationId xmlns:a16="http://schemas.microsoft.com/office/drawing/2014/main" id="{B312F083-E242-F4B5-3069-3C9DAA3F095E}"/>
              </a:ext>
            </a:extLst>
          </p:cNvPr>
          <p:cNvSpPr txBox="1"/>
          <p:nvPr/>
        </p:nvSpPr>
        <p:spPr>
          <a:xfrm>
            <a:off x="3957145" y="2364825"/>
            <a:ext cx="415498" cy="369332"/>
          </a:xfrm>
          <a:prstGeom prst="rect">
            <a:avLst/>
          </a:prstGeom>
          <a:noFill/>
        </p:spPr>
        <p:txBody>
          <a:bodyPr wrap="none" rtlCol="0">
            <a:spAutoFit/>
          </a:bodyPr>
          <a:lstStyle/>
          <a:p>
            <a:r>
              <a:rPr lang="en-US" dirty="0"/>
              <a:t>**</a:t>
            </a:r>
          </a:p>
        </p:txBody>
      </p:sp>
      <p:sp>
        <p:nvSpPr>
          <p:cNvPr id="5" name="TextBox 4">
            <a:extLst>
              <a:ext uri="{FF2B5EF4-FFF2-40B4-BE49-F238E27FC236}">
                <a16:creationId xmlns:a16="http://schemas.microsoft.com/office/drawing/2014/main" id="{CE1B77B8-9B93-9B25-ED03-862072C6057D}"/>
              </a:ext>
            </a:extLst>
          </p:cNvPr>
          <p:cNvSpPr txBox="1"/>
          <p:nvPr/>
        </p:nvSpPr>
        <p:spPr>
          <a:xfrm>
            <a:off x="7167374" y="2357227"/>
            <a:ext cx="415498" cy="369332"/>
          </a:xfrm>
          <a:prstGeom prst="rect">
            <a:avLst/>
          </a:prstGeom>
          <a:noFill/>
        </p:spPr>
        <p:txBody>
          <a:bodyPr wrap="none" rtlCol="0">
            <a:spAutoFit/>
          </a:bodyPr>
          <a:lstStyle/>
          <a:p>
            <a:r>
              <a:rPr lang="en-US" dirty="0"/>
              <a:t>**</a:t>
            </a:r>
          </a:p>
        </p:txBody>
      </p:sp>
      <p:sp>
        <p:nvSpPr>
          <p:cNvPr id="6" name="TextBox 5">
            <a:extLst>
              <a:ext uri="{FF2B5EF4-FFF2-40B4-BE49-F238E27FC236}">
                <a16:creationId xmlns:a16="http://schemas.microsoft.com/office/drawing/2014/main" id="{51197609-37AB-DEAC-C1CF-392013010745}"/>
              </a:ext>
            </a:extLst>
          </p:cNvPr>
          <p:cNvSpPr txBox="1"/>
          <p:nvPr/>
        </p:nvSpPr>
        <p:spPr>
          <a:xfrm>
            <a:off x="5558757" y="2357227"/>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920680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4292-DD99-A9DF-44C1-EDBF74A65A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FD031-292A-A7C7-7247-67B95C775691}"/>
              </a:ext>
            </a:extLst>
          </p:cNvPr>
          <p:cNvSpPr>
            <a:spLocks noGrp="1"/>
          </p:cNvSpPr>
          <p:nvPr>
            <p:ph type="title"/>
          </p:nvPr>
        </p:nvSpPr>
        <p:spPr>
          <a:xfrm>
            <a:off x="838200" y="593725"/>
            <a:ext cx="10515600" cy="1325563"/>
          </a:xfrm>
        </p:spPr>
        <p:txBody>
          <a:bodyPr>
            <a:normAutofit fontScale="90000"/>
          </a:bodyPr>
          <a:lstStyle/>
          <a:p>
            <a:r>
              <a:rPr lang="en-US" sz="3600" dirty="0"/>
              <a:t>Combining colitis datasets for TCR feature analysis: highly expanded CD8 </a:t>
            </a:r>
            <a:r>
              <a:rPr lang="en-US" sz="3600" dirty="0" err="1"/>
              <a:t>Trm</a:t>
            </a:r>
            <a:r>
              <a:rPr lang="en-US" sz="3600" dirty="0"/>
              <a:t> TRA </a:t>
            </a:r>
            <a:r>
              <a:rPr lang="en-US" sz="3600" dirty="0" err="1"/>
              <a:t>pgen</a:t>
            </a:r>
            <a:r>
              <a:rPr lang="en-US" sz="3600" dirty="0"/>
              <a:t> scores different between </a:t>
            </a:r>
            <a:r>
              <a:rPr lang="en-US" sz="3600" dirty="0" err="1"/>
              <a:t>irAE</a:t>
            </a:r>
            <a:r>
              <a:rPr lang="en-US" sz="3600" dirty="0"/>
              <a:t> groups (what was seen in new colitis dataset)</a:t>
            </a:r>
            <a:endParaRPr lang="en-US" dirty="0"/>
          </a:p>
        </p:txBody>
      </p:sp>
      <p:sp>
        <p:nvSpPr>
          <p:cNvPr id="12" name="TextBox 11">
            <a:extLst>
              <a:ext uri="{FF2B5EF4-FFF2-40B4-BE49-F238E27FC236}">
                <a16:creationId xmlns:a16="http://schemas.microsoft.com/office/drawing/2014/main" id="{11FF9590-465C-3BB2-95C2-B8FA92061E19}"/>
              </a:ext>
            </a:extLst>
          </p:cNvPr>
          <p:cNvSpPr txBox="1"/>
          <p:nvPr/>
        </p:nvSpPr>
        <p:spPr>
          <a:xfrm>
            <a:off x="3708000" y="6488668"/>
            <a:ext cx="5248553" cy="369332"/>
          </a:xfrm>
          <a:prstGeom prst="rect">
            <a:avLst/>
          </a:prstGeom>
          <a:noFill/>
        </p:spPr>
        <p:txBody>
          <a:bodyPr wrap="none" rtlCol="0">
            <a:spAutoFit/>
          </a:bodyPr>
          <a:lstStyle/>
          <a:p>
            <a:r>
              <a:rPr lang="en-US" dirty="0"/>
              <a:t>Wilcoxon rank sum test.</a:t>
            </a:r>
            <a:r>
              <a:rPr lang="en-US" dirty="0">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1e-2;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0.05</a:t>
            </a:r>
            <a:endParaRPr lang="en-US" b="0" i="0" u="none" strike="noStrike" dirty="0">
              <a:solidFill>
                <a:srgbClr val="212121"/>
              </a:solidFill>
              <a:effectLst/>
              <a:latin typeface="Cambria" panose="02040503050406030204" pitchFamily="18" charset="0"/>
            </a:endParaRPr>
          </a:p>
        </p:txBody>
      </p:sp>
      <p:pic>
        <p:nvPicPr>
          <p:cNvPr id="8" name="Picture 7">
            <a:extLst>
              <a:ext uri="{FF2B5EF4-FFF2-40B4-BE49-F238E27FC236}">
                <a16:creationId xmlns:a16="http://schemas.microsoft.com/office/drawing/2014/main" id="{0E93CDBB-3326-BBE8-758A-D10F1077E002}"/>
              </a:ext>
            </a:extLst>
          </p:cNvPr>
          <p:cNvPicPr>
            <a:picLocks noChangeAspect="1"/>
          </p:cNvPicPr>
          <p:nvPr/>
        </p:nvPicPr>
        <p:blipFill>
          <a:blip r:embed="rId3"/>
          <a:stretch>
            <a:fillRect/>
          </a:stretch>
        </p:blipFill>
        <p:spPr>
          <a:xfrm>
            <a:off x="2364826" y="2050593"/>
            <a:ext cx="7265069" cy="4438075"/>
          </a:xfrm>
          <a:prstGeom prst="rect">
            <a:avLst/>
          </a:prstGeom>
        </p:spPr>
      </p:pic>
    </p:spTree>
    <p:extLst>
      <p:ext uri="{BB962C8B-B14F-4D97-AF65-F5344CB8AC3E}">
        <p14:creationId xmlns:p14="http://schemas.microsoft.com/office/powerpoint/2010/main" val="208833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6F45DB-D64D-9355-7CD2-66B994D6E22E}"/>
              </a:ext>
            </a:extLst>
          </p:cNvPr>
          <p:cNvSpPr>
            <a:spLocks noGrp="1"/>
          </p:cNvSpPr>
          <p:nvPr>
            <p:ph type="title"/>
          </p:nvPr>
        </p:nvSpPr>
        <p:spPr>
          <a:xfrm>
            <a:off x="838200" y="593725"/>
            <a:ext cx="3561080" cy="1325563"/>
          </a:xfrm>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28955BE2-D76F-6F20-59F9-5AB74A7BB43C}"/>
              </a:ext>
            </a:extLst>
          </p:cNvPr>
          <p:cNvSpPr>
            <a:spLocks noGrp="1"/>
          </p:cNvSpPr>
          <p:nvPr>
            <p:ph idx="1"/>
          </p:nvPr>
        </p:nvSpPr>
        <p:spPr>
          <a:xfrm>
            <a:off x="838200" y="1919289"/>
            <a:ext cx="10460421" cy="4623402"/>
          </a:xfrm>
        </p:spPr>
        <p:txBody>
          <a:bodyPr>
            <a:normAutofit/>
          </a:bodyPr>
          <a:lstStyle/>
          <a:p>
            <a:pPr marL="514350" indent="-514350">
              <a:buFont typeface="+mj-lt"/>
              <a:buAutoNum type="arabicPeriod"/>
            </a:pPr>
            <a:r>
              <a:rPr lang="en-US" dirty="0"/>
              <a:t>CD4 T cell abundances differences between colitis and healthy colon tissue</a:t>
            </a:r>
          </a:p>
          <a:p>
            <a:pPr marL="971550" lvl="1" indent="-514350">
              <a:buFont typeface="+mj-lt"/>
              <a:buAutoNum type="alphaLcParenR"/>
            </a:pPr>
            <a:r>
              <a:rPr lang="en-US" dirty="0"/>
              <a:t>CD4 TEMs less abundant in colitis tissue</a:t>
            </a:r>
          </a:p>
          <a:p>
            <a:pPr marL="971550" lvl="1" indent="-514350">
              <a:buFont typeface="+mj-lt"/>
              <a:buAutoNum type="alphaLcParenR"/>
            </a:pPr>
            <a:r>
              <a:rPr lang="en-US" dirty="0"/>
              <a:t>CD4 proliferating T cells more abundant in colitis tissue</a:t>
            </a:r>
          </a:p>
          <a:p>
            <a:pPr marL="971550" lvl="1" indent="-514350">
              <a:buFont typeface="+mj-lt"/>
              <a:buAutoNum type="alphaLcParenR"/>
            </a:pPr>
            <a:r>
              <a:rPr lang="en-US" dirty="0"/>
              <a:t>CD4 TCMs slightly more abundant in colitis tissue</a:t>
            </a:r>
          </a:p>
        </p:txBody>
      </p:sp>
    </p:spTree>
    <p:extLst>
      <p:ext uri="{BB962C8B-B14F-4D97-AF65-F5344CB8AC3E}">
        <p14:creationId xmlns:p14="http://schemas.microsoft.com/office/powerpoint/2010/main" val="3841913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6F45DB-D64D-9355-7CD2-66B994D6E22E}"/>
              </a:ext>
            </a:extLst>
          </p:cNvPr>
          <p:cNvSpPr>
            <a:spLocks noGrp="1"/>
          </p:cNvSpPr>
          <p:nvPr>
            <p:ph type="title"/>
          </p:nvPr>
        </p:nvSpPr>
        <p:spPr>
          <a:xfrm>
            <a:off x="838200" y="593725"/>
            <a:ext cx="3561080" cy="1325563"/>
          </a:xfrm>
        </p:spPr>
        <p:txBody>
          <a:bodyPr>
            <a:normAutofit/>
          </a:bodyPr>
          <a:lstStyle/>
          <a:p>
            <a:r>
              <a:rPr lang="en-US" dirty="0"/>
              <a:t>Next steps</a:t>
            </a:r>
          </a:p>
        </p:txBody>
      </p:sp>
      <p:sp>
        <p:nvSpPr>
          <p:cNvPr id="3" name="Content Placeholder 2">
            <a:extLst>
              <a:ext uri="{FF2B5EF4-FFF2-40B4-BE49-F238E27FC236}">
                <a16:creationId xmlns:a16="http://schemas.microsoft.com/office/drawing/2014/main" id="{28955BE2-D76F-6F20-59F9-5AB74A7BB43C}"/>
              </a:ext>
            </a:extLst>
          </p:cNvPr>
          <p:cNvSpPr>
            <a:spLocks noGrp="1"/>
          </p:cNvSpPr>
          <p:nvPr>
            <p:ph idx="1"/>
          </p:nvPr>
        </p:nvSpPr>
        <p:spPr>
          <a:xfrm>
            <a:off x="838201" y="1919289"/>
            <a:ext cx="10092558" cy="4623402"/>
          </a:xfrm>
        </p:spPr>
        <p:txBody>
          <a:bodyPr>
            <a:normAutofit/>
          </a:bodyPr>
          <a:lstStyle/>
          <a:p>
            <a:pPr marL="514350" indent="-514350">
              <a:buFont typeface="+mj-lt"/>
              <a:buAutoNum type="arabicPeriod"/>
            </a:pPr>
            <a:endParaRPr lang="en-US" dirty="0"/>
          </a:p>
        </p:txBody>
      </p:sp>
    </p:spTree>
    <p:extLst>
      <p:ext uri="{BB962C8B-B14F-4D97-AF65-F5344CB8AC3E}">
        <p14:creationId xmlns:p14="http://schemas.microsoft.com/office/powerpoint/2010/main" val="3267213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4292-DD99-A9DF-44C1-EDBF74A65A40}"/>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C1F6F123-A5AF-4F23-47C9-A3FD15AC8EFF}"/>
              </a:ext>
            </a:extLst>
          </p:cNvPr>
          <p:cNvPicPr>
            <a:picLocks noChangeAspect="1"/>
          </p:cNvPicPr>
          <p:nvPr/>
        </p:nvPicPr>
        <p:blipFill>
          <a:blip r:embed="rId3"/>
          <a:stretch>
            <a:fillRect/>
          </a:stretch>
        </p:blipFill>
        <p:spPr>
          <a:xfrm>
            <a:off x="6130904" y="2772633"/>
            <a:ext cx="5993802" cy="3715456"/>
          </a:xfrm>
          <a:prstGeom prst="rect">
            <a:avLst/>
          </a:prstGeom>
        </p:spPr>
      </p:pic>
      <p:sp>
        <p:nvSpPr>
          <p:cNvPr id="2" name="Title 1">
            <a:extLst>
              <a:ext uri="{FF2B5EF4-FFF2-40B4-BE49-F238E27FC236}">
                <a16:creationId xmlns:a16="http://schemas.microsoft.com/office/drawing/2014/main" id="{31DFD031-292A-A7C7-7247-67B95C775691}"/>
              </a:ext>
            </a:extLst>
          </p:cNvPr>
          <p:cNvSpPr>
            <a:spLocks noGrp="1"/>
          </p:cNvSpPr>
          <p:nvPr>
            <p:ph type="title"/>
          </p:nvPr>
        </p:nvSpPr>
        <p:spPr>
          <a:xfrm>
            <a:off x="838200" y="593725"/>
            <a:ext cx="10515600" cy="1325563"/>
          </a:xfrm>
        </p:spPr>
        <p:txBody>
          <a:bodyPr>
            <a:normAutofit/>
          </a:bodyPr>
          <a:lstStyle/>
          <a:p>
            <a:r>
              <a:rPr lang="en-US" dirty="0"/>
              <a:t>Old cell type abundance analysis</a:t>
            </a:r>
          </a:p>
        </p:txBody>
      </p:sp>
      <p:sp>
        <p:nvSpPr>
          <p:cNvPr id="12" name="TextBox 11">
            <a:extLst>
              <a:ext uri="{FF2B5EF4-FFF2-40B4-BE49-F238E27FC236}">
                <a16:creationId xmlns:a16="http://schemas.microsoft.com/office/drawing/2014/main" id="{11FF9590-465C-3BB2-95C2-B8FA92061E19}"/>
              </a:ext>
            </a:extLst>
          </p:cNvPr>
          <p:cNvSpPr txBox="1"/>
          <p:nvPr/>
        </p:nvSpPr>
        <p:spPr>
          <a:xfrm>
            <a:off x="4065351" y="6509491"/>
            <a:ext cx="3868367" cy="369332"/>
          </a:xfrm>
          <a:prstGeom prst="rect">
            <a:avLst/>
          </a:prstGeom>
          <a:noFill/>
        </p:spPr>
        <p:txBody>
          <a:bodyPr wrap="none" rtlCol="0">
            <a:spAutoFit/>
          </a:bodyPr>
          <a:lstStyle/>
          <a:p>
            <a:r>
              <a:rPr lang="en-US" dirty="0"/>
              <a:t>Wilcoxon rank sum test.</a:t>
            </a:r>
            <a:r>
              <a:rPr lang="en-US" dirty="0">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1e-2</a:t>
            </a:r>
            <a:endParaRPr lang="en-US" b="0" i="0" u="none" strike="noStrike" dirty="0">
              <a:solidFill>
                <a:srgbClr val="212121"/>
              </a:solidFill>
              <a:effectLst/>
              <a:latin typeface="Cambria" panose="02040503050406030204" pitchFamily="18" charset="0"/>
            </a:endParaRPr>
          </a:p>
        </p:txBody>
      </p:sp>
      <p:sp>
        <p:nvSpPr>
          <p:cNvPr id="17" name="TextBox 16">
            <a:extLst>
              <a:ext uri="{FF2B5EF4-FFF2-40B4-BE49-F238E27FC236}">
                <a16:creationId xmlns:a16="http://schemas.microsoft.com/office/drawing/2014/main" id="{352C593B-52B4-968D-B4DE-2E71F1A33FFC}"/>
              </a:ext>
            </a:extLst>
          </p:cNvPr>
          <p:cNvSpPr txBox="1"/>
          <p:nvPr/>
        </p:nvSpPr>
        <p:spPr>
          <a:xfrm>
            <a:off x="7488578" y="3396843"/>
            <a:ext cx="787400" cy="369332"/>
          </a:xfrm>
          <a:prstGeom prst="rect">
            <a:avLst/>
          </a:prstGeom>
          <a:noFill/>
        </p:spPr>
        <p:txBody>
          <a:bodyPr wrap="square" rtlCol="0">
            <a:spAutoFit/>
          </a:bodyPr>
          <a:lstStyle/>
          <a:p>
            <a:r>
              <a:rPr lang="en-US" dirty="0"/>
              <a:t>**</a:t>
            </a:r>
          </a:p>
        </p:txBody>
      </p:sp>
      <p:sp>
        <p:nvSpPr>
          <p:cNvPr id="3" name="TextBox 2">
            <a:extLst>
              <a:ext uri="{FF2B5EF4-FFF2-40B4-BE49-F238E27FC236}">
                <a16:creationId xmlns:a16="http://schemas.microsoft.com/office/drawing/2014/main" id="{2225ECFA-D9A6-C55D-622D-3EC57CB08665}"/>
              </a:ext>
            </a:extLst>
          </p:cNvPr>
          <p:cNvSpPr txBox="1"/>
          <p:nvPr/>
        </p:nvSpPr>
        <p:spPr>
          <a:xfrm rot="16200000">
            <a:off x="7397980" y="2797137"/>
            <a:ext cx="599264" cy="369332"/>
          </a:xfrm>
          <a:prstGeom prst="rect">
            <a:avLst/>
          </a:prstGeom>
          <a:noFill/>
        </p:spPr>
        <p:txBody>
          <a:bodyPr wrap="square" rtlCol="0">
            <a:spAutoFit/>
          </a:bodyPr>
          <a:lstStyle/>
          <a:p>
            <a:r>
              <a:rPr lang="en-US" dirty="0">
                <a:solidFill>
                  <a:srgbClr val="00B050"/>
                </a:solidFill>
                <a:sym typeface="Wingdings" pitchFamily="2" charset="2"/>
              </a:rPr>
              <a:t></a:t>
            </a:r>
            <a:endParaRPr lang="en-US" dirty="0">
              <a:solidFill>
                <a:srgbClr val="00B050"/>
              </a:solidFill>
            </a:endParaRPr>
          </a:p>
        </p:txBody>
      </p:sp>
      <p:sp>
        <p:nvSpPr>
          <p:cNvPr id="4" name="TextBox 3">
            <a:extLst>
              <a:ext uri="{FF2B5EF4-FFF2-40B4-BE49-F238E27FC236}">
                <a16:creationId xmlns:a16="http://schemas.microsoft.com/office/drawing/2014/main" id="{84518640-5757-5DDA-8887-DB0E361D4713}"/>
              </a:ext>
            </a:extLst>
          </p:cNvPr>
          <p:cNvSpPr txBox="1"/>
          <p:nvPr/>
        </p:nvSpPr>
        <p:spPr>
          <a:xfrm rot="5400000">
            <a:off x="8544687" y="3038476"/>
            <a:ext cx="599268" cy="369332"/>
          </a:xfrm>
          <a:prstGeom prst="rect">
            <a:avLst/>
          </a:prstGeom>
          <a:noFill/>
        </p:spPr>
        <p:txBody>
          <a:bodyPr wrap="square" rtlCol="0">
            <a:spAutoFit/>
          </a:bodyPr>
          <a:lstStyle/>
          <a:p>
            <a:r>
              <a:rPr lang="en-US" dirty="0">
                <a:solidFill>
                  <a:srgbClr val="FF0000"/>
                </a:solidFill>
                <a:sym typeface="Wingdings" pitchFamily="2" charset="2"/>
              </a:rPr>
              <a:t></a:t>
            </a:r>
            <a:endParaRPr lang="en-US" dirty="0">
              <a:solidFill>
                <a:srgbClr val="FF0000"/>
              </a:solidFill>
            </a:endParaRPr>
          </a:p>
        </p:txBody>
      </p:sp>
      <p:sp>
        <p:nvSpPr>
          <p:cNvPr id="5" name="TextBox 4">
            <a:extLst>
              <a:ext uri="{FF2B5EF4-FFF2-40B4-BE49-F238E27FC236}">
                <a16:creationId xmlns:a16="http://schemas.microsoft.com/office/drawing/2014/main" id="{C78D2593-25BA-0BFD-ECFC-F9D3988B710A}"/>
              </a:ext>
            </a:extLst>
          </p:cNvPr>
          <p:cNvSpPr txBox="1"/>
          <p:nvPr/>
        </p:nvSpPr>
        <p:spPr>
          <a:xfrm rot="16200000">
            <a:off x="9278819" y="2832759"/>
            <a:ext cx="599264" cy="369332"/>
          </a:xfrm>
          <a:prstGeom prst="rect">
            <a:avLst/>
          </a:prstGeom>
          <a:noFill/>
        </p:spPr>
        <p:txBody>
          <a:bodyPr wrap="square" rtlCol="0">
            <a:spAutoFit/>
          </a:bodyPr>
          <a:lstStyle/>
          <a:p>
            <a:r>
              <a:rPr lang="en-US" dirty="0">
                <a:solidFill>
                  <a:srgbClr val="00B050"/>
                </a:solidFill>
                <a:sym typeface="Wingdings" pitchFamily="2" charset="2"/>
              </a:rPr>
              <a:t></a:t>
            </a:r>
            <a:endParaRPr lang="en-US" dirty="0">
              <a:solidFill>
                <a:srgbClr val="00B050"/>
              </a:solidFill>
            </a:endParaRPr>
          </a:p>
        </p:txBody>
      </p:sp>
      <p:sp>
        <p:nvSpPr>
          <p:cNvPr id="8" name="TextBox 7">
            <a:extLst>
              <a:ext uri="{FF2B5EF4-FFF2-40B4-BE49-F238E27FC236}">
                <a16:creationId xmlns:a16="http://schemas.microsoft.com/office/drawing/2014/main" id="{6E828A1E-243A-8A19-1E50-9AE0C05DC209}"/>
              </a:ext>
            </a:extLst>
          </p:cNvPr>
          <p:cNvSpPr txBox="1"/>
          <p:nvPr/>
        </p:nvSpPr>
        <p:spPr>
          <a:xfrm rot="5400000">
            <a:off x="10459233" y="3038476"/>
            <a:ext cx="599268" cy="369332"/>
          </a:xfrm>
          <a:prstGeom prst="rect">
            <a:avLst/>
          </a:prstGeom>
          <a:noFill/>
        </p:spPr>
        <p:txBody>
          <a:bodyPr wrap="square" rtlCol="0">
            <a:spAutoFit/>
          </a:bodyPr>
          <a:lstStyle/>
          <a:p>
            <a:r>
              <a:rPr lang="en-US" dirty="0">
                <a:solidFill>
                  <a:srgbClr val="FF0000"/>
                </a:solidFill>
                <a:sym typeface="Wingdings" pitchFamily="2" charset="2"/>
              </a:rPr>
              <a:t></a:t>
            </a:r>
            <a:endParaRPr lang="en-US" dirty="0">
              <a:solidFill>
                <a:srgbClr val="FF0000"/>
              </a:solidFill>
            </a:endParaRPr>
          </a:p>
        </p:txBody>
      </p:sp>
      <p:sp>
        <p:nvSpPr>
          <p:cNvPr id="9" name="TextBox 8">
            <a:extLst>
              <a:ext uri="{FF2B5EF4-FFF2-40B4-BE49-F238E27FC236}">
                <a16:creationId xmlns:a16="http://schemas.microsoft.com/office/drawing/2014/main" id="{5BC088F3-6D0A-E382-C6D6-3E637CCB940D}"/>
              </a:ext>
            </a:extLst>
          </p:cNvPr>
          <p:cNvSpPr txBox="1"/>
          <p:nvPr/>
        </p:nvSpPr>
        <p:spPr>
          <a:xfrm rot="16200000">
            <a:off x="8836046" y="1528906"/>
            <a:ext cx="599264" cy="369332"/>
          </a:xfrm>
          <a:prstGeom prst="rect">
            <a:avLst/>
          </a:prstGeom>
          <a:noFill/>
        </p:spPr>
        <p:txBody>
          <a:bodyPr wrap="square" rtlCol="0">
            <a:spAutoFit/>
          </a:bodyPr>
          <a:lstStyle/>
          <a:p>
            <a:r>
              <a:rPr lang="en-US" dirty="0">
                <a:solidFill>
                  <a:srgbClr val="00B050"/>
                </a:solidFill>
                <a:sym typeface="Wingdings" pitchFamily="2" charset="2"/>
              </a:rPr>
              <a:t></a:t>
            </a:r>
            <a:endParaRPr lang="en-US" dirty="0">
              <a:solidFill>
                <a:srgbClr val="00B050"/>
              </a:solidFill>
            </a:endParaRPr>
          </a:p>
        </p:txBody>
      </p:sp>
      <p:sp>
        <p:nvSpPr>
          <p:cNvPr id="11" name="TextBox 10">
            <a:extLst>
              <a:ext uri="{FF2B5EF4-FFF2-40B4-BE49-F238E27FC236}">
                <a16:creationId xmlns:a16="http://schemas.microsoft.com/office/drawing/2014/main" id="{A89A1090-8AC4-97BF-21E8-295AD32DC030}"/>
              </a:ext>
            </a:extLst>
          </p:cNvPr>
          <p:cNvSpPr txBox="1"/>
          <p:nvPr/>
        </p:nvSpPr>
        <p:spPr>
          <a:xfrm rot="5400000">
            <a:off x="8836044" y="2067310"/>
            <a:ext cx="599268" cy="369332"/>
          </a:xfrm>
          <a:prstGeom prst="rect">
            <a:avLst/>
          </a:prstGeom>
          <a:noFill/>
        </p:spPr>
        <p:txBody>
          <a:bodyPr wrap="square" rtlCol="0">
            <a:spAutoFit/>
          </a:bodyPr>
          <a:lstStyle/>
          <a:p>
            <a:r>
              <a:rPr lang="en-US" dirty="0">
                <a:solidFill>
                  <a:srgbClr val="FF0000"/>
                </a:solidFill>
                <a:sym typeface="Wingdings" pitchFamily="2" charset="2"/>
              </a:rPr>
              <a:t></a:t>
            </a:r>
            <a:endParaRPr lang="en-US" dirty="0">
              <a:solidFill>
                <a:srgbClr val="FF0000"/>
              </a:solidFill>
            </a:endParaRPr>
          </a:p>
        </p:txBody>
      </p:sp>
      <p:sp>
        <p:nvSpPr>
          <p:cNvPr id="13" name="TextBox 12">
            <a:extLst>
              <a:ext uri="{FF2B5EF4-FFF2-40B4-BE49-F238E27FC236}">
                <a16:creationId xmlns:a16="http://schemas.microsoft.com/office/drawing/2014/main" id="{D004E798-324A-8390-390A-0C66AC138122}"/>
              </a:ext>
            </a:extLst>
          </p:cNvPr>
          <p:cNvSpPr txBox="1"/>
          <p:nvPr/>
        </p:nvSpPr>
        <p:spPr>
          <a:xfrm>
            <a:off x="9166280" y="1620817"/>
            <a:ext cx="2507083" cy="369332"/>
          </a:xfrm>
          <a:prstGeom prst="rect">
            <a:avLst/>
          </a:prstGeom>
          <a:noFill/>
        </p:spPr>
        <p:txBody>
          <a:bodyPr wrap="square" rtlCol="0">
            <a:spAutoFit/>
          </a:bodyPr>
          <a:lstStyle/>
          <a:p>
            <a:r>
              <a:rPr lang="en-US" dirty="0"/>
              <a:t>: up in their analysis</a:t>
            </a:r>
          </a:p>
        </p:txBody>
      </p:sp>
      <p:sp>
        <p:nvSpPr>
          <p:cNvPr id="14" name="TextBox 13">
            <a:extLst>
              <a:ext uri="{FF2B5EF4-FFF2-40B4-BE49-F238E27FC236}">
                <a16:creationId xmlns:a16="http://schemas.microsoft.com/office/drawing/2014/main" id="{CF008D7C-1D66-0E75-7294-B48BE3A3725C}"/>
              </a:ext>
            </a:extLst>
          </p:cNvPr>
          <p:cNvSpPr txBox="1"/>
          <p:nvPr/>
        </p:nvSpPr>
        <p:spPr>
          <a:xfrm>
            <a:off x="9177431" y="1973516"/>
            <a:ext cx="2507083" cy="369332"/>
          </a:xfrm>
          <a:prstGeom prst="rect">
            <a:avLst/>
          </a:prstGeom>
          <a:noFill/>
        </p:spPr>
        <p:txBody>
          <a:bodyPr wrap="square" rtlCol="0">
            <a:spAutoFit/>
          </a:bodyPr>
          <a:lstStyle/>
          <a:p>
            <a:r>
              <a:rPr lang="en-US" dirty="0"/>
              <a:t>: down in their analysis</a:t>
            </a:r>
          </a:p>
        </p:txBody>
      </p:sp>
      <p:sp>
        <p:nvSpPr>
          <p:cNvPr id="18" name="TextBox 17">
            <a:extLst>
              <a:ext uri="{FF2B5EF4-FFF2-40B4-BE49-F238E27FC236}">
                <a16:creationId xmlns:a16="http://schemas.microsoft.com/office/drawing/2014/main" id="{663E0D6D-EAC4-0895-568A-EC9CD943E6EE}"/>
              </a:ext>
            </a:extLst>
          </p:cNvPr>
          <p:cNvSpPr txBox="1"/>
          <p:nvPr/>
        </p:nvSpPr>
        <p:spPr>
          <a:xfrm>
            <a:off x="451624" y="2342634"/>
            <a:ext cx="6099716" cy="369332"/>
          </a:xfrm>
          <a:prstGeom prst="rect">
            <a:avLst/>
          </a:prstGeom>
          <a:noFill/>
        </p:spPr>
        <p:txBody>
          <a:bodyPr wrap="square">
            <a:spAutoFit/>
          </a:bodyPr>
          <a:lstStyle/>
          <a:p>
            <a:r>
              <a:rPr lang="en-US" dirty="0"/>
              <a:t>PBMC myocarditis-focused dataset (mostly PD-1 blockade)</a:t>
            </a:r>
          </a:p>
        </p:txBody>
      </p:sp>
      <p:sp>
        <p:nvSpPr>
          <p:cNvPr id="19" name="TextBox 18">
            <a:extLst>
              <a:ext uri="{FF2B5EF4-FFF2-40B4-BE49-F238E27FC236}">
                <a16:creationId xmlns:a16="http://schemas.microsoft.com/office/drawing/2014/main" id="{26BC5934-D365-EF72-4B74-EDD803F3E5FE}"/>
              </a:ext>
            </a:extLst>
          </p:cNvPr>
          <p:cNvSpPr txBox="1"/>
          <p:nvPr/>
        </p:nvSpPr>
        <p:spPr>
          <a:xfrm>
            <a:off x="6551340" y="2342634"/>
            <a:ext cx="6099716" cy="369332"/>
          </a:xfrm>
          <a:prstGeom prst="rect">
            <a:avLst/>
          </a:prstGeom>
          <a:noFill/>
        </p:spPr>
        <p:txBody>
          <a:bodyPr wrap="square">
            <a:spAutoFit/>
          </a:bodyPr>
          <a:lstStyle/>
          <a:p>
            <a:r>
              <a:rPr lang="en-US" dirty="0"/>
              <a:t>Colon tissue colitis dataset (CTLA-4/combo blockade)</a:t>
            </a:r>
          </a:p>
        </p:txBody>
      </p:sp>
      <p:pic>
        <p:nvPicPr>
          <p:cNvPr id="16" name="Picture 15">
            <a:extLst>
              <a:ext uri="{FF2B5EF4-FFF2-40B4-BE49-F238E27FC236}">
                <a16:creationId xmlns:a16="http://schemas.microsoft.com/office/drawing/2014/main" id="{20C4D9FC-B91E-6109-C13D-33216DCBD879}"/>
              </a:ext>
            </a:extLst>
          </p:cNvPr>
          <p:cNvPicPr>
            <a:picLocks noChangeAspect="1"/>
          </p:cNvPicPr>
          <p:nvPr/>
        </p:nvPicPr>
        <p:blipFill>
          <a:blip r:embed="rId4"/>
          <a:stretch>
            <a:fillRect/>
          </a:stretch>
        </p:blipFill>
        <p:spPr>
          <a:xfrm>
            <a:off x="26276" y="2780566"/>
            <a:ext cx="5834830" cy="3661567"/>
          </a:xfrm>
          <a:prstGeom prst="rect">
            <a:avLst/>
          </a:prstGeom>
        </p:spPr>
      </p:pic>
    </p:spTree>
    <p:extLst>
      <p:ext uri="{BB962C8B-B14F-4D97-AF65-F5344CB8AC3E}">
        <p14:creationId xmlns:p14="http://schemas.microsoft.com/office/powerpoint/2010/main" val="3402864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30279</TotalTime>
  <Words>357</Words>
  <Application>Microsoft Macintosh PowerPoint</Application>
  <PresentationFormat>Widescreen</PresentationFormat>
  <Paragraphs>75</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Cambria</vt:lpstr>
      <vt:lpstr>Menlo</vt:lpstr>
      <vt:lpstr>Wingdings</vt:lpstr>
      <vt:lpstr>Office Theme</vt:lpstr>
      <vt:lpstr>Weekly meeting</vt:lpstr>
      <vt:lpstr>Outline</vt:lpstr>
      <vt:lpstr>Cohorts differ most in ICB drug and cancer type, may contribute to batch effects in integration</vt:lpstr>
      <vt:lpstr>Splitting cell type analysis by CD4/CD8 doesn’t improve similarity between colitis datasets</vt:lpstr>
      <vt:lpstr>Combining colitis datasets for CD4 cell type abundance analysis</vt:lpstr>
      <vt:lpstr>Combining colitis datasets for TCR feature analysis: highly expanded CD8 Trm TRA pgen scores different between irAE groups (what was seen in new colitis dataset)</vt:lpstr>
      <vt:lpstr>Conclusions</vt:lpstr>
      <vt:lpstr>Next steps</vt:lpstr>
      <vt:lpstr>Old cell type abundance analysis</vt:lpstr>
      <vt:lpstr>CD8s for old colitis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NCI grant meeting with Ty and Nidhi</dc:title>
  <dc:creator>Peter Linsley</dc:creator>
  <cp:lastModifiedBy>Ty Bottorff</cp:lastModifiedBy>
  <cp:revision>5103</cp:revision>
  <dcterms:created xsi:type="dcterms:W3CDTF">2023-09-15T17:40:02Z</dcterms:created>
  <dcterms:modified xsi:type="dcterms:W3CDTF">2024-02-27T21:34:13Z</dcterms:modified>
</cp:coreProperties>
</file>