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77" r:id="rId2"/>
    <p:sldId id="499" r:id="rId3"/>
    <p:sldId id="541" r:id="rId4"/>
    <p:sldId id="542" r:id="rId5"/>
    <p:sldId id="530" r:id="rId6"/>
    <p:sldId id="532" r:id="rId7"/>
    <p:sldId id="535" r:id="rId8"/>
    <p:sldId id="536" r:id="rId9"/>
    <p:sldId id="533" r:id="rId10"/>
    <p:sldId id="534" r:id="rId11"/>
    <p:sldId id="529" r:id="rId12"/>
    <p:sldId id="538" r:id="rId13"/>
    <p:sldId id="540" r:id="rId14"/>
    <p:sldId id="539" r:id="rId15"/>
    <p:sldId id="537" r:id="rId16"/>
    <p:sldId id="5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8830" autoAdjust="0"/>
  </p:normalViewPr>
  <p:slideViewPr>
    <p:cSldViewPr snapToGrid="0" showGuides="1">
      <p:cViewPr varScale="1">
        <p:scale>
          <a:sx n="148" d="100"/>
          <a:sy n="148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29921-7A74-6158-7ECC-33DE84F9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7F9A5-A025-E06B-B53B-F515B64C1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522B1-4D4E-3B80-726F-1BB52DB76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6186C-27C9-79AC-CC9A-1836A3709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59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B49EF-AE08-2875-9C07-04644D92A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F09D7-ABFD-3014-6EBC-D9E882FA76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6FFE2-26B2-1CB5-1FFF-F4CAA16BE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182E-0B0C-FFA0-5194-65E865F77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7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9F03D-88D1-6672-3367-01E173D6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3FC5C-7B69-02FA-B5E5-9FF85CDE86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D0096-888C-3606-F29C-D201948AF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83176-4C37-EBC8-E2BA-669238AC4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1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4330A-7FF1-364A-CF25-240A05B4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4066E4-68C0-CEDF-6D0F-FBC764866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0CA1E-01C4-2029-7474-697A898CB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myocarditis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(TRA)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1.485e-13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length (TRA):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(adjusted within 5 cell types I tested for this feature for TRA)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8.52e-12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Colitis: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TRA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MAIT: 6.635000e-13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cdr3 length # MAIT: 2.3965e-10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AD248-AA76-7147-3679-2FB3FFDAD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78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023A-E880-4D03-E198-2A4032A8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18C8B-07E7-F171-EBEC-DDE4EEB12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8C4F3-E263-97F6-2155-1E35B33E5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6C55F-FA2E-D66F-C3C5-E0980A749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0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0.004662 (not adjusted but looks significant still guessing even with adjustment)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2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58A22-04AB-2E86-D7B7-7A628969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FF2E1-0E10-1C18-EC31-49D5A5D8A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E9931B-4102-A3C0-4869-1F6E4A6AF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Cumulative binning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C5056-9AB9-8D1C-FC20-229B95ED7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69B90-A82C-E1E9-4914-6970D868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1A832-22CA-1F63-057D-8C4262EC3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3354A-88D5-BF8B-2CBD-1572D2F88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BBA5D-D130-D17F-6E5A-8FD7F3611C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0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06E9-B0AF-EA6F-4277-43026CF5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05CC1-1B87-DAFB-A3D2-8C6CEB977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8302B7-6C31-3904-8D19-4413F1C53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Despite similar total linkages between groups, could still be biased by cell types up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being more abundant and introducing more linkages across more other cell types?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CFB93-CFE7-23BA-A3ED-646EB174A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5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C25F-D432-E6F5-2078-2353659F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B1F8A8-07BC-16A0-EC7A-2EAD6564F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1A328-87C7-1CC2-98C9-278C5D59B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FB83-6648-5728-A06F-2C8AF3DE8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5597-7370-2C9A-5907-291864D5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17E1A-7CE9-0633-6140-5899E9AD6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124AD3-D1DC-791B-29FB-5E86A93F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29A0C-29FA-5228-D011-B0406294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60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8AA4A-C9BD-6199-BF0F-100A9EB6C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93532-5CC5-7335-9A02-937A88BBE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E5CF7-562F-2CFA-56DC-9F3023217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97C6E-6A27-F194-7712-A589CCDFC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7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1 25 2024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54AA5-F5C4-06ED-0745-3FD8F2596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1BC-D96F-7591-261A-351E019B2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(TRB),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62542-125D-A4DD-27E5-8DF7693C925E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1430A-099F-AD88-7101-185C1C8715EF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5F15DD-5230-3F8D-BE99-13359EA33F97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300,944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1EBE-CAF2-5E64-5955-D2B5C7D44870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408,859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3007E0-AAE5-34F9-3122-DD5E50246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36" y="2721004"/>
            <a:ext cx="5191822" cy="3072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411011-B685-8389-500D-F49AC62C8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746" y="2721004"/>
            <a:ext cx="5149054" cy="30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7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(TRA)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2D6EA-4782-3007-D6D7-E7816D072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312" y="2199736"/>
            <a:ext cx="6041658" cy="36935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394172-58F2-44E6-F71C-D8ABBE9F3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26" y="2199736"/>
            <a:ext cx="5977611" cy="36935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D05AC-39BA-DE82-E63A-5EFC2D909BDB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36D19-4B51-0E91-F88A-94DB64337125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58604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30CC-93C0-8C7D-A3D7-93CFE0983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013-E9B2-713F-B744-D23D42E4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Myocarditis upset plots (TRB) don’t seem very different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60AA2-DEF0-4E3A-CFC4-B5D188FD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77611"/>
            <a:ext cx="5938673" cy="3670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94793B-26DF-BCEB-1B93-B359DF72F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" y="2177611"/>
            <a:ext cx="6034179" cy="3670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4E703B-5CD8-B9DB-C36A-5F99D805078D}"/>
              </a:ext>
            </a:extLst>
          </p:cNvPr>
          <p:cNvSpPr txBox="1"/>
          <p:nvPr/>
        </p:nvSpPr>
        <p:spPr>
          <a:xfrm>
            <a:off x="2018334" y="1919288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90D0B-AB2E-D545-7CF1-77C4B4574FC6}"/>
              </a:ext>
            </a:extLst>
          </p:cNvPr>
          <p:cNvSpPr txBox="1"/>
          <p:nvPr/>
        </p:nvSpPr>
        <p:spPr>
          <a:xfrm>
            <a:off x="7842131" y="1919288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305460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D7CA-3E76-E3D4-F6A1-29B3D2CD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D885C-2C23-9403-20C4-66C86676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No differences in convergence (not publicity, </a:t>
            </a:r>
            <a:r>
              <a:rPr lang="en-US" dirty="0" err="1"/>
              <a:t>privicity</a:t>
            </a:r>
            <a:r>
              <a:rPr lang="en-US" dirty="0"/>
              <a:t>, not shown) between </a:t>
            </a:r>
            <a:r>
              <a:rPr lang="en-US" dirty="0" err="1"/>
              <a:t>irAE</a:t>
            </a:r>
            <a:r>
              <a:rPr lang="en-US" dirty="0"/>
              <a:t> groups by chain, cell type (nor at l2 level, not shown)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454F8-0D84-94EF-6823-62418D75B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0" y="2615611"/>
            <a:ext cx="5512279" cy="3459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EF0B28-E21B-1C33-A4A3-CF18409E1D20}"/>
              </a:ext>
            </a:extLst>
          </p:cNvPr>
          <p:cNvSpPr txBox="1"/>
          <p:nvPr/>
        </p:nvSpPr>
        <p:spPr>
          <a:xfrm>
            <a:off x="1984076" y="2156605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2C55A1-726D-0B65-AEB1-B5CA02D26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592" y="2615611"/>
            <a:ext cx="5813978" cy="34591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4923C7-B890-6CED-31C3-CA66C33A436A}"/>
              </a:ext>
            </a:extLst>
          </p:cNvPr>
          <p:cNvSpPr txBox="1"/>
          <p:nvPr/>
        </p:nvSpPr>
        <p:spPr>
          <a:xfrm>
            <a:off x="7821283" y="2156605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9676C2-1F01-D86C-A774-45375E537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8193" y="5908656"/>
            <a:ext cx="1157377" cy="71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3A064-F69B-7C91-18A1-FEF919C3F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55B8-D537-4257-7CF1-3D525083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 both datasets, MAITs (less abundant in </a:t>
            </a:r>
            <a:r>
              <a:rPr lang="en-US" dirty="0" err="1"/>
              <a:t>irAE</a:t>
            </a:r>
            <a:r>
              <a:rPr lang="en-US" dirty="0"/>
              <a:t> colitis tissue) have shorter TRA CDR3s and more germline-like TRA chains vs. other cell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658282-7C3A-F7DE-0F61-D456D10E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524" y="2164308"/>
            <a:ext cx="3892755" cy="22869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FB0F50-9D30-82F9-30E4-C05F7874A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183" y="2164307"/>
            <a:ext cx="3750347" cy="2286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2ED1322-3B07-D100-6671-50A4DF768197}"/>
              </a:ext>
            </a:extLst>
          </p:cNvPr>
          <p:cNvSpPr txBox="1"/>
          <p:nvPr/>
        </p:nvSpPr>
        <p:spPr>
          <a:xfrm>
            <a:off x="2839075" y="265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714AE-FF97-139E-0DFD-DB3B30768366}"/>
              </a:ext>
            </a:extLst>
          </p:cNvPr>
          <p:cNvSpPr txBox="1"/>
          <p:nvPr/>
        </p:nvSpPr>
        <p:spPr>
          <a:xfrm>
            <a:off x="8926450" y="26569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0F41E-1FA4-7271-71DD-BE76F8F85878}"/>
              </a:ext>
            </a:extLst>
          </p:cNvPr>
          <p:cNvSpPr txBox="1"/>
          <p:nvPr/>
        </p:nvSpPr>
        <p:spPr>
          <a:xfrm>
            <a:off x="4854530" y="301492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61804-77D3-9D9A-3597-79459E624A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183" y="4451231"/>
            <a:ext cx="3750347" cy="226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B09C03-4022-8770-B672-5740164FD9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8524" y="4451231"/>
            <a:ext cx="3579963" cy="22108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BF5772-AD2F-D59A-EE01-B46E42DEB8B8}"/>
              </a:ext>
            </a:extLst>
          </p:cNvPr>
          <p:cNvSpPr txBox="1"/>
          <p:nvPr/>
        </p:nvSpPr>
        <p:spPr>
          <a:xfrm>
            <a:off x="3598626" y="6479509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1e-4,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8F866A-1864-ABA2-1E41-0A2D382EF254}"/>
              </a:ext>
            </a:extLst>
          </p:cNvPr>
          <p:cNvSpPr txBox="1"/>
          <p:nvPr/>
        </p:nvSpPr>
        <p:spPr>
          <a:xfrm>
            <a:off x="2758562" y="4922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19F14-EDBC-FB2D-CA37-A3C0076FF22D}"/>
              </a:ext>
            </a:extLst>
          </p:cNvPr>
          <p:cNvSpPr txBox="1"/>
          <p:nvPr/>
        </p:nvSpPr>
        <p:spPr>
          <a:xfrm>
            <a:off x="8845937" y="49226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1610E9-AFD3-C2AA-E324-7C841D0AF588}"/>
              </a:ext>
            </a:extLst>
          </p:cNvPr>
          <p:cNvSpPr txBox="1"/>
          <p:nvPr/>
        </p:nvSpPr>
        <p:spPr>
          <a:xfrm>
            <a:off x="5160208" y="5218548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</p:spTree>
    <p:extLst>
      <p:ext uri="{BB962C8B-B14F-4D97-AF65-F5344CB8AC3E}">
        <p14:creationId xmlns:p14="http://schemas.microsoft.com/office/powerpoint/2010/main" val="306692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7485-5134-57B4-AE17-2D77A9EB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6881-FDCA-00AB-9459-76F40E44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91C6-2675-6A0E-4A75-DFDE61AC9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00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Manually looked through colitis dataset clusters for those expressing </a:t>
            </a:r>
            <a:r>
              <a:rPr lang="en-US" dirty="0" err="1"/>
              <a:t>Trm</a:t>
            </a:r>
            <a:r>
              <a:rPr lang="en-US" dirty="0"/>
              <a:t> markers (CD69, CD103, CD49a): 2 CD4 TCM </a:t>
            </a:r>
            <a:r>
              <a:rPr lang="en-US" dirty="0">
                <a:sym typeface="Wingdings" pitchFamily="2" charset="2"/>
              </a:rPr>
              <a:t> CD4 </a:t>
            </a:r>
            <a:r>
              <a:rPr lang="en-US" dirty="0" err="1">
                <a:sym typeface="Wingdings" pitchFamily="2" charset="2"/>
              </a:rPr>
              <a:t>Trm</a:t>
            </a:r>
            <a:r>
              <a:rPr lang="en-US" dirty="0">
                <a:sym typeface="Wingdings" pitchFamily="2" charset="2"/>
              </a:rPr>
              <a:t>, 5 CD8 TEM  CD8 </a:t>
            </a:r>
            <a:r>
              <a:rPr lang="en-US" dirty="0" err="1">
                <a:sym typeface="Wingdings" pitchFamily="2" charset="2"/>
              </a:rPr>
              <a:t>Trm</a:t>
            </a:r>
            <a:r>
              <a:rPr lang="en-US" dirty="0">
                <a:sym typeface="Wingdings" pitchFamily="2" charset="2"/>
              </a:rPr>
              <a:t>, do see same trend as published (</a:t>
            </a:r>
            <a:r>
              <a:rPr lang="en-US" dirty="0" err="1">
                <a:sym typeface="Wingdings" pitchFamily="2" charset="2"/>
              </a:rPr>
              <a:t>Trm</a:t>
            </a:r>
            <a:r>
              <a:rPr lang="en-US" dirty="0">
                <a:sym typeface="Wingdings" pitchFamily="2" charset="2"/>
              </a:rPr>
              <a:t> lower in </a:t>
            </a:r>
            <a:r>
              <a:rPr lang="en-US" dirty="0" err="1">
                <a:sym typeface="Wingdings" pitchFamily="2" charset="2"/>
              </a:rPr>
              <a:t>irAE</a:t>
            </a:r>
            <a:r>
              <a:rPr lang="en-US" dirty="0">
                <a:sym typeface="Wingdings" pitchFamily="2" charset="2"/>
              </a:rPr>
              <a:t> colitis group)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DC2575-2B3E-24D9-F2F2-5D34EABFA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431" y="2268747"/>
            <a:ext cx="7423171" cy="458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1A6D3-2039-D6F4-617C-74798E1B2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69DC-ABB5-77F9-13D7-57C8C84C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Highly expanded CD8 </a:t>
            </a:r>
            <a:r>
              <a:rPr lang="en-US" dirty="0" err="1"/>
              <a:t>Trm</a:t>
            </a:r>
            <a:r>
              <a:rPr lang="en-US" dirty="0"/>
              <a:t> TRAs seem to have distinct features between colitis </a:t>
            </a:r>
            <a:r>
              <a:rPr lang="en-US" dirty="0" err="1"/>
              <a:t>irAE</a:t>
            </a:r>
            <a:r>
              <a:rPr lang="en-US" dirty="0"/>
              <a:t> and no colitis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2D2CC4-1075-4E0A-C3DD-4656327C8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624" y="2475781"/>
            <a:ext cx="5420670" cy="3331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416A8-D274-8AB7-9F52-4F2C2D95A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67" y="2475781"/>
            <a:ext cx="5378165" cy="33311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D228A-C47B-6E04-AB4C-01457B9269B3}"/>
              </a:ext>
            </a:extLst>
          </p:cNvPr>
          <p:cNvSpPr txBox="1"/>
          <p:nvPr/>
        </p:nvSpPr>
        <p:spPr>
          <a:xfrm>
            <a:off x="646981" y="2038747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clonotype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F76CC-F3ED-8B8D-425D-2B0DD36AA518}"/>
              </a:ext>
            </a:extLst>
          </p:cNvPr>
          <p:cNvSpPr txBox="1"/>
          <p:nvPr/>
        </p:nvSpPr>
        <p:spPr>
          <a:xfrm>
            <a:off x="7778150" y="2040056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ACCE4-52F4-1830-CA4F-47210C01EF35}"/>
              </a:ext>
            </a:extLst>
          </p:cNvPr>
          <p:cNvSpPr txBox="1"/>
          <p:nvPr/>
        </p:nvSpPr>
        <p:spPr>
          <a:xfrm>
            <a:off x="321286" y="5873312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593E9A-0EE1-4ECD-CC4E-E900D26F32E3}"/>
              </a:ext>
            </a:extLst>
          </p:cNvPr>
          <p:cNvSpPr txBox="1"/>
          <p:nvPr/>
        </p:nvSpPr>
        <p:spPr>
          <a:xfrm>
            <a:off x="6340367" y="5873312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54471-B37B-44D1-E818-6AA3818DF802}"/>
              </a:ext>
            </a:extLst>
          </p:cNvPr>
          <p:cNvSpPr txBox="1"/>
          <p:nvPr/>
        </p:nvSpPr>
        <p:spPr>
          <a:xfrm>
            <a:off x="2572082" y="6488668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 1e-4,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65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FDD22-822B-7538-9FB8-B8FA23F0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4DC4-912C-4900-1F19-CA70B5C7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Colitis dataset linkage summary heatmaps (TRA): CDR3 AA linkage sharing seems more common across more cell types within </a:t>
            </a:r>
            <a:r>
              <a:rPr lang="en-US" dirty="0" err="1"/>
              <a:t>irAE</a:t>
            </a:r>
            <a:r>
              <a:rPr lang="en-US" dirty="0"/>
              <a:t> colitis group (no </a:t>
            </a:r>
            <a:r>
              <a:rPr lang="en-US" dirty="0" err="1"/>
              <a:t>Trms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9BD2B-3135-19FB-DC02-55901C58038C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3C2055-2B2C-265F-B891-DA5EFA5C15ED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E3081-A137-76E9-F74E-8C546629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918" y="2656684"/>
            <a:ext cx="5926348" cy="346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99F719-93FC-C99F-CAC8-54AEC158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06" y="2653954"/>
            <a:ext cx="5717875" cy="3468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435471-2CD3-28EA-5CCD-53DCF7D78877}"/>
              </a:ext>
            </a:extLst>
          </p:cNvPr>
          <p:cNvSpPr txBox="1"/>
          <p:nvPr/>
        </p:nvSpPr>
        <p:spPr>
          <a:xfrm>
            <a:off x="2170220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61,623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D4EACC-ADB1-FADF-1687-3D20E8BD25CE}"/>
              </a:ext>
            </a:extLst>
          </p:cNvPr>
          <p:cNvSpPr txBox="1"/>
          <p:nvPr/>
        </p:nvSpPr>
        <p:spPr>
          <a:xfrm>
            <a:off x="8192218" y="6011892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61,326</a:t>
            </a:r>
          </a:p>
        </p:txBody>
      </p:sp>
    </p:spTree>
    <p:extLst>
      <p:ext uri="{BB962C8B-B14F-4D97-AF65-F5344CB8AC3E}">
        <p14:creationId xmlns:p14="http://schemas.microsoft.com/office/powerpoint/2010/main" val="250681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77F8-D635-D5E8-1EE4-8C6EB4DD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19E7-1514-5F59-802F-7460560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See same trend for TRB in colitis dataset (no </a:t>
            </a:r>
            <a:r>
              <a:rPr lang="en-US" dirty="0" err="1"/>
              <a:t>Trms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95317-9AC3-C0F4-1CBD-BC88526B799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44B00F-C39C-562F-7952-4455812EBF06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081E8-1E24-9706-2468-A00F07B1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6" y="2612764"/>
            <a:ext cx="5681386" cy="3480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FB328D-57D7-180C-70E9-1785BD053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2764"/>
            <a:ext cx="5756485" cy="34808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E80409-13B8-AB11-9004-FA2214ECA9C3}"/>
              </a:ext>
            </a:extLst>
          </p:cNvPr>
          <p:cNvSpPr txBox="1"/>
          <p:nvPr/>
        </p:nvSpPr>
        <p:spPr>
          <a:xfrm>
            <a:off x="1458382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63,816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672CCA-E5E3-3D84-96C3-4A55E5C3A368}"/>
              </a:ext>
            </a:extLst>
          </p:cNvPr>
          <p:cNvSpPr txBox="1"/>
          <p:nvPr/>
        </p:nvSpPr>
        <p:spPr>
          <a:xfrm>
            <a:off x="6988456" y="6201565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65,208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AF1E3-B3D6-BDA8-0064-2BF063BF63C3}"/>
              </a:ext>
            </a:extLst>
          </p:cNvPr>
          <p:cNvSpPr txBox="1"/>
          <p:nvPr/>
        </p:nvSpPr>
        <p:spPr>
          <a:xfrm>
            <a:off x="2538196" y="6488668"/>
            <a:ext cx="7795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Perhaps more diverse cell types are recognizing same antigen 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</p:spTree>
    <p:extLst>
      <p:ext uri="{BB962C8B-B14F-4D97-AF65-F5344CB8AC3E}">
        <p14:creationId xmlns:p14="http://schemas.microsoft.com/office/powerpoint/2010/main" val="238183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4FB8-AC52-EF31-D761-247D90400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6716-8BBD-41D2-7BD2-8E6FD8FF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(TRA)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86032-11CD-E986-3866-8FC2594F0564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5F8EFD-B7D7-A6BE-33E8-CF41A6AB5E04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87164-2A04-FC94-27ED-BEEBE13F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1004"/>
            <a:ext cx="5892738" cy="36295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FDB94A-FEC5-991F-2BF4-1FA86F2FC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2738" y="2721004"/>
            <a:ext cx="6003803" cy="36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2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E44E-E430-A9D2-BF76-5F317311E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5AF3-6960-F734-18A4-0974098D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Colitis upset plots (TRB) show same trend but are more biased by set sizes differences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3B36C0-2DEA-F035-D972-E37A1D64D6FF}"/>
              </a:ext>
            </a:extLst>
          </p:cNvPr>
          <p:cNvSpPr txBox="1"/>
          <p:nvPr/>
        </p:nvSpPr>
        <p:spPr>
          <a:xfrm>
            <a:off x="1314560" y="2135480"/>
            <a:ext cx="244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A0540-0C6B-424D-AA7A-A561C3506635}"/>
              </a:ext>
            </a:extLst>
          </p:cNvPr>
          <p:cNvSpPr txBox="1"/>
          <p:nvPr/>
        </p:nvSpPr>
        <p:spPr>
          <a:xfrm>
            <a:off x="7138357" y="2135480"/>
            <a:ext cx="2743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colitis group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06A653-147A-20CE-D3DF-BE5C097F6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057" y="2634467"/>
            <a:ext cx="5778734" cy="3537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4062CE-FEA7-36BF-740D-6032AFF1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8" y="2634949"/>
            <a:ext cx="5778734" cy="35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8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AB31-3D7F-C2FE-3E96-24683ADA7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0C86-5FAF-888A-69A5-7F78DAE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 (TRA), don’t see same trend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BDA53A-70ED-C32E-B994-47BB4AE05C36}"/>
              </a:ext>
            </a:extLst>
          </p:cNvPr>
          <p:cNvSpPr txBox="1"/>
          <p:nvPr/>
        </p:nvSpPr>
        <p:spPr>
          <a:xfrm>
            <a:off x="1314560" y="2135480"/>
            <a:ext cx="1851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BC045-AB7A-5F42-92B8-807C3A2FCB60}"/>
              </a:ext>
            </a:extLst>
          </p:cNvPr>
          <p:cNvSpPr txBox="1"/>
          <p:nvPr/>
        </p:nvSpPr>
        <p:spPr>
          <a:xfrm>
            <a:off x="7138357" y="2135480"/>
            <a:ext cx="21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no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FC132-12D1-A0E0-7F41-A73C60881953}"/>
              </a:ext>
            </a:extLst>
          </p:cNvPr>
          <p:cNvSpPr txBox="1"/>
          <p:nvPr/>
        </p:nvSpPr>
        <p:spPr>
          <a:xfrm>
            <a:off x="1458382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298,075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B6E950-D410-9699-6ADD-211D8741DF4D}"/>
              </a:ext>
            </a:extLst>
          </p:cNvPr>
          <p:cNvSpPr txBox="1"/>
          <p:nvPr/>
        </p:nvSpPr>
        <p:spPr>
          <a:xfrm>
            <a:off x="6988456" y="6201565"/>
            <a:ext cx="242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linkages = 273,226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63E66-0EFB-E128-4C8F-F526AA356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0" y="2648561"/>
            <a:ext cx="5697346" cy="3409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5D9DDC-4983-7172-D029-53E7A481C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202" y="2648561"/>
            <a:ext cx="5747254" cy="340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4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23435</TotalTime>
  <Words>573</Words>
  <Application>Microsoft Macintosh PowerPoint</Application>
  <PresentationFormat>Widescreen</PresentationFormat>
  <Paragraphs>87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Manually looked through colitis dataset clusters for those expressing Trm markers (CD69, CD103, CD49a): 2 CD4 TCM  CD4 Trm, 5 CD8 TEM  CD8 Trm, do see same trend as published (Trm lower in irAE colitis group)</vt:lpstr>
      <vt:lpstr>Highly expanded CD8 Trm TRAs seem to have distinct features between colitis irAE and no colitis irAE groups</vt:lpstr>
      <vt:lpstr>Colitis dataset linkage summary heatmaps (TRA): CDR3 AA linkage sharing seems more common across more cell types within irAE colitis group (no Trms)</vt:lpstr>
      <vt:lpstr>See same trend for TRB in colitis dataset (no Trms)</vt:lpstr>
      <vt:lpstr>Colitis upset plots (TRA) show same trend but are more biased by set sizes differences</vt:lpstr>
      <vt:lpstr>Colitis upset plots (TRB) show same trend but are more biased by set sizes differences</vt:lpstr>
      <vt:lpstr>In myocarditis dataset (TRA), don’t see same trend</vt:lpstr>
      <vt:lpstr>In myocarditis dataset (TRB), don’t see same trend</vt:lpstr>
      <vt:lpstr>Myocarditis upset plots (TRA) don’t seem very different by irAE group</vt:lpstr>
      <vt:lpstr>Myocarditis upset plots (TRB) don’t seem very different by irAE group</vt:lpstr>
      <vt:lpstr>No differences in convergence (not publicity, privicity, not shown) between irAE groups by chain, cell type (nor at l2 level, not shown)</vt:lpstr>
      <vt:lpstr>In both datasets, MAITs (less abundant in irAE colitis tissue) have shorter TRA CDR3s and more germline-like TRA chains vs. other cell types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4914</cp:revision>
  <dcterms:created xsi:type="dcterms:W3CDTF">2023-09-15T17:40:02Z</dcterms:created>
  <dcterms:modified xsi:type="dcterms:W3CDTF">2024-01-23T05:21:53Z</dcterms:modified>
</cp:coreProperties>
</file>