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477" r:id="rId2"/>
    <p:sldId id="499" r:id="rId3"/>
    <p:sldId id="717" r:id="rId4"/>
    <p:sldId id="715" r:id="rId5"/>
    <p:sldId id="718" r:id="rId6"/>
    <p:sldId id="716" r:id="rId7"/>
    <p:sldId id="719" r:id="rId8"/>
    <p:sldId id="720" r:id="rId9"/>
    <p:sldId id="713" r:id="rId10"/>
    <p:sldId id="71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C762"/>
    <a:srgbClr val="FDE824"/>
    <a:srgbClr val="20908C"/>
    <a:srgbClr val="3B528B"/>
    <a:srgbClr val="450C54"/>
    <a:srgbClr val="BEBEBE"/>
    <a:srgbClr val="90ED91"/>
    <a:srgbClr val="01B6EE"/>
    <a:srgbClr val="006400"/>
    <a:srgbClr val="F664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3"/>
    <p:restoredTop sz="76133" autoAdjust="0"/>
  </p:normalViewPr>
  <p:slideViewPr>
    <p:cSldViewPr snapToGrid="0" showGuides="1">
      <p:cViewPr varScale="1">
        <p:scale>
          <a:sx n="126" d="100"/>
          <a:sy n="126" d="100"/>
        </p:scale>
        <p:origin x="200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3A773-0DCE-3544-BB67-D5FA58DF903C}" type="datetimeFigureOut">
              <a:rPr lang="en-US" smtClean="0"/>
              <a:t>6/13/24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BAA8C-FDC6-D345-B4E0-3B02449209FB}" type="slidenum">
              <a:rPr lang="en-US" smtClean="0"/>
              <a:t>‹#›</a:t>
            </a:fld>
            <a:endParaRPr lang="en-US"/>
          </a:p>
        </p:txBody>
      </p:sp>
    </p:spTree>
    <p:extLst>
      <p:ext uri="{BB962C8B-B14F-4D97-AF65-F5344CB8AC3E}">
        <p14:creationId xmlns:p14="http://schemas.microsoft.com/office/powerpoint/2010/main" val="424400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1BAA8C-FDC6-D345-B4E0-3B02449209FB}" type="slidenum">
              <a:rPr lang="en-US" smtClean="0"/>
              <a:t>1</a:t>
            </a:fld>
            <a:endParaRPr lang="en-US"/>
          </a:p>
        </p:txBody>
      </p:sp>
    </p:spTree>
    <p:extLst>
      <p:ext uri="{BB962C8B-B14F-4D97-AF65-F5344CB8AC3E}">
        <p14:creationId xmlns:p14="http://schemas.microsoft.com/office/powerpoint/2010/main" val="2184427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10</a:t>
            </a:fld>
            <a:endParaRPr lang="en-US"/>
          </a:p>
        </p:txBody>
      </p:sp>
    </p:spTree>
    <p:extLst>
      <p:ext uri="{BB962C8B-B14F-4D97-AF65-F5344CB8AC3E}">
        <p14:creationId xmlns:p14="http://schemas.microsoft.com/office/powerpoint/2010/main" val="190010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2</a:t>
            </a:fld>
            <a:endParaRPr lang="en-US"/>
          </a:p>
        </p:txBody>
      </p:sp>
    </p:spTree>
    <p:extLst>
      <p:ext uri="{BB962C8B-B14F-4D97-AF65-F5344CB8AC3E}">
        <p14:creationId xmlns:p14="http://schemas.microsoft.com/office/powerpoint/2010/main" val="38643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3</a:t>
            </a:fld>
            <a:endParaRPr lang="en-US"/>
          </a:p>
        </p:txBody>
      </p:sp>
    </p:spTree>
    <p:extLst>
      <p:ext uri="{BB962C8B-B14F-4D97-AF65-F5344CB8AC3E}">
        <p14:creationId xmlns:p14="http://schemas.microsoft.com/office/powerpoint/2010/main" val="80072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Menlo" panose="020B0609030804020204" pitchFamily="49" charset="0"/>
              </a:rPr>
              <a:t>Bin width 250 bp</a:t>
            </a:r>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4</a:t>
            </a:fld>
            <a:endParaRPr lang="en-US"/>
          </a:p>
        </p:txBody>
      </p:sp>
    </p:spTree>
    <p:extLst>
      <p:ext uri="{BB962C8B-B14F-4D97-AF65-F5344CB8AC3E}">
        <p14:creationId xmlns:p14="http://schemas.microsoft.com/office/powerpoint/2010/main" val="944558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5</a:t>
            </a:fld>
            <a:endParaRPr lang="en-US"/>
          </a:p>
        </p:txBody>
      </p:sp>
    </p:spTree>
    <p:extLst>
      <p:ext uri="{BB962C8B-B14F-4D97-AF65-F5344CB8AC3E}">
        <p14:creationId xmlns:p14="http://schemas.microsoft.com/office/powerpoint/2010/main" val="3413168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min_coverage</a:t>
            </a:r>
            <a:r>
              <a:rPr lang="en-US" dirty="0">
                <a:solidFill>
                  <a:srgbClr val="000000"/>
                </a:solidFill>
                <a:effectLst/>
                <a:latin typeface="Menlo" panose="020B0609030804020204" pitchFamily="49" charset="0"/>
              </a:rPr>
              <a:t> 20 (was 8 previously, default) --min-var-</a:t>
            </a:r>
            <a:r>
              <a:rPr lang="en-US" dirty="0" err="1">
                <a:solidFill>
                  <a:srgbClr val="000000"/>
                </a:solidFill>
                <a:effectLst/>
                <a:latin typeface="Menlo" panose="020B0609030804020204" pitchFamily="49" charset="0"/>
              </a:rPr>
              <a:t>freq</a:t>
            </a:r>
            <a:r>
              <a:rPr lang="en-US" dirty="0">
                <a:solidFill>
                  <a:srgbClr val="000000"/>
                </a:solidFill>
                <a:effectLst/>
                <a:latin typeface="Menlo" panose="020B0609030804020204" pitchFamily="49" charset="0"/>
              </a:rPr>
              <a:t> 0.01 --p-value 0.1 (was 0.99 previously, default)</a:t>
            </a:r>
            <a:endParaRPr lang="en-US" b="0" dirty="0">
              <a:solidFill>
                <a:srgbClr val="CCCCCC"/>
              </a:solidFill>
              <a:effectLst/>
              <a:latin typeface="Menlo" panose="020B0609030804020204" pitchFamily="49" charset="0"/>
            </a:endParaRPr>
          </a:p>
          <a:p>
            <a:endParaRPr lang="en-US" b="0" dirty="0">
              <a:solidFill>
                <a:srgbClr val="CCCCCC"/>
              </a:solidFill>
              <a:effectLst/>
              <a:latin typeface="Menlo" panose="020B0609030804020204" pitchFamily="49" charset="0"/>
            </a:endParaRPr>
          </a:p>
          <a:p>
            <a:r>
              <a:rPr lang="en-US" b="0" dirty="0">
                <a:solidFill>
                  <a:srgbClr val="CCCCCC"/>
                </a:solidFill>
                <a:effectLst/>
                <a:latin typeface="Menlo" panose="020B0609030804020204" pitchFamily="49" charset="0"/>
              </a:rPr>
              <a:t>AND</a:t>
            </a:r>
          </a:p>
          <a:p>
            <a:endParaRPr lang="en-US" b="0" dirty="0">
              <a:solidFill>
                <a:srgbClr val="CCCCCC"/>
              </a:solidFill>
              <a:effectLst/>
              <a:latin typeface="Menlo" panose="020B0609030804020204" pitchFamily="49" charset="0"/>
            </a:endParaRPr>
          </a:p>
          <a:p>
            <a:r>
              <a:rPr lang="en-US" b="0" dirty="0">
                <a:solidFill>
                  <a:srgbClr val="CCCCCC"/>
                </a:solidFill>
                <a:effectLst/>
                <a:latin typeface="Menlo" panose="020B0609030804020204" pitchFamily="49" charset="0"/>
              </a:rPr>
              <a:t>Now filtering based on ref AND var</a:t>
            </a:r>
          </a:p>
          <a:p>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var_supporting_reads_on_plus_strand</a:t>
            </a:r>
            <a:r>
              <a:rPr lang="en-US" b="0" dirty="0">
                <a:solidFill>
                  <a:srgbClr val="CCCCCC"/>
                </a:solidFill>
                <a:effectLst/>
                <a:latin typeface="Menlo" panose="020B0609030804020204" pitchFamily="49" charset="0"/>
              </a:rPr>
              <a:t> &gt; 2,</a:t>
            </a:r>
          </a:p>
          <a:p>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var_supporting_reads_on_minus_strand</a:t>
            </a:r>
            <a:r>
              <a:rPr lang="en-US" b="0" dirty="0">
                <a:solidFill>
                  <a:srgbClr val="CCCCCC"/>
                </a:solidFill>
                <a:effectLst/>
                <a:latin typeface="Menlo" panose="020B0609030804020204" pitchFamily="49" charset="0"/>
              </a:rPr>
              <a:t> &gt; 2,</a:t>
            </a:r>
          </a:p>
          <a:p>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ref_supporting_reads_on_plus_strand</a:t>
            </a:r>
            <a:r>
              <a:rPr lang="en-US" b="0" dirty="0">
                <a:solidFill>
                  <a:srgbClr val="CCCCCC"/>
                </a:solidFill>
                <a:effectLst/>
                <a:latin typeface="Menlo" panose="020B0609030804020204" pitchFamily="49" charset="0"/>
              </a:rPr>
              <a:t> &gt; 2,</a:t>
            </a:r>
          </a:p>
          <a:p>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ref_supporting_reads_on_minus_strand</a:t>
            </a:r>
            <a:r>
              <a:rPr lang="en-US" b="0" dirty="0">
                <a:solidFill>
                  <a:srgbClr val="CCCCCC"/>
                </a:solidFill>
                <a:effectLst/>
                <a:latin typeface="Menlo" panose="020B0609030804020204" pitchFamily="49" charset="0"/>
              </a:rPr>
              <a:t> &gt; 2,</a:t>
            </a:r>
          </a:p>
          <a:p>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var_supporting_reads_on_plus_strand</a:t>
            </a:r>
            <a:r>
              <a:rPr lang="en-US" b="0" dirty="0">
                <a:solidFill>
                  <a:srgbClr val="CCCCCC"/>
                </a:solidFill>
                <a:effectLst/>
                <a:latin typeface="Menlo" panose="020B0609030804020204" pitchFamily="49" charset="0"/>
              </a:rPr>
              <a:t> / (</a:t>
            </a:r>
            <a:r>
              <a:rPr lang="en-US" b="0" dirty="0" err="1">
                <a:solidFill>
                  <a:srgbClr val="CCCCCC"/>
                </a:solidFill>
                <a:effectLst/>
                <a:latin typeface="Menlo" panose="020B0609030804020204" pitchFamily="49" charset="0"/>
              </a:rPr>
              <a:t>var_supporting_reads_on_plus_strand</a:t>
            </a:r>
            <a:r>
              <a:rPr lang="en-US" b="0" dirty="0">
                <a:solidFill>
                  <a:srgbClr val="CCCCCC"/>
                </a:solidFill>
                <a:effectLst/>
                <a:latin typeface="Menlo" panose="020B0609030804020204" pitchFamily="49" charset="0"/>
              </a:rPr>
              <a:t> + </a:t>
            </a:r>
            <a:r>
              <a:rPr lang="en-US" b="0" dirty="0" err="1">
                <a:solidFill>
                  <a:srgbClr val="CCCCCC"/>
                </a:solidFill>
                <a:effectLst/>
                <a:latin typeface="Menlo" panose="020B0609030804020204" pitchFamily="49" charset="0"/>
              </a:rPr>
              <a:t>var_supporting_reads_on_minus_strand</a:t>
            </a:r>
            <a:r>
              <a:rPr lang="en-US" b="0" dirty="0">
                <a:solidFill>
                  <a:srgbClr val="CCCCCC"/>
                </a:solidFill>
                <a:effectLst/>
                <a:latin typeface="Menlo" panose="020B0609030804020204" pitchFamily="49" charset="0"/>
              </a:rPr>
              <a:t>) &gt; 0.3,</a:t>
            </a:r>
          </a:p>
          <a:p>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var_supporting_reads_on_plus_strand</a:t>
            </a:r>
            <a:r>
              <a:rPr lang="en-US" b="0" dirty="0">
                <a:solidFill>
                  <a:srgbClr val="CCCCCC"/>
                </a:solidFill>
                <a:effectLst/>
                <a:latin typeface="Menlo" panose="020B0609030804020204" pitchFamily="49" charset="0"/>
              </a:rPr>
              <a:t> / (</a:t>
            </a:r>
            <a:r>
              <a:rPr lang="en-US" b="0" dirty="0" err="1">
                <a:solidFill>
                  <a:srgbClr val="CCCCCC"/>
                </a:solidFill>
                <a:effectLst/>
                <a:latin typeface="Menlo" panose="020B0609030804020204" pitchFamily="49" charset="0"/>
              </a:rPr>
              <a:t>var_supporting_reads_on_plus_strand</a:t>
            </a:r>
            <a:r>
              <a:rPr lang="en-US" b="0" dirty="0">
                <a:solidFill>
                  <a:srgbClr val="CCCCCC"/>
                </a:solidFill>
                <a:effectLst/>
                <a:latin typeface="Menlo" panose="020B0609030804020204" pitchFamily="49" charset="0"/>
              </a:rPr>
              <a:t> + </a:t>
            </a:r>
            <a:r>
              <a:rPr lang="en-US" b="0" dirty="0" err="1">
                <a:solidFill>
                  <a:srgbClr val="CCCCCC"/>
                </a:solidFill>
                <a:effectLst/>
                <a:latin typeface="Menlo" panose="020B0609030804020204" pitchFamily="49" charset="0"/>
              </a:rPr>
              <a:t>var_supporting_reads_on_minus_strand</a:t>
            </a:r>
            <a:r>
              <a:rPr lang="en-US" b="0" dirty="0">
                <a:solidFill>
                  <a:srgbClr val="CCCCCC"/>
                </a:solidFill>
                <a:effectLst/>
                <a:latin typeface="Menlo" panose="020B0609030804020204" pitchFamily="49" charset="0"/>
              </a:rPr>
              <a:t>) &lt; 0.7,</a:t>
            </a:r>
          </a:p>
          <a:p>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ref_supporting_reads_on_plus_strand</a:t>
            </a:r>
            <a:r>
              <a:rPr lang="en-US" b="0" dirty="0">
                <a:solidFill>
                  <a:srgbClr val="CCCCCC"/>
                </a:solidFill>
                <a:effectLst/>
                <a:latin typeface="Menlo" panose="020B0609030804020204" pitchFamily="49" charset="0"/>
              </a:rPr>
              <a:t> / (</a:t>
            </a:r>
            <a:r>
              <a:rPr lang="en-US" b="0" dirty="0" err="1">
                <a:solidFill>
                  <a:srgbClr val="CCCCCC"/>
                </a:solidFill>
                <a:effectLst/>
                <a:latin typeface="Menlo" panose="020B0609030804020204" pitchFamily="49" charset="0"/>
              </a:rPr>
              <a:t>ref_supporting_reads_on_plus_strand</a:t>
            </a:r>
            <a:r>
              <a:rPr lang="en-US" b="0" dirty="0">
                <a:solidFill>
                  <a:srgbClr val="CCCCCC"/>
                </a:solidFill>
                <a:effectLst/>
                <a:latin typeface="Menlo" panose="020B0609030804020204" pitchFamily="49" charset="0"/>
              </a:rPr>
              <a:t> + </a:t>
            </a:r>
            <a:r>
              <a:rPr lang="en-US" b="0" dirty="0" err="1">
                <a:solidFill>
                  <a:srgbClr val="CCCCCC"/>
                </a:solidFill>
                <a:effectLst/>
                <a:latin typeface="Menlo" panose="020B0609030804020204" pitchFamily="49" charset="0"/>
              </a:rPr>
              <a:t>ref_supporting_reads_on_minus_strand</a:t>
            </a:r>
            <a:r>
              <a:rPr lang="en-US" b="0" dirty="0">
                <a:solidFill>
                  <a:srgbClr val="CCCCCC"/>
                </a:solidFill>
                <a:effectLst/>
                <a:latin typeface="Menlo" panose="020B0609030804020204" pitchFamily="49" charset="0"/>
              </a:rPr>
              <a:t>) &gt; 0.3,</a:t>
            </a:r>
          </a:p>
          <a:p>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ref_supporting_reads_on_plus_strand</a:t>
            </a:r>
            <a:r>
              <a:rPr lang="en-US" b="0" dirty="0">
                <a:solidFill>
                  <a:srgbClr val="CCCCCC"/>
                </a:solidFill>
                <a:effectLst/>
                <a:latin typeface="Menlo" panose="020B0609030804020204" pitchFamily="49" charset="0"/>
              </a:rPr>
              <a:t> / (</a:t>
            </a:r>
            <a:r>
              <a:rPr lang="en-US" b="0" dirty="0" err="1">
                <a:solidFill>
                  <a:srgbClr val="CCCCCC"/>
                </a:solidFill>
                <a:effectLst/>
                <a:latin typeface="Menlo" panose="020B0609030804020204" pitchFamily="49" charset="0"/>
              </a:rPr>
              <a:t>ref_supporting_reads_on_plus_strand</a:t>
            </a:r>
            <a:r>
              <a:rPr lang="en-US" b="0" dirty="0">
                <a:solidFill>
                  <a:srgbClr val="CCCCCC"/>
                </a:solidFill>
                <a:effectLst/>
                <a:latin typeface="Menlo" panose="020B0609030804020204" pitchFamily="49" charset="0"/>
              </a:rPr>
              <a:t> + </a:t>
            </a:r>
            <a:r>
              <a:rPr lang="en-US" b="0" dirty="0" err="1">
                <a:solidFill>
                  <a:srgbClr val="CCCCCC"/>
                </a:solidFill>
                <a:effectLst/>
                <a:latin typeface="Menlo" panose="020B0609030804020204" pitchFamily="49" charset="0"/>
              </a:rPr>
              <a:t>ref_supporting_reads_on_minus_strand</a:t>
            </a:r>
            <a:r>
              <a:rPr lang="en-US" b="0" dirty="0">
                <a:solidFill>
                  <a:srgbClr val="CCCCCC"/>
                </a:solidFill>
                <a:effectLst/>
                <a:latin typeface="Menlo" panose="020B0609030804020204" pitchFamily="49" charset="0"/>
              </a:rPr>
              <a:t>) &lt; 0.7)</a:t>
            </a:r>
          </a:p>
        </p:txBody>
      </p:sp>
      <p:sp>
        <p:nvSpPr>
          <p:cNvPr id="4" name="Slide Number Placeholder 3"/>
          <p:cNvSpPr>
            <a:spLocks noGrp="1"/>
          </p:cNvSpPr>
          <p:nvPr>
            <p:ph type="sldNum" sz="quarter" idx="5"/>
          </p:nvPr>
        </p:nvSpPr>
        <p:spPr/>
        <p:txBody>
          <a:bodyPr/>
          <a:lstStyle/>
          <a:p>
            <a:fld id="{061BAA8C-FDC6-D345-B4E0-3B02449209FB}" type="slidenum">
              <a:rPr lang="en-US" smtClean="0"/>
              <a:t>6</a:t>
            </a:fld>
            <a:endParaRPr lang="en-US"/>
          </a:p>
        </p:txBody>
      </p:sp>
    </p:spTree>
    <p:extLst>
      <p:ext uri="{BB962C8B-B14F-4D97-AF65-F5344CB8AC3E}">
        <p14:creationId xmlns:p14="http://schemas.microsoft.com/office/powerpoint/2010/main" val="4191911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7</a:t>
            </a:fld>
            <a:endParaRPr lang="en-US"/>
          </a:p>
        </p:txBody>
      </p:sp>
    </p:spTree>
    <p:extLst>
      <p:ext uri="{BB962C8B-B14F-4D97-AF65-F5344CB8AC3E}">
        <p14:creationId xmlns:p14="http://schemas.microsoft.com/office/powerpoint/2010/main" val="434626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Menlo" panose="020B0609030804020204" pitchFamily="49" charset="0"/>
              </a:rPr>
              <a:t>Plot/analysis made with new covariate regressing out code</a:t>
            </a:r>
          </a:p>
        </p:txBody>
      </p:sp>
      <p:sp>
        <p:nvSpPr>
          <p:cNvPr id="4" name="Slide Number Placeholder 3"/>
          <p:cNvSpPr>
            <a:spLocks noGrp="1"/>
          </p:cNvSpPr>
          <p:nvPr>
            <p:ph type="sldNum" sz="quarter" idx="5"/>
          </p:nvPr>
        </p:nvSpPr>
        <p:spPr/>
        <p:txBody>
          <a:bodyPr/>
          <a:lstStyle/>
          <a:p>
            <a:fld id="{061BAA8C-FDC6-D345-B4E0-3B02449209FB}" type="slidenum">
              <a:rPr lang="en-US" smtClean="0"/>
              <a:t>8</a:t>
            </a:fld>
            <a:endParaRPr lang="en-US"/>
          </a:p>
        </p:txBody>
      </p:sp>
    </p:spTree>
    <p:extLst>
      <p:ext uri="{BB962C8B-B14F-4D97-AF65-F5344CB8AC3E}">
        <p14:creationId xmlns:p14="http://schemas.microsoft.com/office/powerpoint/2010/main" val="1484288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pPr marL="0" indent="0">
              <a:buFont typeface="+mj-lt"/>
              <a:buNone/>
            </a:pPr>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9</a:t>
            </a:fld>
            <a:endParaRPr lang="en-US"/>
          </a:p>
        </p:txBody>
      </p:sp>
    </p:spTree>
    <p:extLst>
      <p:ext uri="{BB962C8B-B14F-4D97-AF65-F5344CB8AC3E}">
        <p14:creationId xmlns:p14="http://schemas.microsoft.com/office/powerpoint/2010/main" val="1515493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F7D-5E7F-36F4-9F81-EF599E351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ED1C0-FB6E-DBC2-BB7B-A07A8B8C6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248A5-ED33-A395-C545-863D489082CB}"/>
              </a:ext>
            </a:extLst>
          </p:cNvPr>
          <p:cNvSpPr>
            <a:spLocks noGrp="1"/>
          </p:cNvSpPr>
          <p:nvPr>
            <p:ph type="dt" sz="half" idx="10"/>
          </p:nvPr>
        </p:nvSpPr>
        <p:spPr/>
        <p:txBody>
          <a:bodyPr/>
          <a:lstStyle/>
          <a:p>
            <a:fld id="{80FC6068-BAFB-FC44-B9D8-F4B3BB105DE6}" type="datetimeFigureOut">
              <a:rPr lang="en-US" smtClean="0"/>
              <a:t>6/13/24</a:t>
            </a:fld>
            <a:endParaRPr lang="en-US"/>
          </a:p>
        </p:txBody>
      </p:sp>
      <p:sp>
        <p:nvSpPr>
          <p:cNvPr id="5" name="Footer Placeholder 4">
            <a:extLst>
              <a:ext uri="{FF2B5EF4-FFF2-40B4-BE49-F238E27FC236}">
                <a16:creationId xmlns:a16="http://schemas.microsoft.com/office/drawing/2014/main" id="{2743415C-01E8-47C5-572D-4511E69EA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A6B2E-FEFC-BE4D-184F-95A8F620254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40946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A8C1-9166-7DEA-3D13-364B26032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E891F6-3DD4-9F59-F743-141E6B34C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D971C-42DE-4D59-B5E8-CB9F8BDA810B}"/>
              </a:ext>
            </a:extLst>
          </p:cNvPr>
          <p:cNvSpPr>
            <a:spLocks noGrp="1"/>
          </p:cNvSpPr>
          <p:nvPr>
            <p:ph type="dt" sz="half" idx="10"/>
          </p:nvPr>
        </p:nvSpPr>
        <p:spPr/>
        <p:txBody>
          <a:bodyPr/>
          <a:lstStyle/>
          <a:p>
            <a:fld id="{80FC6068-BAFB-FC44-B9D8-F4B3BB105DE6}" type="datetimeFigureOut">
              <a:rPr lang="en-US" smtClean="0"/>
              <a:t>6/13/24</a:t>
            </a:fld>
            <a:endParaRPr lang="en-US"/>
          </a:p>
        </p:txBody>
      </p:sp>
      <p:sp>
        <p:nvSpPr>
          <p:cNvPr id="5" name="Footer Placeholder 4">
            <a:extLst>
              <a:ext uri="{FF2B5EF4-FFF2-40B4-BE49-F238E27FC236}">
                <a16:creationId xmlns:a16="http://schemas.microsoft.com/office/drawing/2014/main" id="{FC63F9F1-DE9A-F9DE-EAFD-B0DFFE41D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31984-6BB3-B8D1-B86C-A5F5D111F081}"/>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4905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23516-DDDD-3784-0552-177E497A0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697A8E-2FDE-2B20-22F2-4D8FEC253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F9A34-1E50-8AA9-2B91-F89D7D9ADECE}"/>
              </a:ext>
            </a:extLst>
          </p:cNvPr>
          <p:cNvSpPr>
            <a:spLocks noGrp="1"/>
          </p:cNvSpPr>
          <p:nvPr>
            <p:ph type="dt" sz="half" idx="10"/>
          </p:nvPr>
        </p:nvSpPr>
        <p:spPr/>
        <p:txBody>
          <a:bodyPr/>
          <a:lstStyle/>
          <a:p>
            <a:fld id="{80FC6068-BAFB-FC44-B9D8-F4B3BB105DE6}" type="datetimeFigureOut">
              <a:rPr lang="en-US" smtClean="0"/>
              <a:t>6/13/24</a:t>
            </a:fld>
            <a:endParaRPr lang="en-US"/>
          </a:p>
        </p:txBody>
      </p:sp>
      <p:sp>
        <p:nvSpPr>
          <p:cNvPr id="5" name="Footer Placeholder 4">
            <a:extLst>
              <a:ext uri="{FF2B5EF4-FFF2-40B4-BE49-F238E27FC236}">
                <a16:creationId xmlns:a16="http://schemas.microsoft.com/office/drawing/2014/main" id="{29838F2E-F3E3-41D2-928E-A5A5C5A9E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51A6-42D7-6FD1-A39C-1A9D872605F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60004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D417-C050-FC78-7FA1-8F4FEBDADDE6}"/>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7DC6D99-F150-E151-9944-EC18F88D5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6A25-9951-8888-987C-428D29B4F66D}"/>
              </a:ext>
            </a:extLst>
          </p:cNvPr>
          <p:cNvSpPr>
            <a:spLocks noGrp="1"/>
          </p:cNvSpPr>
          <p:nvPr>
            <p:ph type="dt" sz="half" idx="10"/>
          </p:nvPr>
        </p:nvSpPr>
        <p:spPr/>
        <p:txBody>
          <a:bodyPr/>
          <a:lstStyle/>
          <a:p>
            <a:fld id="{80FC6068-BAFB-FC44-B9D8-F4B3BB105DE6}" type="datetimeFigureOut">
              <a:rPr lang="en-US" smtClean="0"/>
              <a:t>6/13/24</a:t>
            </a:fld>
            <a:endParaRPr lang="en-US"/>
          </a:p>
        </p:txBody>
      </p:sp>
      <p:sp>
        <p:nvSpPr>
          <p:cNvPr id="5" name="Footer Placeholder 4">
            <a:extLst>
              <a:ext uri="{FF2B5EF4-FFF2-40B4-BE49-F238E27FC236}">
                <a16:creationId xmlns:a16="http://schemas.microsoft.com/office/drawing/2014/main" id="{2CAF9CFE-9F4D-528A-7686-0A2246036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73BFF-54D4-048B-EE52-7763A173CA4B}"/>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976245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DFAE-AE61-986E-EB48-20ABE234D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13BE9-938E-A674-EA2C-FF6D5D38C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39E9E-D557-CC11-64C0-D157AF760ED5}"/>
              </a:ext>
            </a:extLst>
          </p:cNvPr>
          <p:cNvSpPr>
            <a:spLocks noGrp="1"/>
          </p:cNvSpPr>
          <p:nvPr>
            <p:ph type="dt" sz="half" idx="10"/>
          </p:nvPr>
        </p:nvSpPr>
        <p:spPr/>
        <p:txBody>
          <a:bodyPr/>
          <a:lstStyle/>
          <a:p>
            <a:fld id="{80FC6068-BAFB-FC44-B9D8-F4B3BB105DE6}" type="datetimeFigureOut">
              <a:rPr lang="en-US" smtClean="0"/>
              <a:t>6/13/24</a:t>
            </a:fld>
            <a:endParaRPr lang="en-US"/>
          </a:p>
        </p:txBody>
      </p:sp>
      <p:sp>
        <p:nvSpPr>
          <p:cNvPr id="5" name="Footer Placeholder 4">
            <a:extLst>
              <a:ext uri="{FF2B5EF4-FFF2-40B4-BE49-F238E27FC236}">
                <a16:creationId xmlns:a16="http://schemas.microsoft.com/office/drawing/2014/main" id="{477E4CE7-D734-F13F-D984-659B982ED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CBBA3-424C-85A5-38AF-F225EA0AB30F}"/>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3815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789D-121E-B661-3E95-72AE4B6AF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543FC-ECEC-2DDE-0104-106A3A492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C5FD3F-C10F-8AA1-70B7-401B1B23B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D7327-0686-96B1-9475-2555F8CC9C0F}"/>
              </a:ext>
            </a:extLst>
          </p:cNvPr>
          <p:cNvSpPr>
            <a:spLocks noGrp="1"/>
          </p:cNvSpPr>
          <p:nvPr>
            <p:ph type="dt" sz="half" idx="10"/>
          </p:nvPr>
        </p:nvSpPr>
        <p:spPr/>
        <p:txBody>
          <a:bodyPr/>
          <a:lstStyle/>
          <a:p>
            <a:fld id="{80FC6068-BAFB-FC44-B9D8-F4B3BB105DE6}" type="datetimeFigureOut">
              <a:rPr lang="en-US" smtClean="0"/>
              <a:t>6/13/24</a:t>
            </a:fld>
            <a:endParaRPr lang="en-US"/>
          </a:p>
        </p:txBody>
      </p:sp>
      <p:sp>
        <p:nvSpPr>
          <p:cNvPr id="6" name="Footer Placeholder 5">
            <a:extLst>
              <a:ext uri="{FF2B5EF4-FFF2-40B4-BE49-F238E27FC236}">
                <a16:creationId xmlns:a16="http://schemas.microsoft.com/office/drawing/2014/main" id="{41E34DDF-D8E7-3F6C-CB8F-FDF6E7090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88B5A-00ED-82FA-1738-C85CB61805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2440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8C69-B515-DF53-BCFA-D550EC94B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94B141-38A1-BE22-A013-A82CC6706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34C5C-0EE0-3A42-5D11-435E37A5F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B2EF9-C19C-EDC6-8B3D-580FBC45C7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659E9-2F87-CFC4-B465-08D2316CB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4E6FC-2E10-A26A-D4C3-794777D19DF0}"/>
              </a:ext>
            </a:extLst>
          </p:cNvPr>
          <p:cNvSpPr>
            <a:spLocks noGrp="1"/>
          </p:cNvSpPr>
          <p:nvPr>
            <p:ph type="dt" sz="half" idx="10"/>
          </p:nvPr>
        </p:nvSpPr>
        <p:spPr/>
        <p:txBody>
          <a:bodyPr/>
          <a:lstStyle/>
          <a:p>
            <a:fld id="{80FC6068-BAFB-FC44-B9D8-F4B3BB105DE6}" type="datetimeFigureOut">
              <a:rPr lang="en-US" smtClean="0"/>
              <a:t>6/13/24</a:t>
            </a:fld>
            <a:endParaRPr lang="en-US"/>
          </a:p>
        </p:txBody>
      </p:sp>
      <p:sp>
        <p:nvSpPr>
          <p:cNvPr id="8" name="Footer Placeholder 7">
            <a:extLst>
              <a:ext uri="{FF2B5EF4-FFF2-40B4-BE49-F238E27FC236}">
                <a16:creationId xmlns:a16="http://schemas.microsoft.com/office/drawing/2014/main" id="{3CA50073-47FA-8CFF-0617-48785954C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760F9F-3E51-C58C-0BF6-C86FF2980C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76207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D032-26A5-7A2D-F678-56393EC3D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98E989-75F8-BB02-B82D-11FAC5E175A1}"/>
              </a:ext>
            </a:extLst>
          </p:cNvPr>
          <p:cNvSpPr>
            <a:spLocks noGrp="1"/>
          </p:cNvSpPr>
          <p:nvPr>
            <p:ph type="dt" sz="half" idx="10"/>
          </p:nvPr>
        </p:nvSpPr>
        <p:spPr/>
        <p:txBody>
          <a:bodyPr/>
          <a:lstStyle/>
          <a:p>
            <a:fld id="{80FC6068-BAFB-FC44-B9D8-F4B3BB105DE6}" type="datetimeFigureOut">
              <a:rPr lang="en-US" smtClean="0"/>
              <a:t>6/13/24</a:t>
            </a:fld>
            <a:endParaRPr lang="en-US"/>
          </a:p>
        </p:txBody>
      </p:sp>
      <p:sp>
        <p:nvSpPr>
          <p:cNvPr id="4" name="Footer Placeholder 3">
            <a:extLst>
              <a:ext uri="{FF2B5EF4-FFF2-40B4-BE49-F238E27FC236}">
                <a16:creationId xmlns:a16="http://schemas.microsoft.com/office/drawing/2014/main" id="{B09B5C66-E958-649A-5675-A662F06A09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254FA4-DFC4-646F-60E5-DECF271B37C6}"/>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26584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04E65-08BD-6907-1F8C-723793CBF8E7}"/>
              </a:ext>
            </a:extLst>
          </p:cNvPr>
          <p:cNvSpPr>
            <a:spLocks noGrp="1"/>
          </p:cNvSpPr>
          <p:nvPr>
            <p:ph type="dt" sz="half" idx="10"/>
          </p:nvPr>
        </p:nvSpPr>
        <p:spPr/>
        <p:txBody>
          <a:bodyPr/>
          <a:lstStyle/>
          <a:p>
            <a:fld id="{80FC6068-BAFB-FC44-B9D8-F4B3BB105DE6}" type="datetimeFigureOut">
              <a:rPr lang="en-US" smtClean="0"/>
              <a:t>6/13/24</a:t>
            </a:fld>
            <a:endParaRPr lang="en-US"/>
          </a:p>
        </p:txBody>
      </p:sp>
      <p:sp>
        <p:nvSpPr>
          <p:cNvPr id="3" name="Footer Placeholder 2">
            <a:extLst>
              <a:ext uri="{FF2B5EF4-FFF2-40B4-BE49-F238E27FC236}">
                <a16:creationId xmlns:a16="http://schemas.microsoft.com/office/drawing/2014/main" id="{D661CC75-33DA-B1F6-96AF-CBB1480590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C4FFB-D0D0-31DD-44BD-B3E7ED184A2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419160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42D8-1021-2C9E-5F09-32FDF65E2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0913F2-059D-752E-A400-647BBF8303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021D53-A503-B148-BD5E-C4D870B45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35AFC-61BE-1793-693C-F41CB363D2C2}"/>
              </a:ext>
            </a:extLst>
          </p:cNvPr>
          <p:cNvSpPr>
            <a:spLocks noGrp="1"/>
          </p:cNvSpPr>
          <p:nvPr>
            <p:ph type="dt" sz="half" idx="10"/>
          </p:nvPr>
        </p:nvSpPr>
        <p:spPr/>
        <p:txBody>
          <a:bodyPr/>
          <a:lstStyle/>
          <a:p>
            <a:fld id="{80FC6068-BAFB-FC44-B9D8-F4B3BB105DE6}" type="datetimeFigureOut">
              <a:rPr lang="en-US" smtClean="0"/>
              <a:t>6/13/24</a:t>
            </a:fld>
            <a:endParaRPr lang="en-US"/>
          </a:p>
        </p:txBody>
      </p:sp>
      <p:sp>
        <p:nvSpPr>
          <p:cNvPr id="6" name="Footer Placeholder 5">
            <a:extLst>
              <a:ext uri="{FF2B5EF4-FFF2-40B4-BE49-F238E27FC236}">
                <a16:creationId xmlns:a16="http://schemas.microsoft.com/office/drawing/2014/main" id="{547AF21D-5FB2-4C84-EB29-6F451F34E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1F816-AD91-E8D2-EBCE-8DA1C28AEDE9}"/>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68675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EA5-70CB-2324-481C-69CB3F616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61C042-20F1-9842-172C-4C7DD2B9B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7864F1-02BA-BDF6-6C2A-9632A1AEA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DEC45-E803-35C8-EB66-A31C5C60D9B9}"/>
              </a:ext>
            </a:extLst>
          </p:cNvPr>
          <p:cNvSpPr>
            <a:spLocks noGrp="1"/>
          </p:cNvSpPr>
          <p:nvPr>
            <p:ph type="dt" sz="half" idx="10"/>
          </p:nvPr>
        </p:nvSpPr>
        <p:spPr/>
        <p:txBody>
          <a:bodyPr/>
          <a:lstStyle/>
          <a:p>
            <a:fld id="{80FC6068-BAFB-FC44-B9D8-F4B3BB105DE6}" type="datetimeFigureOut">
              <a:rPr lang="en-US" smtClean="0"/>
              <a:t>6/13/24</a:t>
            </a:fld>
            <a:endParaRPr lang="en-US"/>
          </a:p>
        </p:txBody>
      </p:sp>
      <p:sp>
        <p:nvSpPr>
          <p:cNvPr id="6" name="Footer Placeholder 5">
            <a:extLst>
              <a:ext uri="{FF2B5EF4-FFF2-40B4-BE49-F238E27FC236}">
                <a16:creationId xmlns:a16="http://schemas.microsoft.com/office/drawing/2014/main" id="{E53A919A-3F80-FD6A-344C-529C0DA69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F0D72-1C3C-A33E-99F8-116B63BA412E}"/>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52022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0EAE4-2EA3-240E-FA0D-88C1D97D8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75C67-A2AC-C558-C959-8951B3D76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ED394-34D6-0BC7-0954-31A6D6795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C6068-BAFB-FC44-B9D8-F4B3BB105DE6}" type="datetimeFigureOut">
              <a:rPr lang="en-US" smtClean="0"/>
              <a:t>6/13/24</a:t>
            </a:fld>
            <a:endParaRPr lang="en-US"/>
          </a:p>
        </p:txBody>
      </p:sp>
      <p:sp>
        <p:nvSpPr>
          <p:cNvPr id="5" name="Footer Placeholder 4">
            <a:extLst>
              <a:ext uri="{FF2B5EF4-FFF2-40B4-BE49-F238E27FC236}">
                <a16:creationId xmlns:a16="http://schemas.microsoft.com/office/drawing/2014/main" id="{7F19F240-BF3F-ED66-6361-387185583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1740C0-6F4C-5793-2DBF-B20945C2C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F6216-3A53-0949-804D-38F3812E90E8}" type="slidenum">
              <a:rPr lang="en-US" smtClean="0"/>
              <a:t>‹#›</a:t>
            </a:fld>
            <a:endParaRPr lang="en-US"/>
          </a:p>
        </p:txBody>
      </p:sp>
    </p:spTree>
    <p:extLst>
      <p:ext uri="{BB962C8B-B14F-4D97-AF65-F5344CB8AC3E}">
        <p14:creationId xmlns:p14="http://schemas.microsoft.com/office/powerpoint/2010/main" val="71573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rofile/Rahul-Pandey-27/publication/337029154_The_Genetic_Contribution_to_Type_1_Diabetes/links/5fb7ef0fa6fdcc6cc653861d/The-Genetic-Contribution-to-Type-1-Diabetes.pdf?_tp=eyJjb250ZXh0Ijp7ImZpcnN0UGFnZSI6InB1YmxpY2F0aW9uIiwicGFnZSI6InB1YmxpY2F0aW9uRG93bmxvYWQiLCJwcmV2aW91c1BhZ2UiOiJwdWJsaWNhdGlvbiJ9fQ"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www.google.com/url?sa=t&amp;source=web&amp;rct=j&amp;opi=89978449&amp;url=https://diabetesjournals.org/diabetes/article-pdf/71/3/566/670126/db210612.pdf&amp;ved=2ahUKEwjikbPl0dSGAxXHOjQIHd8YBcEQFnoECB0QAQ&amp;usg=AOvVaw22w7b3dtET2skiEqAMP8Kt" TargetMode="External"/><Relationship Id="rId4" Type="http://schemas.openxmlformats.org/officeDocument/2006/relationships/hyperlink" Target="https://watermark.silverchair.com/db210612.pdf?token=AQECAHi208BE49Ooan9kkhW_Ercy7Dm3ZL_9Cf3qfKAc485ysgAAAzcwggMzBgkqhkiG9w0BBwagggMkMIIDIAIBADCCAxkGCSqGSIb3DQEHATAeBglghkgBZQMEAS4wEQQMe5suLhKweymJBM3_AgEQgIIC6jC-bCw388Q58zTkDTalRRIef6jv-cPQIL6cb3OSEtpNRayL2Wot2e9NilA7RyAHRmhm9JA4bDkUWvHjaJDAzLp3Dmihxi3vr8hQdRokg7oIUKBhU-ADluhQAYeQ0rgKcGSG5NIm4iYQSh8DPTKC8HqoiFwdeIX5jR7OeAKT5g0LX7WffpG1EUpqkCjB1GvvuVtbqE844fKVC6N5dqRY6FLIG5lvbR7uUOOU_C-2Q91PVtgNsouX61jAHrHGtLGmTJaoWuE6DwtpyuK-s60PfToL8rp_R7V3WD4VaTDhPm8uaYryCHuTGIMQt6MM_WJmp1sAc65Nhr8hqSCvEzHF8dflJN2X6YWI5awTrLFpKlyvPMwOiqkrb98MZBilBhB_fE7IhCpghHhw7qI1bytKFkYCrrirNA_qcJud0MbVStviX0bLYONAxjCWTHqwUiTfraa23k3o-i1I_rsMSZ1Wfhd-F4MyEQz0fL76TEyJaFsdNUv-9shkJ2LhHDwnepYv9kZQC82Ak0DnRNb5qPF8ql-wxnhzBJsdVMJnL-SelChkk87-agiRcMxzDOdJkf37VBAKf29BN8LcekRw2cH3sZOmAltbJ8oUmS7SB6uSt8gDFM-gNaeP8nIYnwJMDMoKhvo6QBdnBRCEuEuIiFevuvdzYGgDSZd0vR-j7lVIt7Aygtti3OATnVwUtblEzm9-wi_WQZwFwvkR0eohS5J6xfD4q9qCSGxfSsiUigcgfkAZ1nKSd1t6Gffvenphv68ojEXod7pEPXFihSQKXUHlLXZlm5ZNh8yfzQ4nmZVV9TCfYl4zKuQqfiNJ8-5gwi5U6jy36pNbCAC8ur8zI_CmvZ6IcMIu7QIxk1HZ7_2hasCirffQgBtK1gaP1n-D998BURT64S7X7GxVZZPrv5z5GzK5lc5Cr3Bw8l0byKywdnzXtkB8G3j8kVKjr64IpTROI0tvFTMDZAcXztu6QljIeCuilALJp85w5oXi"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98DB-DE2C-07D3-123C-E9582F858925}"/>
              </a:ext>
            </a:extLst>
          </p:cNvPr>
          <p:cNvSpPr>
            <a:spLocks noGrp="1"/>
          </p:cNvSpPr>
          <p:nvPr>
            <p:ph type="ctrTitle"/>
          </p:nvPr>
        </p:nvSpPr>
        <p:spPr/>
        <p:txBody>
          <a:bodyPr>
            <a:normAutofit/>
          </a:bodyPr>
          <a:lstStyle/>
          <a:p>
            <a:r>
              <a:rPr lang="en-US" sz="4400" dirty="0"/>
              <a:t>Weekly meeting</a:t>
            </a:r>
          </a:p>
        </p:txBody>
      </p:sp>
      <p:sp>
        <p:nvSpPr>
          <p:cNvPr id="3" name="Subtitle 2">
            <a:extLst>
              <a:ext uri="{FF2B5EF4-FFF2-40B4-BE49-F238E27FC236}">
                <a16:creationId xmlns:a16="http://schemas.microsoft.com/office/drawing/2014/main" id="{C22C488F-513A-E9AC-F871-02135EAB1B73}"/>
              </a:ext>
            </a:extLst>
          </p:cNvPr>
          <p:cNvSpPr>
            <a:spLocks noGrp="1"/>
          </p:cNvSpPr>
          <p:nvPr>
            <p:ph type="subTitle" idx="1"/>
          </p:nvPr>
        </p:nvSpPr>
        <p:spPr/>
        <p:txBody>
          <a:bodyPr/>
          <a:lstStyle/>
          <a:p>
            <a:r>
              <a:rPr lang="en-US" dirty="0"/>
              <a:t>6 13 2024</a:t>
            </a:r>
          </a:p>
          <a:p>
            <a:r>
              <a:rPr lang="en-US" dirty="0"/>
              <a:t>Ty Bottorff</a:t>
            </a:r>
          </a:p>
        </p:txBody>
      </p:sp>
    </p:spTree>
    <p:extLst>
      <p:ext uri="{BB962C8B-B14F-4D97-AF65-F5344CB8AC3E}">
        <p14:creationId xmlns:p14="http://schemas.microsoft.com/office/powerpoint/2010/main" val="274084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p:txBody>
          <a:bodyPr/>
          <a:lstStyle/>
          <a:p>
            <a:r>
              <a:rPr lang="en-US" dirty="0"/>
              <a:t>Next steps</a:t>
            </a:r>
          </a:p>
        </p:txBody>
      </p:sp>
      <p:sp>
        <p:nvSpPr>
          <p:cNvPr id="9" name="Content Placeholder 2">
            <a:extLst>
              <a:ext uri="{FF2B5EF4-FFF2-40B4-BE49-F238E27FC236}">
                <a16:creationId xmlns:a16="http://schemas.microsoft.com/office/drawing/2014/main" id="{066FE202-5A44-F498-12FE-18534498ABA6}"/>
              </a:ext>
            </a:extLst>
          </p:cNvPr>
          <p:cNvSpPr>
            <a:spLocks noGrp="1"/>
          </p:cNvSpPr>
          <p:nvPr>
            <p:ph idx="1"/>
          </p:nvPr>
        </p:nvSpPr>
        <p:spPr>
          <a:xfrm>
            <a:off x="838201" y="1919289"/>
            <a:ext cx="11040034" cy="4499440"/>
          </a:xfrm>
        </p:spPr>
        <p:txBody>
          <a:bodyPr>
            <a:normAutofit/>
          </a:bodyPr>
          <a:lstStyle/>
          <a:p>
            <a:pPr marL="514350" indent="-514350">
              <a:buFont typeface="+mj-lt"/>
              <a:buAutoNum type="arabicPeriod"/>
            </a:pPr>
            <a:r>
              <a:rPr lang="en-US" dirty="0"/>
              <a:t>MT analyses</a:t>
            </a:r>
          </a:p>
          <a:p>
            <a:pPr marL="971550" lvl="1" indent="-514350">
              <a:buFont typeface="+mj-lt"/>
              <a:buAutoNum type="alphaLcParenR"/>
            </a:pPr>
            <a:r>
              <a:rPr lang="en-US" dirty="0"/>
              <a:t>Try assembling MT genome from DN MT mapping reads, then could use that MT genome as reference for mapping MT variants in other cell sorts (i.e. now if DP CD57</a:t>
            </a:r>
            <a:r>
              <a:rPr lang="en-US" baseline="30000" dirty="0"/>
              <a:t>+</a:t>
            </a:r>
            <a:r>
              <a:rPr lang="en-US" dirty="0"/>
              <a:t> still has the most variants then it’s easily interpretable as most terminal from DN “ancestor” in differentiation pathway)</a:t>
            </a:r>
          </a:p>
          <a:p>
            <a:pPr marL="514350" indent="-514350">
              <a:buFont typeface="+mj-lt"/>
              <a:buAutoNum type="arabicPeriod"/>
            </a:pPr>
            <a:r>
              <a:rPr lang="en-US" dirty="0"/>
              <a:t>Revisit Homer analyses</a:t>
            </a:r>
          </a:p>
          <a:p>
            <a:pPr marL="971550" lvl="1" indent="-514350">
              <a:buFont typeface="+mj-lt"/>
              <a:buAutoNum type="alphaLcParenR"/>
            </a:pPr>
            <a:r>
              <a:rPr lang="en-US" dirty="0">
                <a:sym typeface="Wingdings" pitchFamily="2" charset="2"/>
              </a:rPr>
              <a:t>Try all consensus peaks as background for Homer vs. just using peaks up/down in a specific contrast</a:t>
            </a:r>
          </a:p>
          <a:p>
            <a:pPr marL="971550" lvl="1" indent="-514350">
              <a:buFont typeface="+mj-lt"/>
              <a:buAutoNum type="alphaLcParenR"/>
            </a:pPr>
            <a:r>
              <a:rPr lang="en-US" dirty="0"/>
              <a:t>Mean read count/library in P576 was ~41 million, much lower than P452 (Erin’s) ~57 million </a:t>
            </a:r>
            <a:r>
              <a:rPr lang="en-US" dirty="0">
                <a:sym typeface="Wingdings" pitchFamily="2" charset="2"/>
              </a:rPr>
              <a:t> </a:t>
            </a:r>
            <a:r>
              <a:rPr lang="en-US" dirty="0" err="1">
                <a:sym typeface="Wingdings" pitchFamily="2" charset="2"/>
              </a:rPr>
              <a:t>downsample</a:t>
            </a:r>
            <a:r>
              <a:rPr lang="en-US" dirty="0">
                <a:sym typeface="Wingdings" pitchFamily="2" charset="2"/>
              </a:rPr>
              <a:t> Erin’s libraries to avg of 41 million read counts/library &amp; see how dramatically Homer results differ</a:t>
            </a:r>
          </a:p>
        </p:txBody>
      </p:sp>
    </p:spTree>
    <p:extLst>
      <p:ext uri="{BB962C8B-B14F-4D97-AF65-F5344CB8AC3E}">
        <p14:creationId xmlns:p14="http://schemas.microsoft.com/office/powerpoint/2010/main" val="542699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Outline</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612120" cy="4623402"/>
          </a:xfrm>
        </p:spPr>
        <p:txBody>
          <a:bodyPr>
            <a:normAutofit/>
          </a:bodyPr>
          <a:lstStyle/>
          <a:p>
            <a:r>
              <a:rPr lang="en-US" dirty="0"/>
              <a:t>P576</a:t>
            </a:r>
          </a:p>
          <a:p>
            <a:pPr lvl="1">
              <a:buFont typeface="Courier New" panose="02070309020205020404" pitchFamily="49" charset="0"/>
              <a:buChar char="o"/>
            </a:pPr>
            <a:r>
              <a:rPr lang="en-US" dirty="0"/>
              <a:t>MT sequence variant analyses</a:t>
            </a:r>
          </a:p>
          <a:p>
            <a:pPr lvl="1">
              <a:buFont typeface="Courier New" panose="02070309020205020404" pitchFamily="49" charset="0"/>
              <a:buChar char="o"/>
            </a:pPr>
            <a:r>
              <a:rPr lang="en-US" dirty="0"/>
              <a:t>R vs. NR DARs (across cell sorts)</a:t>
            </a:r>
          </a:p>
        </p:txBody>
      </p:sp>
    </p:spTree>
    <p:extLst>
      <p:ext uri="{BB962C8B-B14F-4D97-AF65-F5344CB8AC3E}">
        <p14:creationId xmlns:p14="http://schemas.microsoft.com/office/powerpoint/2010/main" val="186483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Read counts are comparable between cell sorts</a:t>
            </a:r>
          </a:p>
        </p:txBody>
      </p:sp>
      <p:pic>
        <p:nvPicPr>
          <p:cNvPr id="3" name="Picture 2">
            <a:extLst>
              <a:ext uri="{FF2B5EF4-FFF2-40B4-BE49-F238E27FC236}">
                <a16:creationId xmlns:a16="http://schemas.microsoft.com/office/drawing/2014/main" id="{5B42FAEB-2025-6AF0-695F-AF7729B940B4}"/>
              </a:ext>
            </a:extLst>
          </p:cNvPr>
          <p:cNvPicPr>
            <a:picLocks noChangeAspect="1"/>
          </p:cNvPicPr>
          <p:nvPr/>
        </p:nvPicPr>
        <p:blipFill>
          <a:blip r:embed="rId3"/>
          <a:stretch>
            <a:fillRect/>
          </a:stretch>
        </p:blipFill>
        <p:spPr>
          <a:xfrm>
            <a:off x="2215298" y="1754172"/>
            <a:ext cx="7154159" cy="5103828"/>
          </a:xfrm>
          <a:prstGeom prst="rect">
            <a:avLst/>
          </a:prstGeom>
        </p:spPr>
      </p:pic>
    </p:spTree>
    <p:extLst>
      <p:ext uri="{BB962C8B-B14F-4D97-AF65-F5344CB8AC3E}">
        <p14:creationId xmlns:p14="http://schemas.microsoft.com/office/powerpoint/2010/main" val="129781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As expected, do observe more MT variants within hypervariable regions</a:t>
            </a:r>
          </a:p>
        </p:txBody>
      </p:sp>
      <p:pic>
        <p:nvPicPr>
          <p:cNvPr id="6" name="Picture 5">
            <a:extLst>
              <a:ext uri="{FF2B5EF4-FFF2-40B4-BE49-F238E27FC236}">
                <a16:creationId xmlns:a16="http://schemas.microsoft.com/office/drawing/2014/main" id="{22A8E5A5-A077-538E-4C32-1DAEB1D6EFEE}"/>
              </a:ext>
            </a:extLst>
          </p:cNvPr>
          <p:cNvPicPr>
            <a:picLocks noChangeAspect="1"/>
          </p:cNvPicPr>
          <p:nvPr/>
        </p:nvPicPr>
        <p:blipFill>
          <a:blip r:embed="rId3"/>
          <a:stretch>
            <a:fillRect/>
          </a:stretch>
        </p:blipFill>
        <p:spPr>
          <a:xfrm>
            <a:off x="2209800" y="1919288"/>
            <a:ext cx="7772400" cy="4807148"/>
          </a:xfrm>
          <a:prstGeom prst="rect">
            <a:avLst/>
          </a:prstGeom>
        </p:spPr>
      </p:pic>
      <p:sp>
        <p:nvSpPr>
          <p:cNvPr id="7" name="TextBox 6">
            <a:extLst>
              <a:ext uri="{FF2B5EF4-FFF2-40B4-BE49-F238E27FC236}">
                <a16:creationId xmlns:a16="http://schemas.microsoft.com/office/drawing/2014/main" id="{92C9DB9B-285C-62F7-DA5E-EE0620C1A2C6}"/>
              </a:ext>
            </a:extLst>
          </p:cNvPr>
          <p:cNvSpPr txBox="1"/>
          <p:nvPr/>
        </p:nvSpPr>
        <p:spPr>
          <a:xfrm>
            <a:off x="3327661" y="6264275"/>
            <a:ext cx="577402" cy="369332"/>
          </a:xfrm>
          <a:prstGeom prst="rect">
            <a:avLst/>
          </a:prstGeom>
          <a:noFill/>
        </p:spPr>
        <p:txBody>
          <a:bodyPr wrap="none" rtlCol="0">
            <a:spAutoFit/>
          </a:bodyPr>
          <a:lstStyle/>
          <a:p>
            <a:r>
              <a:rPr lang="en-US" dirty="0">
                <a:solidFill>
                  <a:srgbClr val="0070C0"/>
                </a:solidFill>
              </a:rPr>
              <a:t>HV2</a:t>
            </a:r>
          </a:p>
        </p:txBody>
      </p:sp>
      <p:sp>
        <p:nvSpPr>
          <p:cNvPr id="8" name="TextBox 7">
            <a:extLst>
              <a:ext uri="{FF2B5EF4-FFF2-40B4-BE49-F238E27FC236}">
                <a16:creationId xmlns:a16="http://schemas.microsoft.com/office/drawing/2014/main" id="{E5FF9035-8A83-9B5B-6B08-CEA2DF86F971}"/>
              </a:ext>
            </a:extLst>
          </p:cNvPr>
          <p:cNvSpPr txBox="1"/>
          <p:nvPr/>
        </p:nvSpPr>
        <p:spPr>
          <a:xfrm>
            <a:off x="9154997" y="6264275"/>
            <a:ext cx="577402" cy="369332"/>
          </a:xfrm>
          <a:prstGeom prst="rect">
            <a:avLst/>
          </a:prstGeom>
          <a:noFill/>
        </p:spPr>
        <p:txBody>
          <a:bodyPr wrap="none" rtlCol="0">
            <a:spAutoFit/>
          </a:bodyPr>
          <a:lstStyle/>
          <a:p>
            <a:r>
              <a:rPr lang="en-US" dirty="0">
                <a:solidFill>
                  <a:srgbClr val="FF0000"/>
                </a:solidFill>
              </a:rPr>
              <a:t>HV1</a:t>
            </a:r>
          </a:p>
        </p:txBody>
      </p:sp>
    </p:spTree>
    <p:extLst>
      <p:ext uri="{BB962C8B-B14F-4D97-AF65-F5344CB8AC3E}">
        <p14:creationId xmlns:p14="http://schemas.microsoft.com/office/powerpoint/2010/main" val="328202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As expected, most MT variants are private within a donor</a:t>
            </a:r>
          </a:p>
        </p:txBody>
      </p:sp>
      <p:pic>
        <p:nvPicPr>
          <p:cNvPr id="9" name="Picture 8">
            <a:extLst>
              <a:ext uri="{FF2B5EF4-FFF2-40B4-BE49-F238E27FC236}">
                <a16:creationId xmlns:a16="http://schemas.microsoft.com/office/drawing/2014/main" id="{C46C0ADF-0157-71CF-0E71-F8A0B5E776F4}"/>
              </a:ext>
            </a:extLst>
          </p:cNvPr>
          <p:cNvPicPr>
            <a:picLocks noChangeAspect="1"/>
          </p:cNvPicPr>
          <p:nvPr/>
        </p:nvPicPr>
        <p:blipFill>
          <a:blip r:embed="rId3"/>
          <a:stretch>
            <a:fillRect/>
          </a:stretch>
        </p:blipFill>
        <p:spPr>
          <a:xfrm>
            <a:off x="1776168" y="1804261"/>
            <a:ext cx="8159684" cy="5053739"/>
          </a:xfrm>
          <a:prstGeom prst="rect">
            <a:avLst/>
          </a:prstGeom>
        </p:spPr>
      </p:pic>
    </p:spTree>
    <p:extLst>
      <p:ext uri="{BB962C8B-B14F-4D97-AF65-F5344CB8AC3E}">
        <p14:creationId xmlns:p14="http://schemas.microsoft.com/office/powerpoint/2010/main" val="261771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56916C-D617-3FA2-1360-DEABD34BBD14}"/>
              </a:ext>
            </a:extLst>
          </p:cNvPr>
          <p:cNvPicPr>
            <a:picLocks noChangeAspect="1"/>
          </p:cNvPicPr>
          <p:nvPr/>
        </p:nvPicPr>
        <p:blipFill>
          <a:blip r:embed="rId3"/>
          <a:stretch>
            <a:fillRect/>
          </a:stretch>
        </p:blipFill>
        <p:spPr>
          <a:xfrm>
            <a:off x="0" y="1809684"/>
            <a:ext cx="8244525" cy="5048316"/>
          </a:xfrm>
          <a:prstGeom prst="rect">
            <a:avLst/>
          </a:prstGeom>
        </p:spPr>
      </p:pic>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Autofit/>
          </a:bodyPr>
          <a:lstStyle/>
          <a:p>
            <a:r>
              <a:rPr lang="en-US" sz="2800" dirty="0"/>
              <a:t>With more stringent parameters, obtain many fewer variants but still observe similar trends (DPs PD-1</a:t>
            </a:r>
            <a:r>
              <a:rPr lang="en-US" sz="2800" baseline="30000" dirty="0"/>
              <a:t>+</a:t>
            </a:r>
            <a:r>
              <a:rPr lang="en-US" sz="2800" dirty="0"/>
              <a:t>/CD57</a:t>
            </a:r>
            <a:r>
              <a:rPr lang="en-US" sz="2800" baseline="30000" dirty="0"/>
              <a:t>+</a:t>
            </a:r>
            <a:r>
              <a:rPr lang="en-US" sz="2800" dirty="0"/>
              <a:t> high sharing, all 3 DPs high sharing)</a:t>
            </a:r>
          </a:p>
        </p:txBody>
      </p:sp>
    </p:spTree>
    <p:extLst>
      <p:ext uri="{BB962C8B-B14F-4D97-AF65-F5344CB8AC3E}">
        <p14:creationId xmlns:p14="http://schemas.microsoft.com/office/powerpoint/2010/main" val="2484428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56916C-D617-3FA2-1360-DEABD34BBD14}"/>
              </a:ext>
            </a:extLst>
          </p:cNvPr>
          <p:cNvPicPr>
            <a:picLocks noChangeAspect="1"/>
          </p:cNvPicPr>
          <p:nvPr/>
        </p:nvPicPr>
        <p:blipFill>
          <a:blip r:embed="rId3"/>
          <a:stretch>
            <a:fillRect/>
          </a:stretch>
        </p:blipFill>
        <p:spPr>
          <a:xfrm>
            <a:off x="0" y="1809684"/>
            <a:ext cx="8244525" cy="5048316"/>
          </a:xfrm>
          <a:prstGeom prst="rect">
            <a:avLst/>
          </a:prstGeom>
        </p:spPr>
      </p:pic>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Autofit/>
          </a:bodyPr>
          <a:lstStyle/>
          <a:p>
            <a:r>
              <a:rPr lang="en-US" sz="2800" dirty="0"/>
              <a:t>However, trends do seem to just be due to different set sizes (O ~= E), although there are more unique variants/cell sort than expected</a:t>
            </a:r>
          </a:p>
        </p:txBody>
      </p:sp>
      <p:pic>
        <p:nvPicPr>
          <p:cNvPr id="5" name="Picture 4">
            <a:extLst>
              <a:ext uri="{FF2B5EF4-FFF2-40B4-BE49-F238E27FC236}">
                <a16:creationId xmlns:a16="http://schemas.microsoft.com/office/drawing/2014/main" id="{C7BC2B17-4C5F-E39C-9A7B-91418FBDCB9D}"/>
              </a:ext>
            </a:extLst>
          </p:cNvPr>
          <p:cNvPicPr>
            <a:picLocks noChangeAspect="1"/>
          </p:cNvPicPr>
          <p:nvPr/>
        </p:nvPicPr>
        <p:blipFill>
          <a:blip r:embed="rId4"/>
          <a:stretch>
            <a:fillRect/>
          </a:stretch>
        </p:blipFill>
        <p:spPr>
          <a:xfrm>
            <a:off x="8146987" y="1668544"/>
            <a:ext cx="4045013" cy="5189456"/>
          </a:xfrm>
          <a:prstGeom prst="rect">
            <a:avLst/>
          </a:prstGeom>
        </p:spPr>
      </p:pic>
    </p:spTree>
    <p:extLst>
      <p:ext uri="{BB962C8B-B14F-4D97-AF65-F5344CB8AC3E}">
        <p14:creationId xmlns:p14="http://schemas.microsoft.com/office/powerpoint/2010/main" val="184838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716275"/>
            <a:ext cx="4075409" cy="1325563"/>
          </a:xfrm>
        </p:spPr>
        <p:txBody>
          <a:bodyPr>
            <a:noAutofit/>
          </a:bodyPr>
          <a:lstStyle/>
          <a:p>
            <a:r>
              <a:rPr lang="en-US" sz="2800" dirty="0"/>
              <a:t>Obtain some DARs between R and NR looking across all cell sorts</a:t>
            </a:r>
            <a:endParaRPr lang="en-US" sz="1800" dirty="0"/>
          </a:p>
        </p:txBody>
      </p:sp>
      <p:sp>
        <p:nvSpPr>
          <p:cNvPr id="8" name="TextBox 7">
            <a:extLst>
              <a:ext uri="{FF2B5EF4-FFF2-40B4-BE49-F238E27FC236}">
                <a16:creationId xmlns:a16="http://schemas.microsoft.com/office/drawing/2014/main" id="{522E953E-F4A2-C238-F689-CF8CF307BB47}"/>
              </a:ext>
            </a:extLst>
          </p:cNvPr>
          <p:cNvSpPr txBox="1"/>
          <p:nvPr/>
        </p:nvSpPr>
        <p:spPr>
          <a:xfrm>
            <a:off x="838200" y="2241344"/>
            <a:ext cx="3988981" cy="2400657"/>
          </a:xfrm>
          <a:prstGeom prst="rect">
            <a:avLst/>
          </a:prstGeom>
          <a:noFill/>
        </p:spPr>
        <p:txBody>
          <a:bodyPr wrap="square">
            <a:spAutoFit/>
          </a:bodyPr>
          <a:lstStyle/>
          <a:p>
            <a:pPr marL="342900" indent="-342900">
              <a:buFont typeface="Arial" panose="020B0604020202020204" pitchFamily="34" charset="0"/>
              <a:buChar char="•"/>
            </a:pPr>
            <a:r>
              <a:rPr lang="en-US" sz="1500" dirty="0"/>
              <a:t>KEGG analysis yielded only 1 significantly enriched pathway: propanoate metabolism (6 genes) suppressed in responders</a:t>
            </a:r>
          </a:p>
          <a:p>
            <a:pPr marL="342900" indent="-342900">
              <a:buFont typeface="Arial" panose="020B0604020202020204" pitchFamily="34" charset="0"/>
              <a:buChar char="•"/>
            </a:pPr>
            <a:r>
              <a:rPr lang="en-US" sz="1500" dirty="0"/>
              <a:t>potentially interesting hits</a:t>
            </a:r>
          </a:p>
          <a:p>
            <a:pPr marL="800100" lvl="1" indent="-342900">
              <a:buFont typeface="Courier New" panose="02070309020205020404" pitchFamily="49" charset="0"/>
              <a:buChar char="o"/>
            </a:pPr>
            <a:r>
              <a:rPr lang="en-US" sz="1500" dirty="0">
                <a:hlinkClick r:id="rId3"/>
              </a:rPr>
              <a:t>BTB16 nearby the </a:t>
            </a:r>
            <a:r>
              <a:rPr lang="en-US" sz="1500" dirty="0">
                <a:solidFill>
                  <a:srgbClr val="111111"/>
                </a:solidFill>
                <a:effectLst/>
                <a:hlinkClick r:id="rId3"/>
              </a:rPr>
              <a:t>10q26.13 </a:t>
            </a:r>
            <a:r>
              <a:rPr lang="en-US" sz="1500" dirty="0">
                <a:hlinkClick r:id="rId3"/>
              </a:rPr>
              <a:t>T1D susceptibility locus</a:t>
            </a:r>
            <a:endParaRPr lang="en-US" sz="1500" dirty="0">
              <a:hlinkClick r:id="rId4"/>
            </a:endParaRPr>
          </a:p>
          <a:p>
            <a:pPr marL="800100" lvl="1" indent="-342900">
              <a:buFont typeface="Courier New" panose="02070309020205020404" pitchFamily="49" charset="0"/>
              <a:buChar char="o"/>
            </a:pPr>
            <a:r>
              <a:rPr lang="en-US" sz="1500" dirty="0">
                <a:hlinkClick r:id="rId4"/>
              </a:rPr>
              <a:t>DPYSL4 </a:t>
            </a:r>
            <a:r>
              <a:rPr lang="en-US" sz="1500" dirty="0">
                <a:hlinkClick r:id="rId5"/>
              </a:rPr>
              <a:t>associated</a:t>
            </a:r>
            <a:r>
              <a:rPr lang="en-US" sz="1500" dirty="0">
                <a:hlinkClick r:id="rId4"/>
              </a:rPr>
              <a:t> with T1D progression</a:t>
            </a:r>
            <a:r>
              <a:rPr lang="en-US" sz="1500" dirty="0"/>
              <a:t>, see figure 2B</a:t>
            </a:r>
          </a:p>
          <a:p>
            <a:pPr marL="800100" lvl="1" indent="-342900">
              <a:buFont typeface="Courier New" panose="02070309020205020404" pitchFamily="49" charset="0"/>
              <a:buChar char="o"/>
            </a:pPr>
            <a:r>
              <a:rPr lang="en-US" sz="1500" dirty="0"/>
              <a:t>Some TRBV genes less accessible in responders</a:t>
            </a:r>
          </a:p>
        </p:txBody>
      </p:sp>
      <p:pic>
        <p:nvPicPr>
          <p:cNvPr id="4" name="Picture 3">
            <a:extLst>
              <a:ext uri="{FF2B5EF4-FFF2-40B4-BE49-F238E27FC236}">
                <a16:creationId xmlns:a16="http://schemas.microsoft.com/office/drawing/2014/main" id="{E5C4B107-2D27-7B71-6C5C-2C90AF095E3E}"/>
              </a:ext>
            </a:extLst>
          </p:cNvPr>
          <p:cNvPicPr>
            <a:picLocks noChangeAspect="1"/>
          </p:cNvPicPr>
          <p:nvPr/>
        </p:nvPicPr>
        <p:blipFill>
          <a:blip r:embed="rId6"/>
          <a:stretch>
            <a:fillRect/>
          </a:stretch>
        </p:blipFill>
        <p:spPr>
          <a:xfrm>
            <a:off x="5389530" y="0"/>
            <a:ext cx="6802470" cy="6858000"/>
          </a:xfrm>
          <a:prstGeom prst="rect">
            <a:avLst/>
          </a:prstGeom>
        </p:spPr>
      </p:pic>
    </p:spTree>
    <p:extLst>
      <p:ext uri="{BB962C8B-B14F-4D97-AF65-F5344CB8AC3E}">
        <p14:creationId xmlns:p14="http://schemas.microsoft.com/office/powerpoint/2010/main" val="3492845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AD7D28-49C2-0B8B-79CB-FA2C8F40B6BC}"/>
              </a:ext>
            </a:extLst>
          </p:cNvPr>
          <p:cNvSpPr>
            <a:spLocks noGrp="1"/>
          </p:cNvSpPr>
          <p:nvPr>
            <p:ph type="title"/>
          </p:nvPr>
        </p:nvSpPr>
        <p:spPr/>
        <p:txBody>
          <a:bodyPr/>
          <a:lstStyle/>
          <a:p>
            <a:r>
              <a:rPr lang="en-US" dirty="0"/>
              <a:t>Conclusions</a:t>
            </a:r>
          </a:p>
        </p:txBody>
      </p:sp>
      <p:sp>
        <p:nvSpPr>
          <p:cNvPr id="9" name="Content Placeholder 2">
            <a:extLst>
              <a:ext uri="{FF2B5EF4-FFF2-40B4-BE49-F238E27FC236}">
                <a16:creationId xmlns:a16="http://schemas.microsoft.com/office/drawing/2014/main" id="{066FE202-5A44-F498-12FE-18534498ABA6}"/>
              </a:ext>
            </a:extLst>
          </p:cNvPr>
          <p:cNvSpPr>
            <a:spLocks noGrp="1"/>
          </p:cNvSpPr>
          <p:nvPr>
            <p:ph idx="1"/>
          </p:nvPr>
        </p:nvSpPr>
        <p:spPr>
          <a:xfrm>
            <a:off x="838201" y="1919289"/>
            <a:ext cx="11040034" cy="4499440"/>
          </a:xfrm>
        </p:spPr>
        <p:txBody>
          <a:bodyPr>
            <a:normAutofit fontScale="77500" lnSpcReduction="20000"/>
          </a:bodyPr>
          <a:lstStyle/>
          <a:p>
            <a:pPr marL="514350" indent="-514350">
              <a:buFont typeface="+mj-lt"/>
              <a:buAutoNum type="arabicPeriod"/>
            </a:pPr>
            <a:r>
              <a:rPr lang="en-US" dirty="0"/>
              <a:t>Consistent trends across sensitivity analyses</a:t>
            </a:r>
          </a:p>
          <a:p>
            <a:pPr marL="971550" lvl="1" indent="-514350">
              <a:buFont typeface="+mj-lt"/>
              <a:buAutoNum type="alphaLcParenR"/>
            </a:pPr>
            <a:r>
              <a:rPr lang="en-US" dirty="0"/>
              <a:t>DP CD57</a:t>
            </a:r>
            <a:r>
              <a:rPr lang="en-US" baseline="30000" dirty="0"/>
              <a:t>+</a:t>
            </a:r>
            <a:r>
              <a:rPr lang="en-US" dirty="0"/>
              <a:t> has the most MT variants, followed by DP PD-1</a:t>
            </a:r>
            <a:r>
              <a:rPr lang="en-US" baseline="30000" dirty="0"/>
              <a:t>+</a:t>
            </a:r>
            <a:r>
              <a:rPr lang="en-US" dirty="0"/>
              <a:t>, these are most “terminal”</a:t>
            </a:r>
            <a:endParaRPr lang="en-US" baseline="30000" dirty="0"/>
          </a:p>
          <a:p>
            <a:pPr marL="971550" lvl="1" indent="-514350">
              <a:buFont typeface="+mj-lt"/>
              <a:buAutoNum type="alphaLcParenR"/>
            </a:pPr>
            <a:r>
              <a:rPr lang="en-US" dirty="0"/>
              <a:t>DN/non-exhausted CD127</a:t>
            </a:r>
            <a:r>
              <a:rPr lang="en-US" baseline="30000" dirty="0"/>
              <a:t>+</a:t>
            </a:r>
            <a:r>
              <a:rPr lang="en-US" dirty="0"/>
              <a:t> have the least MT variants, these are most like the reference MT genome</a:t>
            </a:r>
          </a:p>
          <a:p>
            <a:pPr marL="971550" lvl="1" indent="-514350">
              <a:buFont typeface="+mj-lt"/>
              <a:buAutoNum type="alphaLcParenR"/>
            </a:pPr>
            <a:r>
              <a:rPr lang="en-US" dirty="0"/>
              <a:t>so, we can conclude that these pairs of sorts are at opposite ends of cell differentiation pathway (consistent with previous evidence/models)</a:t>
            </a:r>
          </a:p>
          <a:p>
            <a:pPr marL="514350" indent="-514350">
              <a:buFont typeface="+mj-lt"/>
              <a:buAutoNum type="arabicPeriod"/>
            </a:pPr>
            <a:r>
              <a:rPr lang="en-US" dirty="0"/>
              <a:t>Obtain some DARs between R &amp; NR across all cell sorts</a:t>
            </a:r>
          </a:p>
          <a:p>
            <a:pPr marL="971550" lvl="1" indent="-514350">
              <a:buFont typeface="+mj-lt"/>
              <a:buAutoNum type="alphaLcParenR"/>
            </a:pPr>
            <a:r>
              <a:rPr lang="en-US" dirty="0"/>
              <a:t>Some top hits may indicate that T1D progression-associated genes (</a:t>
            </a:r>
            <a:r>
              <a:rPr lang="en-US" i="1" dirty="0"/>
              <a:t>BTB16</a:t>
            </a:r>
            <a:r>
              <a:rPr lang="en-US" dirty="0"/>
              <a:t>, </a:t>
            </a:r>
            <a:r>
              <a:rPr lang="en-US" i="1" dirty="0"/>
              <a:t>DPYSL4</a:t>
            </a:r>
            <a:r>
              <a:rPr lang="en-US" dirty="0"/>
              <a:t>) are being picked up as DARs between R &amp; NR, perhaps unsurprisingly</a:t>
            </a:r>
          </a:p>
          <a:p>
            <a:pPr marL="514350" indent="-514350">
              <a:buFont typeface="+mj-lt"/>
              <a:buAutoNum type="arabicPeriod"/>
            </a:pPr>
            <a:r>
              <a:rPr lang="en-US" dirty="0"/>
              <a:t>No obvious differences in data after regressing out variation due to replicate and responder status (in case of cell sort comparisons) or cell sort (in case of responder status comparisons), also takes care of paired samples (data not shown)</a:t>
            </a:r>
          </a:p>
          <a:p>
            <a:pPr marL="514350" indent="-514350">
              <a:buFont typeface="+mj-lt"/>
              <a:buAutoNum type="arabicPeriod"/>
            </a:pPr>
            <a:endParaRPr lang="en-US" dirty="0"/>
          </a:p>
          <a:p>
            <a:pPr marL="514350" indent="-514350">
              <a:buFont typeface="+mj-lt"/>
              <a:buAutoNum type="arabicPeriod"/>
            </a:pPr>
            <a:r>
              <a:rPr lang="en-US" dirty="0"/>
              <a:t>TIGIT</a:t>
            </a:r>
            <a:r>
              <a:rPr lang="en-US" baseline="30000" dirty="0"/>
              <a:t>+</a:t>
            </a:r>
            <a:r>
              <a:rPr lang="en-US" dirty="0"/>
              <a:t>KLRG1</a:t>
            </a:r>
            <a:r>
              <a:rPr lang="en-US" baseline="30000" dirty="0"/>
              <a:t>+</a:t>
            </a:r>
            <a:r>
              <a:rPr lang="en-US" dirty="0"/>
              <a:t> non-naïve CD8 frequencies not different between </a:t>
            </a:r>
            <a:r>
              <a:rPr lang="en-US" dirty="0" err="1"/>
              <a:t>irAE</a:t>
            </a:r>
            <a:r>
              <a:rPr lang="en-US" dirty="0"/>
              <a:t> groups in </a:t>
            </a:r>
            <a:r>
              <a:rPr lang="en-US" dirty="0" err="1"/>
              <a:t>Luoma</a:t>
            </a:r>
            <a:r>
              <a:rPr lang="en-US" dirty="0"/>
              <a:t> (2020), </a:t>
            </a:r>
            <a:r>
              <a:rPr lang="en-US" i="1" dirty="0"/>
              <a:t>Cell</a:t>
            </a:r>
            <a:r>
              <a:rPr lang="en-US" dirty="0"/>
              <a:t> colitis or Zhu (2022), </a:t>
            </a:r>
            <a:r>
              <a:rPr lang="en-US" i="1" dirty="0"/>
              <a:t>Circulation</a:t>
            </a:r>
            <a:r>
              <a:rPr lang="en-US" dirty="0"/>
              <a:t> myocarditis datasets (data not shown)</a:t>
            </a:r>
          </a:p>
        </p:txBody>
      </p:sp>
    </p:spTree>
    <p:extLst>
      <p:ext uri="{BB962C8B-B14F-4D97-AF65-F5344CB8AC3E}">
        <p14:creationId xmlns:p14="http://schemas.microsoft.com/office/powerpoint/2010/main" val="3062584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47366</TotalTime>
  <Words>761</Words>
  <Application>Microsoft Macintosh PowerPoint</Application>
  <PresentationFormat>Widescreen</PresentationFormat>
  <Paragraphs>61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Menlo</vt:lpstr>
      <vt:lpstr>Wingdings</vt:lpstr>
      <vt:lpstr>Office Theme</vt:lpstr>
      <vt:lpstr>Weekly meeting</vt:lpstr>
      <vt:lpstr>Outline</vt:lpstr>
      <vt:lpstr>Read counts are comparable between cell sorts</vt:lpstr>
      <vt:lpstr>As expected, do observe more MT variants within hypervariable regions</vt:lpstr>
      <vt:lpstr>As expected, most MT variants are private within a donor</vt:lpstr>
      <vt:lpstr>With more stringent parameters, obtain many fewer variants but still observe similar trends (DPs PD-1+/CD57+ high sharing, all 3 DPs high sharing)</vt:lpstr>
      <vt:lpstr>However, trends do seem to just be due to different set sizes (O ~= E), although there are more unique variants/cell sort than expected</vt:lpstr>
      <vt:lpstr>Obtain some DARs between R and NR looking across all cell sorts</vt:lpstr>
      <vt:lpstr>Conclusions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NCI grant meeting with Ty and Nidhi</dc:title>
  <dc:creator>Peter Linsley</dc:creator>
  <cp:lastModifiedBy>Ty Bottorff</cp:lastModifiedBy>
  <cp:revision>7262</cp:revision>
  <dcterms:created xsi:type="dcterms:W3CDTF">2023-09-15T17:40:02Z</dcterms:created>
  <dcterms:modified xsi:type="dcterms:W3CDTF">2024-06-13T19:48:04Z</dcterms:modified>
</cp:coreProperties>
</file>