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477" r:id="rId2"/>
    <p:sldId id="499" r:id="rId3"/>
    <p:sldId id="527" r:id="rId4"/>
    <p:sldId id="525" r:id="rId5"/>
    <p:sldId id="526" r:id="rId6"/>
    <p:sldId id="524" r:id="rId7"/>
    <p:sldId id="51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66D"/>
    <a:srgbClr val="06BFC4"/>
    <a:srgbClr val="629CFF"/>
    <a:srgbClr val="03BB38"/>
    <a:srgbClr val="FF7970"/>
    <a:srgbClr val="F77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75986" autoAdjust="0"/>
  </p:normalViewPr>
  <p:slideViewPr>
    <p:cSldViewPr snapToGrid="0" showGuides="1">
      <p:cViewPr varScale="1">
        <p:scale>
          <a:sx n="95" d="100"/>
          <a:sy n="95" d="100"/>
        </p:scale>
        <p:origin x="241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padj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normalized by clonotype depth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CD4 Proliferating: 0.01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CD4 TEM: 0.004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CD8 Naive: 0.01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CD8 TCM: 0.01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MAITs: 0.004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padj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values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downsampled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CD4 Proliferating: 0.01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CD4 TEM: 0.004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CD8 Naive: 0.02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CD8 TCM: 0.01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MAITs: 0.004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68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Myocarditis: #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padj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= 0.08 for CD8 T within l1 group, CD8 TEM within l2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0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CD4 Naive TRB hydrophobicity 70, 90%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CD4 TCM TRB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hycrophobicity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70%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CD4 TCM TRB CDR3 length 70%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CD4 TEM TRA hydrophobicity 30%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4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29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4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1 18 </a:t>
            </a:r>
            <a:r>
              <a:rPr lang="en-US" dirty="0"/>
              <a:t>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Cell type abundance differences in colitis dataset do not seem to be driven by single/few patients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C99B1-58F4-29CD-F7E8-6252674EA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6" y="2612746"/>
            <a:ext cx="6145884" cy="3651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1196DF-B7BA-7769-5CEF-E6CC6C83F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028" y="2612745"/>
            <a:ext cx="5816971" cy="3651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79F913-95A5-09FB-0212-C164DAE9747F}"/>
              </a:ext>
            </a:extLst>
          </p:cNvPr>
          <p:cNvSpPr txBox="1"/>
          <p:nvPr/>
        </p:nvSpPr>
        <p:spPr>
          <a:xfrm>
            <a:off x="1361440" y="2243413"/>
            <a:ext cx="3134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by clonotype depth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A4CEC-3F57-B663-1C38-8C98BA5A305C}"/>
              </a:ext>
            </a:extLst>
          </p:cNvPr>
          <p:cNvSpPr txBox="1"/>
          <p:nvPr/>
        </p:nvSpPr>
        <p:spPr>
          <a:xfrm>
            <a:off x="8417136" y="2255198"/>
            <a:ext cx="153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Downsampled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EED4E-20BE-9C7F-1D6C-1627A78B10B5}"/>
              </a:ext>
            </a:extLst>
          </p:cNvPr>
          <p:cNvSpPr txBox="1"/>
          <p:nvPr/>
        </p:nvSpPr>
        <p:spPr>
          <a:xfrm>
            <a:off x="3579987" y="6483294"/>
            <a:ext cx="738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Wilcox rank sum test: **;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&lt;1e-2, *;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&lt;0.05</a:t>
            </a:r>
            <a:endParaRPr lang="en-US" sz="1800" b="0" i="0" u="none" strike="noStrike" dirty="0">
              <a:solidFill>
                <a:srgbClr val="21212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AEB70D-DAB0-9F17-2E35-1A709035245F}"/>
              </a:ext>
            </a:extLst>
          </p:cNvPr>
          <p:cNvSpPr txBox="1"/>
          <p:nvPr/>
        </p:nvSpPr>
        <p:spPr>
          <a:xfrm>
            <a:off x="1158240" y="30507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5BEEA5-8DD3-324B-06B7-A957BC4778A8}"/>
              </a:ext>
            </a:extLst>
          </p:cNvPr>
          <p:cNvSpPr txBox="1"/>
          <p:nvPr/>
        </p:nvSpPr>
        <p:spPr>
          <a:xfrm>
            <a:off x="1970848" y="305072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D5F88F-1AA5-E1B9-8264-C1498D086CF7}"/>
              </a:ext>
            </a:extLst>
          </p:cNvPr>
          <p:cNvSpPr txBox="1"/>
          <p:nvPr/>
        </p:nvSpPr>
        <p:spPr>
          <a:xfrm>
            <a:off x="3482521" y="305625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5AE900-F996-D7D2-B4B2-4B302AA23E2F}"/>
              </a:ext>
            </a:extLst>
          </p:cNvPr>
          <p:cNvSpPr txBox="1"/>
          <p:nvPr/>
        </p:nvSpPr>
        <p:spPr>
          <a:xfrm>
            <a:off x="2729034" y="305072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5BBD0A-C097-DC0E-6C83-8E11FF107309}"/>
              </a:ext>
            </a:extLst>
          </p:cNvPr>
          <p:cNvSpPr txBox="1"/>
          <p:nvPr/>
        </p:nvSpPr>
        <p:spPr>
          <a:xfrm>
            <a:off x="4200267" y="3059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EA5B34-F71A-52DA-89A1-7B8614430D9B}"/>
              </a:ext>
            </a:extLst>
          </p:cNvPr>
          <p:cNvSpPr txBox="1"/>
          <p:nvPr/>
        </p:nvSpPr>
        <p:spPr>
          <a:xfrm>
            <a:off x="7397373" y="30507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BB7EA8-4540-5212-507E-16A8EE258450}"/>
              </a:ext>
            </a:extLst>
          </p:cNvPr>
          <p:cNvSpPr txBox="1"/>
          <p:nvPr/>
        </p:nvSpPr>
        <p:spPr>
          <a:xfrm>
            <a:off x="8209981" y="305072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8D9E2F-FF6E-9C5A-6642-772605C8F15D}"/>
              </a:ext>
            </a:extLst>
          </p:cNvPr>
          <p:cNvSpPr txBox="1"/>
          <p:nvPr/>
        </p:nvSpPr>
        <p:spPr>
          <a:xfrm>
            <a:off x="9721654" y="305625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9AC5D0-156F-A8A5-94EC-0C3BCEC7B25E}"/>
              </a:ext>
            </a:extLst>
          </p:cNvPr>
          <p:cNvSpPr txBox="1"/>
          <p:nvPr/>
        </p:nvSpPr>
        <p:spPr>
          <a:xfrm>
            <a:off x="8968167" y="305072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40DC19-805F-DFFF-E0FE-6220B7A56DD7}"/>
              </a:ext>
            </a:extLst>
          </p:cNvPr>
          <p:cNvSpPr txBox="1"/>
          <p:nvPr/>
        </p:nvSpPr>
        <p:spPr>
          <a:xfrm>
            <a:off x="10439400" y="3059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BCEC1BE-5128-4236-045D-CC214AF6E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2946" y="4488573"/>
            <a:ext cx="3997960" cy="246915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36DB8F-ACC2-B993-4F90-9AD08899C8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052" y="4615242"/>
            <a:ext cx="4458003" cy="278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5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Not sure if I should group by patient/group before slicing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333FF-7FC9-625A-54C7-3DD46FA3DB3B}"/>
              </a:ext>
            </a:extLst>
          </p:cNvPr>
          <p:cNvSpPr txBox="1"/>
          <p:nvPr/>
        </p:nvSpPr>
        <p:spPr>
          <a:xfrm>
            <a:off x="1859280" y="1897658"/>
            <a:ext cx="229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Myocarditis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C335F2-F2D2-828C-C37A-E24E13038A5E}"/>
              </a:ext>
            </a:extLst>
          </p:cNvPr>
          <p:cNvSpPr txBox="1"/>
          <p:nvPr/>
        </p:nvSpPr>
        <p:spPr>
          <a:xfrm>
            <a:off x="3637192" y="5934670"/>
            <a:ext cx="5488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Caveats:</a:t>
            </a:r>
          </a:p>
          <a:p>
            <a:r>
              <a:rPr lang="en-US" dirty="0"/>
              <a:t> - including both </a:t>
            </a:r>
            <a:r>
              <a:rPr lang="en-US" dirty="0" err="1"/>
              <a:t>intrapatient</a:t>
            </a:r>
            <a:r>
              <a:rPr lang="en-US" dirty="0"/>
              <a:t> &amp; interpatient convergence</a:t>
            </a:r>
          </a:p>
          <a:p>
            <a:r>
              <a:rPr lang="en-US" dirty="0"/>
              <a:t> - some CDR3 AAs present in both </a:t>
            </a:r>
            <a:r>
              <a:rPr lang="en-US" dirty="0" err="1"/>
              <a:t>irAE</a:t>
            </a:r>
            <a:r>
              <a:rPr lang="en-US" dirty="0"/>
              <a:t> groups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7DAEF8-ACAC-CDCE-83DB-BF54627A8045}"/>
              </a:ext>
            </a:extLst>
          </p:cNvPr>
          <p:cNvSpPr txBox="1"/>
          <p:nvPr/>
        </p:nvSpPr>
        <p:spPr>
          <a:xfrm>
            <a:off x="7977153" y="1948458"/>
            <a:ext cx="229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Colitis dataset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9F5A91-65F1-7C60-262A-69EA7A5BA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266827"/>
            <a:ext cx="5891036" cy="37012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0097EA-159A-371C-79D2-D4941C4C1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160" y="2291044"/>
            <a:ext cx="5767353" cy="367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Given ability of rare clonotypes to drive disease, also looked into non-cumulative clonotype heatmaps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333FF-7FC9-625A-54C7-3DD46FA3DB3B}"/>
              </a:ext>
            </a:extLst>
          </p:cNvPr>
          <p:cNvSpPr txBox="1"/>
          <p:nvPr/>
        </p:nvSpPr>
        <p:spPr>
          <a:xfrm>
            <a:off x="1859280" y="2527578"/>
            <a:ext cx="229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Myocarditis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F2BFEF-1D4C-376D-81A2-CB5173EBC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3842"/>
            <a:ext cx="5842000" cy="35994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D92938-1A29-78AE-C397-7E0423532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784" y="2883842"/>
            <a:ext cx="5908067" cy="35994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10C4CE-FDD1-7463-29A8-65E4EEB1F3A1}"/>
              </a:ext>
            </a:extLst>
          </p:cNvPr>
          <p:cNvSpPr txBox="1"/>
          <p:nvPr/>
        </p:nvSpPr>
        <p:spPr>
          <a:xfrm>
            <a:off x="8008812" y="2538447"/>
            <a:ext cx="229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Colitis dataset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7597C-A32B-4AC9-613A-289A11D28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124440" cy="76068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CD4s in myocarditis dataset (normalized by clonotype depth) have some feature differences (</a:t>
            </a:r>
            <a:r>
              <a:rPr lang="en-US" dirty="0" err="1"/>
              <a:t>padj</a:t>
            </a:r>
            <a:r>
              <a:rPr lang="en-US" dirty="0"/>
              <a:t>), not recapitulated if </a:t>
            </a:r>
            <a:r>
              <a:rPr lang="en-US" dirty="0" err="1"/>
              <a:t>downsampled</a:t>
            </a:r>
            <a:r>
              <a:rPr lang="en-US" dirty="0"/>
              <a:t> or in colitis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760CA-5905-4A68-CF53-F8EBDDAFBE9D}"/>
              </a:ext>
            </a:extLst>
          </p:cNvPr>
          <p:cNvSpPr txBox="1"/>
          <p:nvPr/>
        </p:nvSpPr>
        <p:spPr>
          <a:xfrm>
            <a:off x="71120" y="6317826"/>
            <a:ext cx="408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 </a:t>
            </a:r>
            <a:r>
              <a:rPr lang="en-US" dirty="0"/>
              <a:t>Increasing clonotype abundance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3B00FC-695D-3221-7B14-555153168B0C}"/>
              </a:ext>
            </a:extLst>
          </p:cNvPr>
          <p:cNvSpPr txBox="1"/>
          <p:nvPr/>
        </p:nvSpPr>
        <p:spPr>
          <a:xfrm>
            <a:off x="5900420" y="6317826"/>
            <a:ext cx="408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 </a:t>
            </a:r>
            <a:r>
              <a:rPr lang="en-US" dirty="0"/>
              <a:t>Increasing clonotype abundance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0E4D3C-4090-8D69-3A83-214DA12C797C}"/>
              </a:ext>
            </a:extLst>
          </p:cNvPr>
          <p:cNvSpPr txBox="1"/>
          <p:nvPr/>
        </p:nvSpPr>
        <p:spPr>
          <a:xfrm>
            <a:off x="3579987" y="6483294"/>
            <a:ext cx="738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sz="1800" b="0" i="0" u="none" strike="noStrike" dirty="0">
              <a:solidFill>
                <a:srgbClr val="21212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0507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124440" cy="487853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4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356108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21588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30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20391</TotalTime>
  <Words>269</Words>
  <Application>Microsoft Macintosh PowerPoint</Application>
  <PresentationFormat>Widescreen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Menlo</vt:lpstr>
      <vt:lpstr>Wingdings</vt:lpstr>
      <vt:lpstr>Office Theme</vt:lpstr>
      <vt:lpstr>Weekly meeting</vt:lpstr>
      <vt:lpstr>Outline</vt:lpstr>
      <vt:lpstr>Cell type abundance differences in colitis dataset do not seem to be driven by single/few patients</vt:lpstr>
      <vt:lpstr>Not sure if I should group by patient/group before slicing</vt:lpstr>
      <vt:lpstr>Given ability of rare clonotypes to drive disease, also looked into non-cumulative clonotype heatmaps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4273</cp:revision>
  <dcterms:created xsi:type="dcterms:W3CDTF">2023-09-15T17:40:02Z</dcterms:created>
  <dcterms:modified xsi:type="dcterms:W3CDTF">2024-01-12T03:52:47Z</dcterms:modified>
</cp:coreProperties>
</file>