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77" r:id="rId2"/>
    <p:sldId id="754" r:id="rId3"/>
    <p:sldId id="726" r:id="rId4"/>
    <p:sldId id="751" r:id="rId5"/>
    <p:sldId id="756" r:id="rId6"/>
    <p:sldId id="75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C762"/>
    <a:srgbClr val="FDE824"/>
    <a:srgbClr val="20908C"/>
    <a:srgbClr val="3B528B"/>
    <a:srgbClr val="450C54"/>
    <a:srgbClr val="BEBEBE"/>
    <a:srgbClr val="90ED91"/>
    <a:srgbClr val="01B6EE"/>
    <a:srgbClr val="006400"/>
    <a:srgbClr val="F66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6185" autoAdjust="0"/>
  </p:normalViewPr>
  <p:slideViewPr>
    <p:cSldViewPr snapToGrid="0" showGuides="1">
      <p:cViewPr varScale="1">
        <p:scale>
          <a:sx n="126" d="100"/>
          <a:sy n="126" d="100"/>
        </p:scale>
        <p:origin x="20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Cell loss presumably explains higher than expected loss/gain of vars over time (loss could be death or swapping cell sort), loss/gain could also be due to insufficient sampling</a:t>
            </a:r>
          </a:p>
          <a:p>
            <a:pPr marL="0" indent="0">
              <a:buFont typeface="+mj-lt"/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Only R in P452: “</a:t>
            </a:r>
            <a:r>
              <a:rPr lang="en-US" sz="1200" dirty="0">
                <a:effectLst/>
                <a:latin typeface="Calibri" panose="020F0502020204030204" pitchFamily="34" charset="0"/>
              </a:rPr>
              <a:t>we first measured their bulk chromatin accessibility at baseline (Week 0/Visit 0) and 104 </a:t>
            </a:r>
            <a:r>
              <a:rPr lang="en-US" sz="1200" dirty="0" err="1">
                <a:effectLst/>
                <a:latin typeface="Calibri" panose="020F0502020204030204" pitchFamily="34" charset="0"/>
              </a:rPr>
              <a:t>wk</a:t>
            </a:r>
            <a:r>
              <a:rPr lang="en-US" sz="1200" dirty="0">
                <a:effectLst/>
                <a:latin typeface="Calibri" panose="020F0502020204030204" pitchFamily="34" charset="0"/>
              </a:rPr>
              <a:t> (Visit 30) post-treatment in alefacept responders (R, defined by C-peptide preservation) using ATAC-seq following sorting from PBMC (</a:t>
            </a:r>
            <a:r>
              <a:rPr lang="en-US" sz="1200" dirty="0">
                <a:effectLst/>
                <a:latin typeface="Calibri,Bold"/>
              </a:rPr>
              <a:t>Figure 1A</a:t>
            </a:r>
            <a:r>
              <a:rPr lang="en-US" sz="1200" dirty="0">
                <a:effectLst/>
                <a:latin typeface="Calibri" panose="020F0502020204030204" pitchFamily="34" charset="0"/>
              </a:rPr>
              <a:t>, Because cell population differences rather than treatment response differences were the focus of our investigation, we sequenced only alefacept responder (R) samples“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dirty="0">
                <a:effectLst/>
                <a:latin typeface="Calibri" panose="020F0502020204030204" pitchFamily="34" charset="0"/>
              </a:rPr>
              <a:t>Updated to remove vars present in all sorts in a donor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dirty="0">
              <a:effectLst/>
              <a:latin typeface="Calibri" panose="020F0502020204030204" pitchFamily="34" charset="0"/>
            </a:endParaRPr>
          </a:p>
          <a:p>
            <a:r>
              <a:rPr lang="en-US" dirty="0"/>
              <a:t>MT notes: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Mitochondrial genomes have high copy number (100–1,000s)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homoplasmy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 is when all copies of the mitochondrial genome in a cell are identical; </a:t>
            </a:r>
            <a:r>
              <a:rPr lang="en-US" sz="1200" b="0" i="0" u="none" strike="noStrike" dirty="0" err="1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heteroplasmy</a:t>
            </a:r>
            <a:r>
              <a:rPr lang="en-US" sz="1200" b="0" i="0" u="none" strike="noStrike" dirty="0">
                <a:solidFill>
                  <a:srgbClr val="212121"/>
                </a:solidFill>
                <a:effectLst/>
                <a:highlight>
                  <a:srgbClr val="FFFFFF"/>
                </a:highlight>
                <a:latin typeface="Cambria" panose="02040503050406030204" pitchFamily="18" charset="0"/>
              </a:rPr>
              <a:t> is when there is a mixture of two or more mitochondrial genotypes</a:t>
            </a: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effectLst/>
              <a:latin typeface="AdvPSA183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dvPSA183"/>
              </a:rPr>
              <a:t>mutations in </a:t>
            </a:r>
            <a:r>
              <a:rPr lang="en-US" sz="1200" dirty="0" err="1">
                <a:effectLst/>
                <a:latin typeface="AdvPSA183"/>
              </a:rPr>
              <a:t>mtDNA</a:t>
            </a:r>
            <a:r>
              <a:rPr lang="en-US" sz="1200" dirty="0">
                <a:effectLst/>
                <a:latin typeface="AdvPSA183"/>
              </a:rPr>
              <a:t> often reach high levels of </a:t>
            </a:r>
            <a:r>
              <a:rPr lang="en-US" sz="1200" dirty="0" err="1">
                <a:effectLst/>
                <a:latin typeface="AdvPSA183"/>
              </a:rPr>
              <a:t>heteroplasmy</a:t>
            </a:r>
            <a:r>
              <a:rPr lang="en-US" sz="1200" dirty="0">
                <a:effectLst/>
                <a:latin typeface="AdvPSA183"/>
              </a:rPr>
              <a:t> (proportion of mitochondrial genomes containing a specific mutation) due to a combination of vegetative segregation, random genetic drift, and relaxed replication </a:t>
            </a:r>
            <a:endParaRPr lang="en-US" b="0" i="0" u="none" strike="noStrike" dirty="0">
              <a:solidFill>
                <a:srgbClr val="212121"/>
              </a:solidFill>
              <a:effectLst/>
              <a:highlight>
                <a:srgbClr val="FFFCF0"/>
              </a:highlight>
              <a:latin typeface="Cambria" panose="02040503050406030204" pitchFamily="18" charset="0"/>
            </a:endParaRPr>
          </a:p>
          <a:p>
            <a:endParaRPr lang="en-US" dirty="0"/>
          </a:p>
          <a:p>
            <a:r>
              <a:rPr lang="en-US" b="0" i="0" u="none" strike="noStrike" dirty="0">
                <a:solidFill>
                  <a:srgbClr val="212121"/>
                </a:solidFill>
                <a:effectLst/>
                <a:highlight>
                  <a:srgbClr val="FFFCF0"/>
                </a:highlight>
                <a:latin typeface="Cambria" panose="02040503050406030204" pitchFamily="18" charset="0"/>
              </a:rPr>
              <a:t>Exclusively maternal inheritance</a:t>
            </a:r>
          </a:p>
          <a:p>
            <a:endParaRPr lang="en-US" b="0" i="0" u="none" strike="noStrike" dirty="0">
              <a:solidFill>
                <a:srgbClr val="212121"/>
              </a:solidFill>
              <a:effectLst/>
              <a:highlight>
                <a:srgbClr val="FFFFFF"/>
              </a:highlight>
              <a:latin typeface="Cambria" panose="020405030504060302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effectLst/>
                <a:latin typeface="AdvPSA183"/>
              </a:rPr>
              <a:t>mtDNA</a:t>
            </a:r>
            <a:r>
              <a:rPr lang="en-US" sz="1200" dirty="0">
                <a:effectLst/>
                <a:latin typeface="AdvPSA183"/>
              </a:rPr>
              <a:t> mutation rates are estimated to be 10- to 100-fold higher than for nuclear DNA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804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Tested for significances already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PhenoPath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analyzes the accessibility of genomic regions (peaks) in your ATAC-seq data, modeling how these accessibilities change along a biological trajectory and how this trajectory is influenced by tissue type</a:t>
            </a:r>
          </a:p>
          <a:p>
            <a:pPr marL="0" indent="0">
              <a:buFont typeface="+mj-lt"/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pPr marL="0" indent="0">
              <a:buFont typeface="+mj-lt"/>
              <a:buNone/>
            </a:pP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PhenoPath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models gene expression expression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𝑦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in terms of a latent pathway score (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pseudotime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𝑧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Uniquely, the evolution of genes along the trajectory isn’t common to each gene but can be perturbed by an additional sample-specific covariate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STIXGeneral-Italic"/>
              </a:rPr>
              <a:t>𝛽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(cell sort here)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Perhaps that donor’s DNs were just much less DN and much more DP whatever than other donors’ DNs… hard to believe in bulk though…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698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36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8 8 2024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CAF5A3E-4D83-AA66-4ECA-C15C7E6F9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81" y="1300899"/>
            <a:ext cx="3331546" cy="55571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P452 (T1DAL): faceting MT variant analysis by timepoint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DDD4F-FEE9-2F37-D73B-8E4F915BB589}"/>
              </a:ext>
            </a:extLst>
          </p:cNvPr>
          <p:cNvSpPr txBox="1"/>
          <p:nvPr/>
        </p:nvSpPr>
        <p:spPr>
          <a:xfrm>
            <a:off x="2831828" y="6308209"/>
            <a:ext cx="160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4 (donors)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15B3E-708F-0E30-3EFC-C97CE4955250}"/>
              </a:ext>
            </a:extLst>
          </p:cNvPr>
          <p:cNvSpPr txBox="1"/>
          <p:nvPr/>
        </p:nvSpPr>
        <p:spPr>
          <a:xfrm>
            <a:off x="7694779" y="4826675"/>
            <a:ext cx="4637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Takeaways:</a:t>
            </a:r>
          </a:p>
          <a:p>
            <a:r>
              <a:rPr lang="en-US" dirty="0"/>
              <a:t> - no significant differences in variant counts by timepoint within each sort</a:t>
            </a:r>
          </a:p>
          <a:p>
            <a:r>
              <a:rPr lang="en-US" dirty="0"/>
              <a:t> - substantial variant loss/gain over time (more sharing in CD57s ~30% vs. ~20% for others)</a:t>
            </a:r>
          </a:p>
          <a:p>
            <a:r>
              <a:rPr lang="en-US" dirty="0"/>
              <a:t> - not very different filtering for high </a:t>
            </a:r>
            <a:r>
              <a:rPr lang="en-US" dirty="0" err="1"/>
              <a:t>freq</a:t>
            </a:r>
            <a:r>
              <a:rPr lang="en-US" dirty="0"/>
              <a:t> vars (most here are high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BBACDF-3C74-72D2-7D8B-B2C05E2D5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746" y="1653752"/>
            <a:ext cx="3550920" cy="2281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AF5C14-8A13-C4F7-B465-F213C864F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307" y="1653752"/>
            <a:ext cx="3550920" cy="24532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17A5F9-AE1B-6394-E977-5C52C34F5F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0546" y="4228982"/>
            <a:ext cx="3525033" cy="244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23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P576 (</a:t>
            </a:r>
            <a:r>
              <a:rPr lang="en-US" dirty="0" err="1"/>
              <a:t>AbATE</a:t>
            </a:r>
            <a:r>
              <a:rPr lang="en-US" dirty="0"/>
              <a:t>): don’t observe </a:t>
            </a:r>
            <a:r>
              <a:rPr lang="en-US" dirty="0" err="1"/>
              <a:t>pseudotime</a:t>
            </a:r>
            <a:r>
              <a:rPr lang="en-US" dirty="0"/>
              <a:t> associating with cell sort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88E40D-2471-9509-3EB6-1A6FDAA65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600" y="1507009"/>
            <a:ext cx="8732520" cy="535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95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580644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PCA/UMAP outlier DN actually had most reads of any R DN…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0486C2F-5803-AF9D-B36F-5FAC2C99D231}"/>
              </a:ext>
            </a:extLst>
          </p:cNvPr>
          <p:cNvGrpSpPr/>
          <p:nvPr/>
        </p:nvGrpSpPr>
        <p:grpSpPr>
          <a:xfrm>
            <a:off x="6746488" y="0"/>
            <a:ext cx="5445512" cy="6858000"/>
            <a:chOff x="0" y="0"/>
            <a:chExt cx="5445512" cy="6858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AE0BCEB-956C-42F7-2687-7AD4130D6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445512" cy="6858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B6136EE-A522-CF27-6F9C-77EDD267C325}"/>
                </a:ext>
              </a:extLst>
            </p:cNvPr>
            <p:cNvSpPr txBox="1"/>
            <p:nvPr/>
          </p:nvSpPr>
          <p:spPr>
            <a:xfrm>
              <a:off x="1333583" y="29207"/>
              <a:ext cx="750334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TIGIT</a:t>
              </a:r>
              <a:r>
                <a:rPr lang="en-US" sz="1500" baseline="30000" dirty="0"/>
                <a:t>+</a:t>
              </a:r>
            </a:p>
            <a:p>
              <a:r>
                <a:rPr lang="en-US" sz="1500" dirty="0"/>
                <a:t>KLRG1</a:t>
              </a:r>
              <a:r>
                <a:rPr lang="en-US" sz="1500" baseline="30000" dirty="0"/>
                <a:t>+</a:t>
              </a:r>
            </a:p>
            <a:p>
              <a:r>
                <a:rPr lang="en-US" sz="1500" dirty="0"/>
                <a:t>(DP)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3012635-6851-8862-3C9E-2CCD91F3C1E9}"/>
                </a:ext>
              </a:extLst>
            </p:cNvPr>
            <p:cNvSpPr txBox="1"/>
            <p:nvPr/>
          </p:nvSpPr>
          <p:spPr>
            <a:xfrm>
              <a:off x="3279022" y="1046202"/>
              <a:ext cx="76335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DP</a:t>
              </a:r>
            </a:p>
            <a:p>
              <a:r>
                <a:rPr lang="en-US" sz="1500" dirty="0"/>
                <a:t>CD127</a:t>
              </a:r>
              <a:r>
                <a:rPr lang="en-US" sz="1500" baseline="30000" dirty="0"/>
                <a:t>+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162431-0CA8-66D4-EEDE-CB159ACBA69D}"/>
                </a:ext>
              </a:extLst>
            </p:cNvPr>
            <p:cNvSpPr txBox="1"/>
            <p:nvPr/>
          </p:nvSpPr>
          <p:spPr>
            <a:xfrm>
              <a:off x="2632730" y="591578"/>
              <a:ext cx="885179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DP PD-1</a:t>
              </a:r>
              <a:r>
                <a:rPr lang="en-US" sz="1500" baseline="30000" dirty="0"/>
                <a:t>+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8502BE-D508-7983-CDA9-470E45AE1BD0}"/>
                </a:ext>
              </a:extLst>
            </p:cNvPr>
            <p:cNvSpPr txBox="1"/>
            <p:nvPr/>
          </p:nvSpPr>
          <p:spPr>
            <a:xfrm>
              <a:off x="3947160" y="591578"/>
              <a:ext cx="926857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DP CD57</a:t>
              </a:r>
              <a:r>
                <a:rPr lang="en-US" sz="1500" baseline="30000" dirty="0"/>
                <a:t>+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AF3633-5CEF-4963-7B56-8EB9D15AE6C8}"/>
                </a:ext>
              </a:extLst>
            </p:cNvPr>
            <p:cNvSpPr txBox="1"/>
            <p:nvPr/>
          </p:nvSpPr>
          <p:spPr>
            <a:xfrm>
              <a:off x="2083917" y="1739016"/>
              <a:ext cx="7246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TIGIT</a:t>
              </a:r>
              <a:r>
                <a:rPr lang="en-US" sz="1500" baseline="30000" dirty="0"/>
                <a:t>-</a:t>
              </a:r>
            </a:p>
            <a:p>
              <a:r>
                <a:rPr lang="en-US" sz="1500" dirty="0"/>
                <a:t>KLRG1</a:t>
              </a:r>
              <a:r>
                <a:rPr lang="en-US" sz="1500" baseline="30000" dirty="0"/>
                <a:t>-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CDA884C-2814-1AF1-7760-CC92E2577825}"/>
                </a:ext>
              </a:extLst>
            </p:cNvPr>
            <p:cNvSpPr txBox="1"/>
            <p:nvPr/>
          </p:nvSpPr>
          <p:spPr>
            <a:xfrm>
              <a:off x="0" y="1600200"/>
              <a:ext cx="1371786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dirty="0"/>
                <a:t>Non-exhausted</a:t>
              </a:r>
            </a:p>
            <a:p>
              <a:r>
                <a:rPr lang="en-US" sz="1500" dirty="0"/>
                <a:t>CD127</a:t>
              </a:r>
              <a:r>
                <a:rPr lang="en-US" sz="1500" baseline="30000" dirty="0"/>
                <a:t>+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983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771208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91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53407</TotalTime>
  <Words>461</Words>
  <Application>Microsoft Macintosh PowerPoint</Application>
  <PresentationFormat>Widescreen</PresentationFormat>
  <Paragraphs>53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-webkit-standard</vt:lpstr>
      <vt:lpstr>AdvPSA183</vt:lpstr>
      <vt:lpstr>Aptos</vt:lpstr>
      <vt:lpstr>Arial</vt:lpstr>
      <vt:lpstr>Calibri</vt:lpstr>
      <vt:lpstr>Calibri Light</vt:lpstr>
      <vt:lpstr>Calibri,Bold</vt:lpstr>
      <vt:lpstr>Cambria</vt:lpstr>
      <vt:lpstr>Menlo</vt:lpstr>
      <vt:lpstr>STIXGeneral-Italic</vt:lpstr>
      <vt:lpstr>Office Theme</vt:lpstr>
      <vt:lpstr>Weekly meeting</vt:lpstr>
      <vt:lpstr>Outline</vt:lpstr>
      <vt:lpstr>P452 (T1DAL): faceting MT variant analysis by timepoint</vt:lpstr>
      <vt:lpstr>P576 (AbATE): don’t observe pseudotime associating with cell sort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8212</cp:revision>
  <dcterms:created xsi:type="dcterms:W3CDTF">2023-09-15T17:40:02Z</dcterms:created>
  <dcterms:modified xsi:type="dcterms:W3CDTF">2024-08-05T23:13:16Z</dcterms:modified>
</cp:coreProperties>
</file>