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541" r:id="rId3"/>
    <p:sldId id="577" r:id="rId4"/>
    <p:sldId id="578" r:id="rId5"/>
    <p:sldId id="580" r:id="rId6"/>
    <p:sldId id="579" r:id="rId7"/>
    <p:sldId id="584" r:id="rId8"/>
    <p:sldId id="583" r:id="rId9"/>
    <p:sldId id="585" r:id="rId10"/>
    <p:sldId id="529" r:id="rId11"/>
    <p:sldId id="576" r:id="rId12"/>
    <p:sldId id="581" r:id="rId13"/>
    <p:sldId id="5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8766D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9452" autoAdjust="0"/>
  </p:normalViewPr>
  <p:slideViewPr>
    <p:cSldViewPr snapToGrid="0" showGuides="1">
      <p:cViewPr>
        <p:scale>
          <a:sx n="121" d="100"/>
          <a:sy n="121" d="100"/>
        </p:scale>
        <p:origin x="2168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ICI/ICI-group effects: update analyses w/ CTCAE </a:t>
            </a:r>
            <a:r>
              <a:rPr lang="en-US" dirty="0" err="1"/>
              <a:t>irAE</a:t>
            </a:r>
            <a:r>
              <a:rPr lang="en-US" dirty="0"/>
              <a:t>/SAE grade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8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1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15A9B-FCEE-6F7D-9622-145DAC34B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C4DD4-92A1-2BD9-9D66-AE40E8E547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6F45D9-2262-CE49-7AAF-99DB70107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708A8-1A74-B964-5810-DE42CC8DD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34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F7B6-62B0-F70C-C9DC-931F76FB5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6656C-32F6-F130-2F3F-B89C353B3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46E78-4AD2-3FA7-7237-37FA01319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ICA’s goal is to max statistical independence b/w ICs (independent components, non-gaussian distributions, 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better for signal separation/feature extraction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), PCA maximizes variance (orthogonal components, linear combos, 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better for data viz/noise reduction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C448E-8787-FEF9-C64F-A6532A1516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2F89D-17FD-0FC5-19CB-182B6EB09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275CE-80C1-7E2D-D835-C8047F6B7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61B3C5-2A2A-F6A4-550B-953E4981A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Including all PD1/PDL1 sorts here but that’s fine I believe (baseline, no ICI yet)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Significant hits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(severe)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vs. no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none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HC, none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cancer: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NKcells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CXCR3pos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CD11cpos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Treg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MAIT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unswMem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CCR4pos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ICOSpos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CD11cpos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NKcells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unswMem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CXCR3pos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cancer: CD38hiCD127neg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CRTH2pos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CD38hiCD127neg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SCM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067F9-0FD1-7604-516A-DED1947EE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7DB-6705-F2AF-86E7-5DA8615F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9311B-4246-B460-13C8-22E061E01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41530-231B-FBC6-4112-E645D9E1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8BD6-48A6-BFDA-1610-490008E6A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365B-DDE1-FD34-6E24-85E339F0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363B3-15DF-6497-DE56-AD79AD9E7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C3051-BCC7-CB09-D087-C181DB29B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9B281-189D-8FE0-558E-CACEC3DE2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09E1-5BF5-E036-3442-7268BBF3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A20BF-8435-5510-3BBC-71CE3DA0E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A21EA-CF11-4247-8C57-77B0FC92A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CED4-BE32-6B7F-8DE9-954D7F32F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D76D-5EA1-C9F1-9CA3-A68328CE7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7D2A23-7FB9-3097-92F2-B6A518AC9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C7834-98F0-D47B-758C-07A4AD990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Batch 7 kind of all clustering together in bottom left…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2F682-4A29-6867-3B8A-EF94DD7F5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F9067-16DF-05C2-4F7D-D4AD8A50B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6132F-9268-A499-59F0-7BA2FC6C1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9BA8A-8BC5-48B5-29E8-0A6462EE5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E31FB-F0DE-A1A1-3935-AADC8A3CF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D8766-1E27-65A2-2E09-52977FB8C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E5A314-014B-5025-5E7E-DA1B4E970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C1E7A-A289-AE99-8314-C9DB75EAA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Left is normal logit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Right is residuals from linear models with Batch as var/confounder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C37C-928C-8DB7-6374-D293E6249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2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B807E-11FD-5DB0-BB5E-F333E31B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A702EC-1EFD-3CAF-634B-9CE0ABCFA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C300-4F75-C5AB-1C93-4BBEC995F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Also share that there were very few grade &gt; 2 patients (2), so comparing their immunotypes vs. lower grade wasn’t fruitful unsurprisingly…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ICA’s goal is to max statistical independence b/w ICs (independent components, non-gaussian distributions, 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better for signal separation/feature extraction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), PCA maximizes variance (orthogonal components, linear combos, 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better for data viz/noise reduction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52565-3904-2871-E2F9-3E0981137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13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NCI update – analyzing </a:t>
            </a:r>
            <a:r>
              <a:rPr lang="en-US" sz="4400" dirty="0" err="1"/>
              <a:t>CyTOF</a:t>
            </a:r>
            <a:r>
              <a:rPr lang="en-US" sz="4400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812"/>
            <a:ext cx="9144000" cy="1655762"/>
          </a:xfrm>
        </p:spPr>
        <p:txBody>
          <a:bodyPr/>
          <a:lstStyle/>
          <a:p>
            <a:r>
              <a:rPr lang="en-US" dirty="0"/>
              <a:t>10-23-2024</a:t>
            </a:r>
          </a:p>
          <a:p>
            <a:r>
              <a:rPr lang="en-US" dirty="0"/>
              <a:t>Ty Bottorff – Bioinformatics postdoc</a:t>
            </a:r>
          </a:p>
          <a:p>
            <a:r>
              <a:rPr lang="en-US" dirty="0" err="1"/>
              <a:t>Linsley</a:t>
            </a:r>
            <a:r>
              <a:rPr lang="en-US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384857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IMPACD: using hierarchical/combinatorial gating, do we see distinct immunotypes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409168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1F8D95-5379-5DDA-F135-1A690381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51" y="4330263"/>
            <a:ext cx="9430050" cy="2527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 numCol="2">
            <a:normAutofit/>
          </a:bodyPr>
          <a:lstStyle/>
          <a:p>
            <a:r>
              <a:rPr lang="en-US" dirty="0"/>
              <a:t>Holly </a:t>
            </a:r>
            <a:r>
              <a:rPr lang="en-US" dirty="0" err="1"/>
              <a:t>Akilesh</a:t>
            </a:r>
            <a:endParaRPr lang="en-US" dirty="0"/>
          </a:p>
          <a:p>
            <a:r>
              <a:rPr lang="en-US" dirty="0"/>
              <a:t>Long lab/</a:t>
            </a:r>
            <a:r>
              <a:rPr lang="en-US" dirty="0" err="1"/>
              <a:t>HIPcore</a:t>
            </a:r>
            <a:endParaRPr lang="en-US" dirty="0"/>
          </a:p>
          <a:p>
            <a:pPr lvl="1"/>
            <a:r>
              <a:rPr lang="en-US" dirty="0"/>
              <a:t>Alice Long, Alice </a:t>
            </a:r>
            <a:r>
              <a:rPr lang="en-US" dirty="0" err="1"/>
              <a:t>Wiedeman</a:t>
            </a:r>
            <a:endParaRPr lang="en-US" dirty="0"/>
          </a:p>
          <a:p>
            <a:r>
              <a:rPr lang="en-US" dirty="0"/>
              <a:t>Buckner lab</a:t>
            </a:r>
          </a:p>
          <a:p>
            <a:pPr lvl="1"/>
            <a:r>
              <a:rPr lang="en-US" dirty="0"/>
              <a:t>Jane Buckner, Sylvia </a:t>
            </a:r>
            <a:r>
              <a:rPr lang="en-US" dirty="0" err="1"/>
              <a:t>Posso</a:t>
            </a:r>
            <a:endParaRPr lang="en-US" dirty="0"/>
          </a:p>
          <a:p>
            <a:r>
              <a:rPr lang="en-US" dirty="0"/>
              <a:t>Peter Linsley</a:t>
            </a:r>
          </a:p>
          <a:p>
            <a:r>
              <a:rPr lang="en-US" dirty="0"/>
              <a:t>Clinical team</a:t>
            </a:r>
          </a:p>
        </p:txBody>
      </p:sp>
    </p:spTree>
    <p:extLst>
      <p:ext uri="{BB962C8B-B14F-4D97-AF65-F5344CB8AC3E}">
        <p14:creationId xmlns:p14="http://schemas.microsoft.com/office/powerpoint/2010/main" val="201888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9FADC-FBBC-EB4A-05BF-5CF1F6439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B7C7-7960-F4FD-4CEB-710E69BA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134599" cy="1325563"/>
          </a:xfrm>
        </p:spPr>
        <p:txBody>
          <a:bodyPr>
            <a:normAutofit/>
          </a:bodyPr>
          <a:lstStyle/>
          <a:p>
            <a:r>
              <a:rPr lang="en-US" dirty="0"/>
              <a:t>Certain features contribute more to variation (baseline)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7F56D-0CFE-CFA2-3209-B454C0FB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42" y="1257352"/>
            <a:ext cx="7010399" cy="56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4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3CED7-4737-19B6-F4E2-01288DB1C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28D0-7EE4-DB72-EED9-085B4EC8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ICA doesn’t appear better at distinguishing unique immunotypes by group than PCA (baseline 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E070D-6739-1D73-1C94-F7D293ED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47" y="1919288"/>
            <a:ext cx="7772400" cy="49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6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14292-DD99-A9DF-44C1-EDBF74A65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D031-292A-A7C7-7247-67B95C7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Baseline immunotypes are not distinct by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A23C9-B046-C79F-6143-C2D091EA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100" y="1629103"/>
            <a:ext cx="4475139" cy="52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69D9-0D87-68BD-22F3-2937DBD7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A46-A4F5-595D-9BCD-23690DF5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AID subgroup immunotypes are not very distinct either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5CAB1-8519-2D73-EF19-4B2049FA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345" y="1597572"/>
            <a:ext cx="4523331" cy="52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E9B1-3EC2-CF4C-B984-C403F22B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EE60-5310-651B-AC29-D10D15BB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648732"/>
          </a:xfrm>
        </p:spPr>
        <p:txBody>
          <a:bodyPr>
            <a:normAutofit fontScale="90000"/>
          </a:bodyPr>
          <a:lstStyle/>
          <a:p>
            <a:r>
              <a:rPr lang="en-US" dirty="0"/>
              <a:t>Baseline head, neck, and lung cancer immunotypes are distinct from other cancer subtypes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C4F14-8A8E-A7E5-2ACD-6B56BC24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69" y="0"/>
            <a:ext cx="5899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7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C626-A11B-906E-4725-B50C0E85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94AC86-94E7-066B-904B-BC5AE1B5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56" y="0"/>
            <a:ext cx="584174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B6722-9F8B-23CC-CF03-C974E551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Age contributes to variation (baseline samples)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E7FD-F298-905A-CBC9-1E253F912A6E}"/>
              </a:ext>
            </a:extLst>
          </p:cNvPr>
          <p:cNvSpPr txBox="1"/>
          <p:nvPr/>
        </p:nvSpPr>
        <p:spPr>
          <a:xfrm>
            <a:off x="7632834" y="588103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19824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ACF3-C129-9D4E-EB91-5EEECE260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8B0AF-CA81-4B2A-3E92-AD4286A0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95250"/>
            <a:ext cx="5715000" cy="666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0B7527-DCB7-85E8-6583-F5F59FEA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Some evidence of batch effects in baseline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47AB2-5041-C866-AE3D-6CBAEE982F07}"/>
              </a:ext>
            </a:extLst>
          </p:cNvPr>
          <p:cNvSpPr txBox="1"/>
          <p:nvPr/>
        </p:nvSpPr>
        <p:spPr>
          <a:xfrm>
            <a:off x="6843219" y="577091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#</a:t>
            </a:r>
          </a:p>
        </p:txBody>
      </p:sp>
    </p:spTree>
    <p:extLst>
      <p:ext uri="{BB962C8B-B14F-4D97-AF65-F5344CB8AC3E}">
        <p14:creationId xmlns:p14="http://schemas.microsoft.com/office/powerpoint/2010/main" val="236321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6A9F8-8FCD-A612-3C8B-11CEDB55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2C8D-12DC-6B73-CA6B-A2FCF8CC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Regressing batch 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74A84-8B48-E4E6-4383-3A394284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5" y="1732975"/>
            <a:ext cx="4389899" cy="5125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36676-434D-4DB1-E0FE-5CCB6400864E}"/>
              </a:ext>
            </a:extLst>
          </p:cNvPr>
          <p:cNvSpPr txBox="1"/>
          <p:nvPr/>
        </p:nvSpPr>
        <p:spPr>
          <a:xfrm>
            <a:off x="6470932" y="6079609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D9D2D-E5DE-DABD-2021-F0CAC3C45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87" y="1630216"/>
            <a:ext cx="4480957" cy="5227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5C3354-E2C7-52B6-4225-AB5846701025}"/>
              </a:ext>
            </a:extLst>
          </p:cNvPr>
          <p:cNvSpPr txBox="1"/>
          <p:nvPr/>
        </p:nvSpPr>
        <p:spPr>
          <a:xfrm>
            <a:off x="199587" y="6079609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59110-5155-0EB1-0E1B-DE34878D6372}"/>
              </a:ext>
            </a:extLst>
          </p:cNvPr>
          <p:cNvSpPr txBox="1"/>
          <p:nvPr/>
        </p:nvSpPr>
        <p:spPr>
          <a:xfrm>
            <a:off x="7895153" y="1363643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regressed out</a:t>
            </a:r>
          </a:p>
        </p:txBody>
      </p:sp>
    </p:spTree>
    <p:extLst>
      <p:ext uri="{BB962C8B-B14F-4D97-AF65-F5344CB8AC3E}">
        <p14:creationId xmlns:p14="http://schemas.microsoft.com/office/powerpoint/2010/main" val="322530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8D85A-F69E-2E4C-58D3-455B3D110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DD65-B471-F5FE-7F08-348C418D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Regressing out batch from baseline samples doesn’t reveal clearly distinct immunotypes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F31CF-0EC2-1F9D-C893-807E8223190D}"/>
              </a:ext>
            </a:extLst>
          </p:cNvPr>
          <p:cNvSpPr txBox="1"/>
          <p:nvPr/>
        </p:nvSpPr>
        <p:spPr>
          <a:xfrm>
            <a:off x="8126381" y="1745622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regressed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B599F-04B2-0EAD-7CD1-F94898E80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066" y="2114954"/>
            <a:ext cx="4056271" cy="4743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157EBA-B5D4-6BED-E672-779E8033A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64" y="2114952"/>
            <a:ext cx="4059326" cy="47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7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E1F00-B888-2BB6-2C71-14E5AA767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F0C8-B4D5-2CC8-5E88-67F8184F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B51E-B2B5-4960-3669-8C22EA76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Baseline immunotypes are not distinct by group, even after regressing batch out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AID subgroup immunotypes are not very distinct either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cancer subtype immunotypes appear more distinct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age contributes to variation (baseline samples)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not shown, do not see…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baseline temporally-stable group differences (”subtract” ICI/</a:t>
            </a:r>
            <a:r>
              <a:rPr lang="en-US" dirty="0" err="1"/>
              <a:t>ICI+group</a:t>
            </a:r>
            <a:r>
              <a:rPr lang="en-US" dirty="0"/>
              <a:t> effects from baseline)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any subset frequencies correlating with CTCAE grade (baseline)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distinct baseline immunotypes by ICA (PCA alternative)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effect of previous treatment on baseline cancer immunotypes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distinct baseline immunotypes by group even when including all features (even those with high technical variation)</a:t>
            </a:r>
          </a:p>
        </p:txBody>
      </p:sp>
    </p:spTree>
    <p:extLst>
      <p:ext uri="{BB962C8B-B14F-4D97-AF65-F5344CB8AC3E}">
        <p14:creationId xmlns:p14="http://schemas.microsoft.com/office/powerpoint/2010/main" val="428414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19110</TotalTime>
  <Words>664</Words>
  <Application>Microsoft Macintosh PowerPoint</Application>
  <PresentationFormat>Widescreen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Menlo</vt:lpstr>
      <vt:lpstr>Office Theme</vt:lpstr>
      <vt:lpstr>NCI update – analyzing CyTOF data</vt:lpstr>
      <vt:lpstr>Baseline immunotypes are not distinct by group</vt:lpstr>
      <vt:lpstr>AID subgroup immunotypes are not very distinct either</vt:lpstr>
      <vt:lpstr>Baseline head, neck, and lung cancer immunotypes are distinct from other cancer subtypes</vt:lpstr>
      <vt:lpstr>Age contributes to variation (baseline samples)</vt:lpstr>
      <vt:lpstr>Some evidence of batch effects in baseline data</vt:lpstr>
      <vt:lpstr>Regressing batch out</vt:lpstr>
      <vt:lpstr>Regressing out batch from baseline samples doesn’t reveal clearly distinct immunotypes</vt:lpstr>
      <vt:lpstr>Conclusions</vt:lpstr>
      <vt:lpstr>Next steps</vt:lpstr>
      <vt:lpstr>Acknowledgements</vt:lpstr>
      <vt:lpstr>Certain features contribute more to variation (baseline)</vt:lpstr>
      <vt:lpstr>ICA doesn’t appear better at distinguishing unique immunotypes by group than PCA (baseline 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3536</cp:revision>
  <dcterms:created xsi:type="dcterms:W3CDTF">2023-09-15T17:40:02Z</dcterms:created>
  <dcterms:modified xsi:type="dcterms:W3CDTF">2024-10-22T00:33:34Z</dcterms:modified>
</cp:coreProperties>
</file>