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477" r:id="rId2"/>
    <p:sldId id="754" r:id="rId3"/>
    <p:sldId id="785" r:id="rId4"/>
    <p:sldId id="789" r:id="rId5"/>
    <p:sldId id="788" r:id="rId6"/>
    <p:sldId id="577" r:id="rId7"/>
    <p:sldId id="790" r:id="rId8"/>
    <p:sldId id="793" r:id="rId9"/>
    <p:sldId id="791" r:id="rId10"/>
    <p:sldId id="787" r:id="rId11"/>
    <p:sldId id="786" r:id="rId12"/>
    <p:sldId id="792" r:id="rId13"/>
    <p:sldId id="794" r:id="rId14"/>
    <p:sldId id="7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C0CB"/>
    <a:srgbClr val="AB4FF3"/>
    <a:srgbClr val="90ED91"/>
    <a:srgbClr val="5DC762"/>
    <a:srgbClr val="FDE824"/>
    <a:srgbClr val="20908C"/>
    <a:srgbClr val="3B528B"/>
    <a:srgbClr val="450C54"/>
    <a:srgbClr val="01B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82297" autoAdjust="0"/>
  </p:normalViewPr>
  <p:slideViewPr>
    <p:cSldViewPr snapToGrid="0" showGuides="1">
      <p:cViewPr varScale="1">
        <p:scale>
          <a:sx n="137" d="100"/>
          <a:sy n="137" d="100"/>
        </p:scale>
        <p:origin x="15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AdvPSA18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7A472-7C6D-1D0D-8166-7DEE2D7E4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263287-124F-3C48-EFD6-A54B705AC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CCBFB9-D3BD-0989-5862-F9B24D1140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3D8B0-5836-C834-58B4-BE6969D927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35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dirty="0"/>
              <a:t>Have been having </a:t>
            </a:r>
            <a:r>
              <a:rPr lang="en-US" b="1" dirty="0" err="1"/>
              <a:t>rstudio</a:t>
            </a:r>
            <a:r>
              <a:rPr lang="en-US" b="1" dirty="0"/>
              <a:t> server issues…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38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C3CA1-AC1F-8BE4-2805-A4F1205F0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DAFAC8-2DE8-966A-2DCC-3BFEF79D72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5DCFB9-536D-8FD9-B7AF-DBE7323C1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Batch regressed out here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80E9C-1F96-8559-B160-6EEECC83B1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2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8FF97-04F1-8E66-CF9C-4A39842A7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AE68D5-1096-5B5D-F88D-3D25B1FDC8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6BE3B3-CD36-BC67-405A-D31403CF6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Much less drastic differences if using Simpson diversity, which is less sensitive to rare clonotypes…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Shannon entropy/diversity same thing…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Consistent with use of </a:t>
            </a:r>
            <a:r>
              <a:rPr lang="en-US" b="1" i="0" u="none" strike="noStrike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CD57 as a marker of antigen experience</a:t>
            </a:r>
            <a:endParaRPr lang="en-US" b="1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C97C2-B3EA-E297-8FCB-DB7A745F9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65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EFAA8-4883-DA6A-39E3-06493A42D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75F28F-2075-F1BF-863C-DDA78B2066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50200B-412B-A2F4-29D0-D108AFE5D2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Gene set: </a:t>
            </a:r>
            <a:r>
              <a:rPr lang="en-US" i="0" dirty="0">
                <a:effectLst/>
              </a:rPr>
              <a:t>22 genes co-</a:t>
            </a:r>
            <a:r>
              <a:rPr lang="en-US" i="0" dirty="0" err="1">
                <a:effectLst/>
              </a:rPr>
              <a:t>occuring</a:t>
            </a:r>
            <a:r>
              <a:rPr lang="en-US" i="0" dirty="0">
                <a:effectLst/>
              </a:rPr>
              <a:t> with the biological term </a:t>
            </a:r>
            <a:r>
              <a:rPr lang="en-US" b="1" i="0" dirty="0">
                <a:effectLst/>
              </a:rPr>
              <a:t>aquaporin</a:t>
            </a:r>
            <a:r>
              <a:rPr lang="en-US" i="0" dirty="0">
                <a:effectLst/>
              </a:rPr>
              <a:t> in literature-supported statements describing functions of genes from the </a:t>
            </a:r>
            <a:r>
              <a:rPr lang="en-US" i="0" dirty="0" err="1">
                <a:effectLst/>
              </a:rPr>
              <a:t>GeneRIF</a:t>
            </a:r>
            <a:r>
              <a:rPr lang="en-US" i="0" dirty="0">
                <a:effectLst/>
              </a:rPr>
              <a:t> Biological Term Annotations dataset</a:t>
            </a:r>
          </a:p>
          <a:p>
            <a:r>
              <a:rPr lang="en-US" i="0" dirty="0">
                <a:effectLst/>
              </a:rPr>
              <a:t>From https://</a:t>
            </a:r>
            <a:r>
              <a:rPr lang="en-US" i="0" dirty="0" err="1">
                <a:effectLst/>
              </a:rPr>
              <a:t>maayanlab.cloud</a:t>
            </a:r>
            <a:r>
              <a:rPr lang="en-US" i="0" dirty="0">
                <a:effectLst/>
              </a:rPr>
              <a:t>/</a:t>
            </a:r>
            <a:r>
              <a:rPr lang="en-US" i="0" dirty="0" err="1">
                <a:effectLst/>
              </a:rPr>
              <a:t>Harmonizome</a:t>
            </a:r>
            <a:r>
              <a:rPr lang="en-US" i="0" dirty="0">
                <a:effectLst/>
              </a:rPr>
              <a:t>/</a:t>
            </a:r>
            <a:r>
              <a:rPr lang="en-US" i="0" dirty="0" err="1">
                <a:effectLst/>
              </a:rPr>
              <a:t>gene_set</a:t>
            </a:r>
            <a:r>
              <a:rPr lang="en-US" i="0" dirty="0">
                <a:effectLst/>
              </a:rPr>
              <a:t>/aquaporin/</a:t>
            </a:r>
            <a:r>
              <a:rPr lang="en-US" i="0" dirty="0" err="1">
                <a:effectLst/>
              </a:rPr>
              <a:t>GeneRIF+Biological+Term+Annotations</a:t>
            </a:r>
            <a:endParaRPr lang="en-US" i="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Some aquaporins like AQP9 also import glycerol, metabolic changes?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AQP1, AQP3, and AQP5 expressed in activated B and T lymphocytes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48817-3DA9-106E-55EF-EDA566E2CD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0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1) </a:t>
            </a:r>
            <a:r>
              <a:rPr lang="en-US" b="1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DN slightly higher for total SNVs, ~similar for unique SNVs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2) similar ratio between total SNVs and SNVs shared w/ 3 DP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79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7C7FB-0DD5-8EA4-B9AF-C86BD2FA9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E1E7E1-1841-3F06-0891-761BC45625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B95CD0-A1EF-1D03-0C60-AA5B83D4A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1) DP has more SNVs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2) Ratio of shared w/ DP to total much higher in DP (closer in lineage to other DPs)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EF725-06A0-C183-40FB-D78FAAD3F0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36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A7DDA-912D-1FE7-6DB9-5BD7BE1B0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E96445-CB77-C514-AB04-2EF4BA83FE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7570B2-9833-958C-EB05-8A852CADE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Ask Peter if he would like this emailed to look 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F81EF-357A-88D7-7F79-BADFCA080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70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87DB-6705-F2AF-86E7-5DA8615FD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B9311B-4246-B460-13C8-22E061E01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A41530-231B-FBC6-4112-E645D9E19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subpopulations significantly different in PCs 1-2 (p &lt; 0.001)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Left, regressing out R/NR, right regressing out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8BD6-48A6-BFDA-1610-490008E6A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63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CA3A2-AF81-8C62-54AB-F35541999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86D9FA-8710-4D79-8701-F3A858B021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77072E-581A-2FE2-058B-D5AF1D54E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Batch regressed out here,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logit+zscore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(which ~changed CD38 interpretation a bit maybe)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1F1F5-BC90-E731-9DCF-9AFADD20F7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77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00181-39A6-F86D-C43D-AEBE0E081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E59FE3-DBE3-15AD-AF54-855D6B9FE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11D823-81B1-1106-87B5-6D912CD2A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Also maybe interesting to note that DP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freq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is lower in AID than HC (a kind of analog for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irAE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vs. no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irAE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perhaps)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so DP of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Tcells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(exhausted-like, expected higher in non-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irAE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 is one of the cut features with NA issue…, so can only look at not batch corrected data for that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logit = ln(x/(1-x)) where 0&lt;x&lt;1 (so decimals of %s). when x = 0.5 logit(x) = 0, when x approaches 0 logit(x) approaches -inf, when x approaches 1 logit(x) approaches +inf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Not z-scored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F6B6E-862C-3E32-5745-96F84F707F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03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EEBDA-BAD1-0DED-8518-8A5CA8224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010751-EEB5-C1BB-6D22-5CB7E8A915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77BF79-AD8C-9AE5-86E9-5363BF8C8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ellipse center is centroid, and width/height determined by data spread/variance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1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Batch regressed out here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8D1F1-5E91-19BB-C61F-5A910FE75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212121"/>
                </a:solidFill>
                <a:effectLst/>
              </a:rPr>
              <a:t>Weekly meeting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11 7 2024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3E036-3839-DA46-D262-5E5444CCC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F24A4FC-5006-DE1F-6CE4-C7F9DF72A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60726" cy="409358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AbATE</a:t>
            </a:r>
            <a:r>
              <a:rPr lang="en-US" dirty="0"/>
              <a:t> MT SNV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from SNV sharing, unable to differentiate which is more parent among DN and non-exhausted CD127</a:t>
            </a:r>
            <a:r>
              <a:rPr lang="en-US" baseline="30000" dirty="0"/>
              <a:t>+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DP CD127</a:t>
            </a:r>
            <a:r>
              <a:rPr lang="en-US" baseline="30000" dirty="0"/>
              <a:t>+</a:t>
            </a:r>
            <a:r>
              <a:rPr lang="en-US" dirty="0"/>
              <a:t> more terminal than non-exhausted CD127</a:t>
            </a:r>
            <a:r>
              <a:rPr lang="en-US" baseline="30000" dirty="0"/>
              <a:t>+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MT SNV sharing in responders and non-responders to teplizumab looks similar</a:t>
            </a:r>
          </a:p>
          <a:p>
            <a:r>
              <a:rPr lang="en-US" dirty="0"/>
              <a:t>HC + untreated T1D: groups of cells later in </a:t>
            </a:r>
            <a:r>
              <a:rPr lang="en-US" dirty="0" err="1"/>
              <a:t>pseudotime</a:t>
            </a:r>
            <a:r>
              <a:rPr lang="en-US" dirty="0"/>
              <a:t> have less diverse TCRs (data not shown)</a:t>
            </a:r>
          </a:p>
          <a:p>
            <a:r>
              <a:rPr lang="en-US" dirty="0"/>
              <a:t>NCI </a:t>
            </a:r>
            <a:r>
              <a:rPr lang="en-US" dirty="0" err="1"/>
              <a:t>irAE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published results not always consistent in our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DP frequency does trend higher in non-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baseline cancer immunotypes from those with/without </a:t>
            </a:r>
            <a:r>
              <a:rPr lang="en-US" dirty="0" err="1"/>
              <a:t>irAEs</a:t>
            </a:r>
            <a:r>
              <a:rPr lang="en-US" dirty="0"/>
              <a:t> are very similar (do not see strong enrichment of </a:t>
            </a:r>
            <a:r>
              <a:rPr lang="en-US" dirty="0" err="1"/>
              <a:t>irAE</a:t>
            </a:r>
            <a:r>
              <a:rPr lang="en-US" dirty="0"/>
              <a:t>/no </a:t>
            </a:r>
            <a:r>
              <a:rPr lang="en-US" dirty="0" err="1"/>
              <a:t>irAE</a:t>
            </a:r>
            <a:r>
              <a:rPr lang="en-US" dirty="0"/>
              <a:t> groups in clusters in ICA/PCA space, data not shown)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 correlations between feature </a:t>
            </a:r>
            <a:r>
              <a:rPr lang="en-US" dirty="0" err="1"/>
              <a:t>freqs</a:t>
            </a:r>
            <a:r>
              <a:rPr lang="en-US" dirty="0"/>
              <a:t> and time to </a:t>
            </a:r>
            <a:r>
              <a:rPr lang="en-US" dirty="0" err="1"/>
              <a:t>irAE</a:t>
            </a:r>
            <a:r>
              <a:rPr lang="en-US" dirty="0"/>
              <a:t> onset (data not shown)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ED9E63E8-95CE-34C4-A282-6BB21360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2624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9510656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Shubham caption help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T1DAL: compare CD127 expression between 2 progenitor 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NCI </a:t>
            </a:r>
            <a:r>
              <a:rPr lang="en-US" dirty="0" err="1"/>
              <a:t>irAE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summarize cohort info: time to treatment/</a:t>
            </a:r>
            <a:r>
              <a:rPr lang="en-US" dirty="0" err="1"/>
              <a:t>irAE</a:t>
            </a:r>
            <a:r>
              <a:rPr lang="en-US" dirty="0"/>
              <a:t>, previous therapy, </a:t>
            </a:r>
            <a:r>
              <a:rPr lang="en-US" dirty="0" err="1"/>
              <a:t>irAE</a:t>
            </a:r>
            <a:r>
              <a:rPr lang="en-US" dirty="0"/>
              <a:t> type…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IMPACD</a:t>
            </a:r>
          </a:p>
        </p:txBody>
      </p:sp>
    </p:spTree>
    <p:extLst>
      <p:ext uri="{BB962C8B-B14F-4D97-AF65-F5344CB8AC3E}">
        <p14:creationId xmlns:p14="http://schemas.microsoft.com/office/powerpoint/2010/main" val="36922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6C790-F783-B3DB-6F79-8798CA6CB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4BE684E-4842-A241-E0EC-521B7CC2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cancer immunotypes from those with/without </a:t>
            </a:r>
            <a:r>
              <a:rPr lang="en-US" dirty="0" err="1"/>
              <a:t>irAEs</a:t>
            </a:r>
            <a:r>
              <a:rPr lang="en-US" dirty="0"/>
              <a:t> very similar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35688B-500D-EFBA-50AE-4BD2FF3A0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561" y="1548991"/>
            <a:ext cx="8868878" cy="530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2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FDFE8-30C1-A824-AF96-AE9CF49E4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C18E9FB-ABC6-9C56-23C6-AD589C4D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 + untreated T1D: groups of cells later in </a:t>
            </a:r>
            <a:r>
              <a:rPr lang="en-US" dirty="0" err="1"/>
              <a:t>pseudotime</a:t>
            </a:r>
            <a:r>
              <a:rPr lang="en-US" dirty="0"/>
              <a:t> have less diverse TCRs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3CC1E-E7BF-CAA0-36C7-F079A6C7D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576" y="1651915"/>
            <a:ext cx="8305800" cy="520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08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DDFA8-9904-C688-8E5C-AF8DA11DE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643C-38CB-74E1-63E5-8736304C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Aquaporin gene set less accessible in more terminal populations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EA13D9-7723-CDDA-BCE0-03FF93469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9" y="1718606"/>
            <a:ext cx="5513168" cy="51393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BC7CF9-B516-6C08-9C37-6C6E26DBC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572" y="1718607"/>
            <a:ext cx="6301895" cy="47333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C9BABD-795C-4175-C318-1C17E526ECC2}"/>
              </a:ext>
            </a:extLst>
          </p:cNvPr>
          <p:cNvSpPr txBox="1"/>
          <p:nvPr/>
        </p:nvSpPr>
        <p:spPr>
          <a:xfrm>
            <a:off x="3282043" y="6451908"/>
            <a:ext cx="7858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AQP3 co-expressed with IL7R in human T cells (Szabo et al. (2019), </a:t>
            </a:r>
            <a:r>
              <a:rPr lang="en-US" i="1" dirty="0"/>
              <a:t>Nat </a:t>
            </a:r>
            <a:r>
              <a:rPr lang="en-US" i="1" dirty="0" err="1"/>
              <a:t>commun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708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771208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MT SNV sharing (Upset plot) analyses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Baseline cancer </a:t>
            </a:r>
            <a:r>
              <a:rPr lang="en-US" dirty="0" err="1"/>
              <a:t>CyTOF</a:t>
            </a:r>
            <a:r>
              <a:rPr lang="en-US" dirty="0"/>
              <a:t> </a:t>
            </a:r>
            <a:r>
              <a:rPr lang="en-US" dirty="0" err="1"/>
              <a:t>irAE</a:t>
            </a:r>
            <a:r>
              <a:rPr lang="en-US" dirty="0"/>
              <a:t> vs. no </a:t>
            </a:r>
            <a:r>
              <a:rPr lang="en-US" dirty="0" err="1"/>
              <a:t>irAE</a:t>
            </a:r>
            <a:r>
              <a:rPr lang="en-US" dirty="0"/>
              <a:t> analyses</a:t>
            </a:r>
          </a:p>
        </p:txBody>
      </p:sp>
    </p:spTree>
    <p:extLst>
      <p:ext uri="{BB962C8B-B14F-4D97-AF65-F5344CB8AC3E}">
        <p14:creationId xmlns:p14="http://schemas.microsoft.com/office/powerpoint/2010/main" val="20398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2A2868-FD66-7DE4-3460-F9EB45881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906" y="1422550"/>
            <a:ext cx="8753374" cy="5339558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2E1D3897-0B4F-3F71-986E-0E74B181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SNV sharing, unable to differentiate which is more parent among DN and non-exhausted CD127</a:t>
            </a:r>
            <a:r>
              <a:rPr lang="en-US" baseline="30000" dirty="0"/>
              <a:t>+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F946DE-EE15-1DDE-AC21-0E21D1A723DA}"/>
              </a:ext>
            </a:extLst>
          </p:cNvPr>
          <p:cNvSpPr/>
          <p:nvPr/>
        </p:nvSpPr>
        <p:spPr>
          <a:xfrm>
            <a:off x="9038123" y="4283242"/>
            <a:ext cx="519764" cy="2002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C2B94E-85E0-7291-D562-5ED963ED0EB7}"/>
              </a:ext>
            </a:extLst>
          </p:cNvPr>
          <p:cNvSpPr/>
          <p:nvPr/>
        </p:nvSpPr>
        <p:spPr>
          <a:xfrm>
            <a:off x="2539465" y="5207268"/>
            <a:ext cx="2879557" cy="421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B37C0-8A85-042B-08F5-8FABC6E0BBDF}"/>
              </a:ext>
            </a:extLst>
          </p:cNvPr>
          <p:cNvSpPr txBox="1"/>
          <p:nvPr/>
        </p:nvSpPr>
        <p:spPr>
          <a:xfrm>
            <a:off x="3830854" y="4837936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SNVs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BA51F-0F4A-E09D-D8E5-DE1480CB4625}"/>
              </a:ext>
            </a:extLst>
          </p:cNvPr>
          <p:cNvSpPr txBox="1"/>
          <p:nvPr/>
        </p:nvSpPr>
        <p:spPr>
          <a:xfrm>
            <a:off x="8354907" y="3857066"/>
            <a:ext cx="213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SNVs shared w/ 3 DP</a:t>
            </a:r>
          </a:p>
        </p:txBody>
      </p:sp>
    </p:spTree>
    <p:extLst>
      <p:ext uri="{BB962C8B-B14F-4D97-AF65-F5344CB8AC3E}">
        <p14:creationId xmlns:p14="http://schemas.microsoft.com/office/powerpoint/2010/main" val="44437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6306F-3FA3-D1B9-5531-4B0DA5BD7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5D0CCB-DA84-6A7D-B361-9169E81D3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696" y="1394100"/>
            <a:ext cx="5651387" cy="5463900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C9EBE2E-4F69-2053-3A67-8A984FAD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CD127</a:t>
            </a:r>
            <a:r>
              <a:rPr lang="en-US" baseline="30000" dirty="0"/>
              <a:t>+</a:t>
            </a:r>
            <a:r>
              <a:rPr lang="en-US" dirty="0"/>
              <a:t> more terminal than non-exhausted CD127</a:t>
            </a:r>
            <a:r>
              <a:rPr lang="en-US" baseline="30000" dirty="0"/>
              <a:t>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CD79E7-F485-BCD3-8823-3E716FBD0647}"/>
              </a:ext>
            </a:extLst>
          </p:cNvPr>
          <p:cNvSpPr/>
          <p:nvPr/>
        </p:nvSpPr>
        <p:spPr>
          <a:xfrm>
            <a:off x="6612557" y="3994485"/>
            <a:ext cx="231005" cy="23196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74B21A-D4D5-D086-085E-BD1212B03493}"/>
              </a:ext>
            </a:extLst>
          </p:cNvPr>
          <p:cNvSpPr/>
          <p:nvPr/>
        </p:nvSpPr>
        <p:spPr>
          <a:xfrm>
            <a:off x="6997567" y="3994485"/>
            <a:ext cx="231005" cy="23196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40A470-0CF7-F5B1-6AD5-E831C71EC91D}"/>
              </a:ext>
            </a:extLst>
          </p:cNvPr>
          <p:cNvSpPr/>
          <p:nvPr/>
        </p:nvSpPr>
        <p:spPr>
          <a:xfrm>
            <a:off x="2601229" y="5197642"/>
            <a:ext cx="2413533" cy="556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7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6AB13-4D88-2308-19ED-6B8F09E85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44DC899C-2CE1-1482-177D-76DC41A2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 SNV sharing in responders and non-responders looks similar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5CDFEB-FEEF-49A6-B9E9-704D455E7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15" y="2167575"/>
            <a:ext cx="5943085" cy="37069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9B357D-326D-777F-5153-E0960EBAD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057" y="2167575"/>
            <a:ext cx="5894028" cy="37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9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769D9-0D87-68BD-22F3-2937DBD77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8A46-A4F5-595D-9BCD-23690DF5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AbATE</a:t>
            </a:r>
            <a:r>
              <a:rPr lang="en-US" dirty="0"/>
              <a:t> PCAs revisited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544B26-FC01-85FE-B48D-DA72E5D9E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9" y="2648672"/>
            <a:ext cx="6061871" cy="3470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C01CA-011C-4735-932D-4E3275F20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128" y="2640562"/>
            <a:ext cx="6061872" cy="347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0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5479A-FF1F-F4C8-B48E-3E0D41EA8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66A568-EF39-7813-53E5-B3674C344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34" y="1650425"/>
            <a:ext cx="9873344" cy="4842449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617EB424-8F78-46F1-32BE-0B66D4BF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Literature-driven feature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755904-CFBF-83EA-DE68-BF4A40B87184}"/>
              </a:ext>
            </a:extLst>
          </p:cNvPr>
          <p:cNvSpPr txBox="1"/>
          <p:nvPr/>
        </p:nvSpPr>
        <p:spPr>
          <a:xfrm>
            <a:off x="289249" y="6169709"/>
            <a:ext cx="2141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Trending in expected</a:t>
            </a:r>
          </a:p>
          <a:p>
            <a:r>
              <a:rPr lang="en-US" dirty="0"/>
              <a:t>direction?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AC6D8-D312-7AE8-31F7-D1FD949D70E1}"/>
              </a:ext>
            </a:extLst>
          </p:cNvPr>
          <p:cNvSpPr txBox="1"/>
          <p:nvPr/>
        </p:nvSpPr>
        <p:spPr>
          <a:xfrm>
            <a:off x="3614058" y="630820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AE1A5-6229-33A8-576F-A9798B085035}"/>
              </a:ext>
            </a:extLst>
          </p:cNvPr>
          <p:cNvSpPr txBox="1"/>
          <p:nvPr/>
        </p:nvSpPr>
        <p:spPr>
          <a:xfrm>
            <a:off x="5660574" y="630820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3DFD8-622F-9B77-8CB4-CB2AF4FE338C}"/>
              </a:ext>
            </a:extLst>
          </p:cNvPr>
          <p:cNvSpPr txBox="1"/>
          <p:nvPr/>
        </p:nvSpPr>
        <p:spPr>
          <a:xfrm>
            <a:off x="7660435" y="630820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7123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3B196-5CC8-6C8F-C5FB-59A385A0E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1596470-C77C-C7D9-0534-11A3AA37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frequency does trend higher in non-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39C9C0-EC15-6A30-99A1-8F13A5B5A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787" y="1554134"/>
            <a:ext cx="8262486" cy="530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1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9A3C4-AD2F-2113-E3CC-34E62C87B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6F27575-621A-840F-E2A6-07E54440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cancer immunotypes from those with/without </a:t>
            </a:r>
            <a:r>
              <a:rPr lang="en-US" dirty="0" err="1"/>
              <a:t>irAEs</a:t>
            </a:r>
            <a:r>
              <a:rPr lang="en-US" dirty="0"/>
              <a:t> very similar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EDE11-7170-8E93-C46B-A344EA197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29" y="2267339"/>
            <a:ext cx="3680980" cy="3666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1F10B5-2D34-1FA2-E5D9-ECE869FF2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919" y="2260795"/>
            <a:ext cx="3795812" cy="3664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98B31B-FAE7-8B13-8F5F-B38E185568C4}"/>
              </a:ext>
            </a:extLst>
          </p:cNvPr>
          <p:cNvSpPr txBox="1"/>
          <p:nvPr/>
        </p:nvSpPr>
        <p:spPr>
          <a:xfrm>
            <a:off x="1528650" y="1890352"/>
            <a:ext cx="124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D5658-0ED7-FC9C-A4D4-CCAA9A6F2E0E}"/>
              </a:ext>
            </a:extLst>
          </p:cNvPr>
          <p:cNvSpPr txBox="1"/>
          <p:nvPr/>
        </p:nvSpPr>
        <p:spPr>
          <a:xfrm>
            <a:off x="5189529" y="1890352"/>
            <a:ext cx="151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6 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419AF7-5B0F-F535-8A8D-8EB473FB9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9731" y="2591182"/>
            <a:ext cx="4393163" cy="28131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F93428-79AF-EDD0-B967-9F3A2334F52B}"/>
              </a:ext>
            </a:extLst>
          </p:cNvPr>
          <p:cNvSpPr txBox="1"/>
          <p:nvPr/>
        </p:nvSpPr>
        <p:spPr>
          <a:xfrm>
            <a:off x="9638522" y="268914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319455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66489</TotalTime>
  <Words>701</Words>
  <Application>Microsoft Macintosh PowerPoint</Application>
  <PresentationFormat>Widescreen</PresentationFormat>
  <Paragraphs>92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-webkit-standard</vt:lpstr>
      <vt:lpstr>AdvPSA183</vt:lpstr>
      <vt:lpstr>Aptos</vt:lpstr>
      <vt:lpstr>Arial</vt:lpstr>
      <vt:lpstr>Calibri</vt:lpstr>
      <vt:lpstr>Calibri Light</vt:lpstr>
      <vt:lpstr>Cambria</vt:lpstr>
      <vt:lpstr>Menlo</vt:lpstr>
      <vt:lpstr>Open Sans</vt:lpstr>
      <vt:lpstr>Office Theme</vt:lpstr>
      <vt:lpstr>Weekly meeting</vt:lpstr>
      <vt:lpstr>Outline</vt:lpstr>
      <vt:lpstr>Based on SNV sharing, unable to differentiate which is more parent among DN and non-exhausted CD127+</vt:lpstr>
      <vt:lpstr>DP CD127+ more terminal than non-exhausted CD127+</vt:lpstr>
      <vt:lpstr>MT SNV sharing in responders and non-responders looks similar</vt:lpstr>
      <vt:lpstr>AbATE PCAs revisited</vt:lpstr>
      <vt:lpstr>Literature-driven feature analysis</vt:lpstr>
      <vt:lpstr>DP frequency does trend higher in non-irAE group</vt:lpstr>
      <vt:lpstr>Baseline cancer immunotypes from those with/without irAEs very similar</vt:lpstr>
      <vt:lpstr>Conclusions</vt:lpstr>
      <vt:lpstr>Next steps</vt:lpstr>
      <vt:lpstr>Baseline cancer immunotypes from those with/without irAEs very similar</vt:lpstr>
      <vt:lpstr>HC + untreated T1D: groups of cells later in pseudotime have less diverse TCRs</vt:lpstr>
      <vt:lpstr>Aquaporin gene set less accessible in more terminal populations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9730</cp:revision>
  <dcterms:created xsi:type="dcterms:W3CDTF">2023-09-15T17:40:02Z</dcterms:created>
  <dcterms:modified xsi:type="dcterms:W3CDTF">2024-11-07T22:21:40Z</dcterms:modified>
</cp:coreProperties>
</file>