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77" r:id="rId2"/>
    <p:sldId id="406" r:id="rId3"/>
    <p:sldId id="490" r:id="rId4"/>
    <p:sldId id="470" r:id="rId5"/>
    <p:sldId id="484" r:id="rId6"/>
    <p:sldId id="488" r:id="rId7"/>
    <p:sldId id="487" r:id="rId8"/>
    <p:sldId id="479" r:id="rId9"/>
    <p:sldId id="483" r:id="rId10"/>
    <p:sldId id="480" r:id="rId11"/>
    <p:sldId id="486" r:id="rId12"/>
    <p:sldId id="481" r:id="rId13"/>
    <p:sldId id="485" r:id="rId14"/>
    <p:sldId id="482" r:id="rId15"/>
    <p:sldId id="48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50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1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4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1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58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UMAP is different here because I re-ran code and had been working with a slightly messed up Seurat object but I think it’s ok…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4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Slope differences much bigger if no log10 x-axis scale, but then all squished in x-axis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Pearson's Chi-squared test data: </a:t>
            </a:r>
            <a:r>
              <a:rPr lang="en-US" dirty="0" err="1"/>
              <a:t>contingency_table</a:t>
            </a:r>
            <a:r>
              <a:rPr lang="en-US" dirty="0"/>
              <a:t> X-squared = 1185.3, </a:t>
            </a:r>
            <a:r>
              <a:rPr lang="en-US" dirty="0" err="1"/>
              <a:t>df</a:t>
            </a:r>
            <a:r>
              <a:rPr lang="en-US" dirty="0"/>
              <a:t> = 11, p-value &lt; 2.2e-16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Pearson's Chi-squared test data: </a:t>
            </a:r>
            <a:r>
              <a:rPr lang="en-US" dirty="0" err="1"/>
              <a:t>contingency_table</a:t>
            </a:r>
            <a:r>
              <a:rPr lang="en-US" dirty="0"/>
              <a:t> X-squared = 14158, </a:t>
            </a:r>
            <a:r>
              <a:rPr lang="en-US" dirty="0" err="1"/>
              <a:t>df</a:t>
            </a:r>
            <a:r>
              <a:rPr lang="en-US" dirty="0"/>
              <a:t> = 22, p-value &lt; 2.2e-16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9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0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8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12 21 2023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In both datasets, see cell type (l2) associated with </a:t>
            </a:r>
            <a:r>
              <a:rPr lang="en-US" dirty="0" err="1"/>
              <a:t>irAE</a:t>
            </a:r>
            <a:r>
              <a:rPr lang="en-US" dirty="0"/>
              <a:t> grouping</a:t>
            </a:r>
          </a:p>
          <a:p>
            <a:r>
              <a:rPr lang="en-US" dirty="0"/>
              <a:t>In both datasets, CD8 TRBs are less germline-like in those developing colitis </a:t>
            </a:r>
            <a:r>
              <a:rPr lang="en-US" dirty="0" err="1"/>
              <a:t>irAE</a:t>
            </a:r>
            <a:endParaRPr lang="en-US" dirty="0"/>
          </a:p>
          <a:p>
            <a:pPr lvl="1"/>
            <a:r>
              <a:rPr lang="en-US" dirty="0"/>
              <a:t>Less solid in colitis dataset than in myocarditis dataset</a:t>
            </a:r>
          </a:p>
          <a:p>
            <a:r>
              <a:rPr lang="en-US" dirty="0"/>
              <a:t>However, do not see longer CD8 TRB CDR3s in colitis dataset as we saw in myocarditis dataset</a:t>
            </a:r>
          </a:p>
          <a:p>
            <a:r>
              <a:rPr lang="en-US" dirty="0"/>
              <a:t>Uniquely in colitis dataset, see TCR repertoire diversity differences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61419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Check V(D)JC gene usage differences by </a:t>
            </a:r>
            <a:r>
              <a:rPr lang="en-US" dirty="0" err="1"/>
              <a:t>irAE</a:t>
            </a:r>
            <a:r>
              <a:rPr lang="en-US" dirty="0"/>
              <a:t> group in colitis dataset</a:t>
            </a:r>
          </a:p>
          <a:p>
            <a:pPr lvl="1"/>
            <a:r>
              <a:rPr lang="en-US" dirty="0"/>
              <a:t>Perhaps an alternative explanation for </a:t>
            </a:r>
            <a:r>
              <a:rPr lang="en-US" dirty="0" err="1"/>
              <a:t>pgen</a:t>
            </a:r>
            <a:r>
              <a:rPr lang="en-US" dirty="0"/>
              <a:t> differences if CDR3 lengths are the same</a:t>
            </a:r>
          </a:p>
          <a:p>
            <a:r>
              <a:rPr lang="en-US" dirty="0"/>
              <a:t>Vitiligo dataset</a:t>
            </a:r>
          </a:p>
        </p:txBody>
      </p:sp>
    </p:spTree>
    <p:extLst>
      <p:ext uri="{BB962C8B-B14F-4D97-AF65-F5344CB8AC3E}">
        <p14:creationId xmlns:p14="http://schemas.microsoft.com/office/powerpoint/2010/main" val="92279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CD8 T TRBs are slightly less germline-like in ICI-colitis group vs. ICI-no colitis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0D244-CFDD-5356-B0CA-641F0646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350" y="2438506"/>
            <a:ext cx="7007287" cy="41350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527E3A-D03E-39D6-5517-05103F30E82D}"/>
              </a:ext>
            </a:extLst>
          </p:cNvPr>
          <p:cNvSpPr txBox="1"/>
          <p:nvPr/>
        </p:nvSpPr>
        <p:spPr>
          <a:xfrm>
            <a:off x="2266859" y="1994231"/>
            <a:ext cx="780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TCRs from top 30 clonotypes (per chain &amp; cell type) in each patient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A6716-7CC9-4C18-CD36-D448904AB92E}"/>
              </a:ext>
            </a:extLst>
          </p:cNvPr>
          <p:cNvSpPr txBox="1"/>
          <p:nvPr/>
        </p:nvSpPr>
        <p:spPr>
          <a:xfrm>
            <a:off x="5547358" y="342786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90631-7F56-A4EC-C02C-B60F77726E79}"/>
              </a:ext>
            </a:extLst>
          </p:cNvPr>
          <p:cNvSpPr txBox="1"/>
          <p:nvPr/>
        </p:nvSpPr>
        <p:spPr>
          <a:xfrm rot="16200000">
            <a:off x="1695303" y="3422813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5FF9-82FB-1B8F-CD1B-206242F2B1FA}"/>
              </a:ext>
            </a:extLst>
          </p:cNvPr>
          <p:cNvSpPr txBox="1"/>
          <p:nvPr/>
        </p:nvSpPr>
        <p:spPr>
          <a:xfrm>
            <a:off x="661512" y="4111582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EA2F0-E341-4A75-D673-F6110AE734F3}"/>
              </a:ext>
            </a:extLst>
          </p:cNvPr>
          <p:cNvSpPr txBox="1"/>
          <p:nvPr/>
        </p:nvSpPr>
        <p:spPr>
          <a:xfrm rot="5400000">
            <a:off x="1674982" y="523239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926F-E049-C3FE-8243-B486E104C7B3}"/>
              </a:ext>
            </a:extLst>
          </p:cNvPr>
          <p:cNvSpPr txBox="1"/>
          <p:nvPr/>
        </p:nvSpPr>
        <p:spPr>
          <a:xfrm>
            <a:off x="661511" y="4569381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BA0636-ECC0-FD73-456E-51D2BD814032}"/>
              </a:ext>
            </a:extLst>
          </p:cNvPr>
          <p:cNvCxnSpPr>
            <a:cxnSpLocks/>
          </p:cNvCxnSpPr>
          <p:nvPr/>
        </p:nvCxnSpPr>
        <p:spPr>
          <a:xfrm flipV="1">
            <a:off x="6224279" y="387297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D5D25-86FE-8FAD-E830-FE004C083CE5}"/>
              </a:ext>
            </a:extLst>
          </p:cNvPr>
          <p:cNvCxnSpPr>
            <a:cxnSpLocks/>
          </p:cNvCxnSpPr>
          <p:nvPr/>
        </p:nvCxnSpPr>
        <p:spPr>
          <a:xfrm flipV="1">
            <a:off x="6091452" y="387297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8AB7CF-D388-9F45-60AD-77C949C58296}"/>
              </a:ext>
            </a:extLst>
          </p:cNvPr>
          <p:cNvCxnSpPr>
            <a:cxnSpLocks/>
          </p:cNvCxnSpPr>
          <p:nvPr/>
        </p:nvCxnSpPr>
        <p:spPr>
          <a:xfrm>
            <a:off x="6082354" y="3872971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2FD156-330B-5FA2-A3FE-F42508334067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16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colitis dataset, there are no CD8 TRB junction length differences between patient groups at any clonotype rank cutoff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9B100-8649-9B1E-8EAF-E9D8B4CFA305}"/>
              </a:ext>
            </a:extLst>
          </p:cNvPr>
          <p:cNvSpPr txBox="1"/>
          <p:nvPr/>
        </p:nvSpPr>
        <p:spPr>
          <a:xfrm>
            <a:off x="2266859" y="1994231"/>
            <a:ext cx="780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TCRs from top 30 clonotypes (per chain &amp; cell type) in each patient group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2BF786-3739-9BF1-354E-4BE6ED42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28" y="1750666"/>
            <a:ext cx="7772400" cy="49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there are no junction hydrophobicity differences between patient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44390-2A11-2B9D-7BA7-FA49CD98E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40" y="2345490"/>
            <a:ext cx="7096760" cy="4476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81C8E-D675-7777-E426-541EF6D078BE}"/>
              </a:ext>
            </a:extLst>
          </p:cNvPr>
          <p:cNvSpPr txBox="1"/>
          <p:nvPr/>
        </p:nvSpPr>
        <p:spPr>
          <a:xfrm>
            <a:off x="2266859" y="1994231"/>
            <a:ext cx="780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TCRs from top 30 clonotypes (per chain &amp; cell type) in each patient group</a:t>
            </a:r>
          </a:p>
        </p:txBody>
      </p:sp>
    </p:spTree>
    <p:extLst>
      <p:ext uri="{BB962C8B-B14F-4D97-AF65-F5344CB8AC3E}">
        <p14:creationId xmlns:p14="http://schemas.microsoft.com/office/powerpoint/2010/main" val="1964067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myocarditis dataset, low and high </a:t>
            </a:r>
            <a:r>
              <a:rPr lang="en-US" dirty="0" err="1"/>
              <a:t>pgen</a:t>
            </a:r>
            <a:r>
              <a:rPr lang="en-US" dirty="0"/>
              <a:t> scores (from CD8 TRBs) do overlap on UMAP, not expecting RNA phenotype differences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B5B95-A111-B4D9-DBB0-7C5AF538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7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06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analysis</a:t>
            </a:r>
          </a:p>
          <a:p>
            <a:pPr lvl="1"/>
            <a:r>
              <a:rPr lang="en-US" dirty="0"/>
              <a:t>Feature vs. clonotype abundance plots</a:t>
            </a:r>
          </a:p>
          <a:p>
            <a:pPr lvl="1"/>
            <a:r>
              <a:rPr lang="en-US" dirty="0"/>
              <a:t>Association between cell type &amp;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Colitis </a:t>
            </a:r>
            <a:r>
              <a:rPr lang="en-US" dirty="0" err="1"/>
              <a:t>irAE</a:t>
            </a:r>
            <a:r>
              <a:rPr lang="en-US" dirty="0"/>
              <a:t> dataset analysis</a:t>
            </a:r>
          </a:p>
          <a:p>
            <a:pPr lvl="1"/>
            <a:r>
              <a:rPr lang="en-US" dirty="0"/>
              <a:t>Association between cell type &amp;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Feature analysis by cell type,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TCR repertoire diversity analysis by cell type,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myocarditis dataset, can see small differences in best fit slopes for feature vs. clonotype abundance plots for yes/no </a:t>
            </a:r>
            <a:r>
              <a:rPr lang="en-US" dirty="0" err="1"/>
              <a:t>irAE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D75DD-DD7A-C249-D80F-0C7277023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4" y="2491796"/>
            <a:ext cx="6040908" cy="3683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8372F6-E095-566C-6CFE-849209B9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702" y="2526456"/>
            <a:ext cx="6040909" cy="3614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DD1FC3-8B4D-7C9F-D358-7789546AB5C2}"/>
              </a:ext>
            </a:extLst>
          </p:cNvPr>
          <p:cNvSpPr txBox="1"/>
          <p:nvPr/>
        </p:nvSpPr>
        <p:spPr>
          <a:xfrm>
            <a:off x="5537200" y="2040801"/>
            <a:ext cx="13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TCRs</a:t>
            </a:r>
          </a:p>
        </p:txBody>
      </p:sp>
    </p:spTree>
    <p:extLst>
      <p:ext uri="{BB962C8B-B14F-4D97-AF65-F5344CB8AC3E}">
        <p14:creationId xmlns:p14="http://schemas.microsoft.com/office/powerpoint/2010/main" val="380806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there is a significant association between cell type (l2) and </a:t>
            </a:r>
            <a:r>
              <a:rPr lang="en-US" dirty="0" err="1"/>
              <a:t>irAE</a:t>
            </a:r>
            <a:r>
              <a:rPr lang="en-US" dirty="0"/>
              <a:t> grouping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27CCF-361A-7F54-473D-B5E0BDE8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266" y="1729554"/>
            <a:ext cx="6463493" cy="3826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5E1E65-D959-ADF0-CC7F-22C441A35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1768838"/>
            <a:ext cx="5877560" cy="3609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58D379-F5C0-BE47-0EEA-8B5E893A6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396" y="5556381"/>
            <a:ext cx="11204808" cy="918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611CAD-8A5A-FB1D-8976-7449D80C477C}"/>
              </a:ext>
            </a:extLst>
          </p:cNvPr>
          <p:cNvSpPr txBox="1"/>
          <p:nvPr/>
        </p:nvSpPr>
        <p:spPr>
          <a:xfrm>
            <a:off x="0" y="5964867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irAE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AAC55-74C8-5BFA-A5CB-9DDEAD4C7F19}"/>
              </a:ext>
            </a:extLst>
          </p:cNvPr>
          <p:cNvSpPr txBox="1"/>
          <p:nvPr/>
        </p:nvSpPr>
        <p:spPr>
          <a:xfrm>
            <a:off x="4071788" y="6468507"/>
            <a:ext cx="364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2e-16, Pearson’s Chi-squared test</a:t>
            </a:r>
          </a:p>
        </p:txBody>
      </p:sp>
    </p:spTree>
    <p:extLst>
      <p:ext uri="{BB962C8B-B14F-4D97-AF65-F5344CB8AC3E}">
        <p14:creationId xmlns:p14="http://schemas.microsoft.com/office/powerpoint/2010/main" val="424941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There don’t seem to be significant batch effects (by patient) in colitis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98A0A4-A7C7-5D13-3197-83223E47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86432"/>
            <a:ext cx="6043732" cy="3720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1F580E-8AA8-C2F1-90FE-F1E273165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270" y="2158410"/>
            <a:ext cx="6043732" cy="36485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7BB662-B819-31C5-A133-EEBD47786034}"/>
              </a:ext>
            </a:extLst>
          </p:cNvPr>
          <p:cNvSpPr/>
          <p:nvPr/>
        </p:nvSpPr>
        <p:spPr>
          <a:xfrm>
            <a:off x="8788400" y="2343076"/>
            <a:ext cx="1102033" cy="3086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B54D3-56C6-F9FA-26FF-0462CD55F1DE}"/>
              </a:ext>
            </a:extLst>
          </p:cNvPr>
          <p:cNvSpPr txBox="1"/>
          <p:nvPr/>
        </p:nvSpPr>
        <p:spPr>
          <a:xfrm>
            <a:off x="8683861" y="2205326"/>
            <a:ext cx="110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ID</a:t>
            </a:r>
          </a:p>
        </p:txBody>
      </p:sp>
    </p:spTree>
    <p:extLst>
      <p:ext uri="{BB962C8B-B14F-4D97-AF65-F5344CB8AC3E}">
        <p14:creationId xmlns:p14="http://schemas.microsoft.com/office/powerpoint/2010/main" val="208115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there is also a significant association between cell type (l2) and patient grouping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98A0A4-A7C7-5D13-3197-83223E477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820615"/>
            <a:ext cx="6043732" cy="37205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F97163-503F-48AF-3551-343DD2DD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438" y="1820615"/>
            <a:ext cx="6012111" cy="3720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F1B051-B934-E56E-2540-24F58AEB3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07" y="5509308"/>
            <a:ext cx="10453527" cy="97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E18A1-A72F-0C54-0CF7-C4850F8FECED}"/>
              </a:ext>
            </a:extLst>
          </p:cNvPr>
          <p:cNvSpPr txBox="1"/>
          <p:nvPr/>
        </p:nvSpPr>
        <p:spPr>
          <a:xfrm>
            <a:off x="4071788" y="6468507"/>
            <a:ext cx="364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2e-16, Pearson’s Chi-squared test</a:t>
            </a:r>
          </a:p>
        </p:txBody>
      </p:sp>
    </p:spTree>
    <p:extLst>
      <p:ext uri="{BB962C8B-B14F-4D97-AF65-F5344CB8AC3E}">
        <p14:creationId xmlns:p14="http://schemas.microsoft.com/office/powerpoint/2010/main" val="10829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0B4386-2E91-49A7-D50C-CC262714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98" y="1962244"/>
            <a:ext cx="7356962" cy="4529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colitis dataset, CD8 T TRBs are also slightly less germline-like in those developing colitis vs. ICI-no colitis 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EA6716-7CC9-4C18-CD36-D448904AB92E}"/>
              </a:ext>
            </a:extLst>
          </p:cNvPr>
          <p:cNvSpPr txBox="1"/>
          <p:nvPr/>
        </p:nvSpPr>
        <p:spPr>
          <a:xfrm>
            <a:off x="4951346" y="25364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90631-7F56-A4EC-C02C-B60F77726E79}"/>
              </a:ext>
            </a:extLst>
          </p:cNvPr>
          <p:cNvSpPr txBox="1"/>
          <p:nvPr/>
        </p:nvSpPr>
        <p:spPr>
          <a:xfrm rot="16200000">
            <a:off x="1695303" y="2763591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B5FF9-82FB-1B8F-CD1B-206242F2B1FA}"/>
              </a:ext>
            </a:extLst>
          </p:cNvPr>
          <p:cNvSpPr txBox="1"/>
          <p:nvPr/>
        </p:nvSpPr>
        <p:spPr>
          <a:xfrm>
            <a:off x="661512" y="3452360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EA2F0-E341-4A75-D673-F6110AE734F3}"/>
              </a:ext>
            </a:extLst>
          </p:cNvPr>
          <p:cNvSpPr txBox="1"/>
          <p:nvPr/>
        </p:nvSpPr>
        <p:spPr>
          <a:xfrm rot="5400000">
            <a:off x="1674982" y="4573174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9926F-E049-C3FE-8243-B486E104C7B3}"/>
              </a:ext>
            </a:extLst>
          </p:cNvPr>
          <p:cNvSpPr txBox="1"/>
          <p:nvPr/>
        </p:nvSpPr>
        <p:spPr>
          <a:xfrm>
            <a:off x="661511" y="391015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BA0636-ECC0-FD73-456E-51D2BD814032}"/>
              </a:ext>
            </a:extLst>
          </p:cNvPr>
          <p:cNvCxnSpPr>
            <a:cxnSpLocks/>
          </p:cNvCxnSpPr>
          <p:nvPr/>
        </p:nvCxnSpPr>
        <p:spPr>
          <a:xfrm flipV="1">
            <a:off x="5224821" y="2952162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D5D25-86FE-8FAD-E830-FE004C083CE5}"/>
              </a:ext>
            </a:extLst>
          </p:cNvPr>
          <p:cNvCxnSpPr>
            <a:cxnSpLocks/>
          </p:cNvCxnSpPr>
          <p:nvPr/>
        </p:nvCxnSpPr>
        <p:spPr>
          <a:xfrm flipV="1">
            <a:off x="5091994" y="2952162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8AB7CF-D388-9F45-60AD-77C949C58296}"/>
              </a:ext>
            </a:extLst>
          </p:cNvPr>
          <p:cNvCxnSpPr>
            <a:cxnSpLocks/>
          </p:cNvCxnSpPr>
          <p:nvPr/>
        </p:nvCxnSpPr>
        <p:spPr>
          <a:xfrm>
            <a:off x="5082896" y="2952162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481E6F-72A4-9172-C36C-A520DDEB98B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4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there are no junction length differences between patient groups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9B100-8649-9B1E-8EAF-E9D8B4CFA305}"/>
              </a:ext>
            </a:extLst>
          </p:cNvPr>
          <p:cNvSpPr txBox="1"/>
          <p:nvPr/>
        </p:nvSpPr>
        <p:spPr>
          <a:xfrm>
            <a:off x="2266859" y="1994231"/>
            <a:ext cx="7800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TCRs from top 30 clonotypes (per chain &amp; cell type) in each patient group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1D3AD-07B1-4FCE-D9B9-78582F5D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640" y="2438505"/>
            <a:ext cx="7051870" cy="434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6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colitis dataset, CD8 TCR repertoire slightly more polyclonal and other T TCR repertoire more monoclonal in those developing colitis </a:t>
            </a:r>
            <a:r>
              <a:rPr lang="en-US" dirty="0" err="1"/>
              <a:t>irAE</a:t>
            </a:r>
            <a:r>
              <a:rPr lang="en-US" dirty="0"/>
              <a:t> (vs. no ICI)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D921A-CF00-C248-9943-62F10B10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560" y="1919288"/>
            <a:ext cx="7772400" cy="4644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A95691-BF2D-807C-A703-C64C1148F76C}"/>
              </a:ext>
            </a:extLst>
          </p:cNvPr>
          <p:cNvSpPr txBox="1"/>
          <p:nvPr/>
        </p:nvSpPr>
        <p:spPr>
          <a:xfrm>
            <a:off x="7281690" y="29618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4F2D89-6680-EADB-2511-C23F824792C8}"/>
              </a:ext>
            </a:extLst>
          </p:cNvPr>
          <p:cNvCxnSpPr>
            <a:cxnSpLocks/>
          </p:cNvCxnSpPr>
          <p:nvPr/>
        </p:nvCxnSpPr>
        <p:spPr>
          <a:xfrm flipV="1">
            <a:off x="7571299" y="3214209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F64BBD-9176-BDB2-D800-1F107EBB11E9}"/>
              </a:ext>
            </a:extLst>
          </p:cNvPr>
          <p:cNvCxnSpPr>
            <a:cxnSpLocks/>
          </p:cNvCxnSpPr>
          <p:nvPr/>
        </p:nvCxnSpPr>
        <p:spPr>
          <a:xfrm flipV="1">
            <a:off x="7287533" y="3214208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232EB3-6831-3484-A177-F82EB1D5E6E0}"/>
              </a:ext>
            </a:extLst>
          </p:cNvPr>
          <p:cNvCxnSpPr>
            <a:cxnSpLocks/>
          </p:cNvCxnSpPr>
          <p:nvPr/>
        </p:nvCxnSpPr>
        <p:spPr>
          <a:xfrm>
            <a:off x="7429374" y="3214209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539C6B-04DF-90B3-AE0B-A78478EA8E69}"/>
              </a:ext>
            </a:extLst>
          </p:cNvPr>
          <p:cNvCxnSpPr>
            <a:cxnSpLocks/>
          </p:cNvCxnSpPr>
          <p:nvPr/>
        </p:nvCxnSpPr>
        <p:spPr>
          <a:xfrm>
            <a:off x="7279333" y="3214209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81548-8FB8-2EDB-EED2-C8F0E8B1100E}"/>
              </a:ext>
            </a:extLst>
          </p:cNvPr>
          <p:cNvSpPr txBox="1"/>
          <p:nvPr/>
        </p:nvSpPr>
        <p:spPr>
          <a:xfrm rot="16200000">
            <a:off x="1252513" y="3125102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B9E8B-8CFD-8B8E-2B22-E2D62D892820}"/>
              </a:ext>
            </a:extLst>
          </p:cNvPr>
          <p:cNvSpPr txBox="1"/>
          <p:nvPr/>
        </p:nvSpPr>
        <p:spPr>
          <a:xfrm>
            <a:off x="218722" y="3813871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monoclonal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EF167-3E40-B2D4-21B8-FCC479656483}"/>
              </a:ext>
            </a:extLst>
          </p:cNvPr>
          <p:cNvSpPr txBox="1"/>
          <p:nvPr/>
        </p:nvSpPr>
        <p:spPr>
          <a:xfrm rot="5400000">
            <a:off x="1232192" y="4934685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BEAAF-2915-021E-0D29-FEDFEA1D860D}"/>
              </a:ext>
            </a:extLst>
          </p:cNvPr>
          <p:cNvSpPr txBox="1"/>
          <p:nvPr/>
        </p:nvSpPr>
        <p:spPr>
          <a:xfrm>
            <a:off x="218721" y="4271670"/>
            <a:ext cx="170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polyclonal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B67B3A-5822-C472-DDA8-E59491385914}"/>
              </a:ext>
            </a:extLst>
          </p:cNvPr>
          <p:cNvSpPr txBox="1"/>
          <p:nvPr/>
        </p:nvSpPr>
        <p:spPr>
          <a:xfrm>
            <a:off x="7848647" y="29684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9FFF7F-C03A-407E-13F2-5CDFDB3498CD}"/>
              </a:ext>
            </a:extLst>
          </p:cNvPr>
          <p:cNvCxnSpPr>
            <a:cxnSpLocks/>
          </p:cNvCxnSpPr>
          <p:nvPr/>
        </p:nvCxnSpPr>
        <p:spPr>
          <a:xfrm flipV="1">
            <a:off x="8138256" y="3220794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5C41A5-77F9-F66C-D234-7C42990CDDA5}"/>
              </a:ext>
            </a:extLst>
          </p:cNvPr>
          <p:cNvCxnSpPr>
            <a:cxnSpLocks/>
          </p:cNvCxnSpPr>
          <p:nvPr/>
        </p:nvCxnSpPr>
        <p:spPr>
          <a:xfrm flipV="1">
            <a:off x="7854490" y="3220793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858BFF-5A76-A391-28B2-5D49519E24D8}"/>
              </a:ext>
            </a:extLst>
          </p:cNvPr>
          <p:cNvCxnSpPr>
            <a:cxnSpLocks/>
          </p:cNvCxnSpPr>
          <p:nvPr/>
        </p:nvCxnSpPr>
        <p:spPr>
          <a:xfrm>
            <a:off x="7996331" y="3220794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8900B9-D02F-8EE8-DEDC-13F514699D46}"/>
              </a:ext>
            </a:extLst>
          </p:cNvPr>
          <p:cNvCxnSpPr>
            <a:cxnSpLocks/>
          </p:cNvCxnSpPr>
          <p:nvPr/>
        </p:nvCxnSpPr>
        <p:spPr>
          <a:xfrm>
            <a:off x="7846290" y="3220794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165629-F39E-E6EF-C6B5-C14B79466DF6}"/>
              </a:ext>
            </a:extLst>
          </p:cNvPr>
          <p:cNvSpPr txBox="1"/>
          <p:nvPr/>
        </p:nvSpPr>
        <p:spPr>
          <a:xfrm>
            <a:off x="7366005" y="24943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827605-A227-445E-780A-EFE50B68ED22}"/>
              </a:ext>
            </a:extLst>
          </p:cNvPr>
          <p:cNvCxnSpPr>
            <a:cxnSpLocks/>
          </p:cNvCxnSpPr>
          <p:nvPr/>
        </p:nvCxnSpPr>
        <p:spPr>
          <a:xfrm flipV="1">
            <a:off x="7581772" y="2775378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AE3A04-FB3D-B411-38A7-A36B88A69FAF}"/>
              </a:ext>
            </a:extLst>
          </p:cNvPr>
          <p:cNvCxnSpPr>
            <a:cxnSpLocks/>
          </p:cNvCxnSpPr>
          <p:nvPr/>
        </p:nvCxnSpPr>
        <p:spPr>
          <a:xfrm flipV="1">
            <a:off x="7449593" y="2775377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3EC89C-BD59-6F38-8B78-006B39D25C44}"/>
              </a:ext>
            </a:extLst>
          </p:cNvPr>
          <p:cNvCxnSpPr>
            <a:cxnSpLocks/>
          </p:cNvCxnSpPr>
          <p:nvPr/>
        </p:nvCxnSpPr>
        <p:spPr>
          <a:xfrm>
            <a:off x="7439847" y="2775378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9E99B6-9955-5728-38ED-18B4ABDD4EED}"/>
              </a:ext>
            </a:extLst>
          </p:cNvPr>
          <p:cNvSpPr txBox="1"/>
          <p:nvPr/>
        </p:nvSpPr>
        <p:spPr>
          <a:xfrm>
            <a:off x="5176312" y="2577193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</a:t>
            </a:r>
          </a:p>
          <a:p>
            <a:r>
              <a:rPr lang="en-US" dirty="0"/>
              <a:t>0.09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7D175E-740F-6DDA-8347-4F68EFACFCBB}"/>
              </a:ext>
            </a:extLst>
          </p:cNvPr>
          <p:cNvCxnSpPr>
            <a:cxnSpLocks/>
          </p:cNvCxnSpPr>
          <p:nvPr/>
        </p:nvCxnSpPr>
        <p:spPr>
          <a:xfrm flipV="1">
            <a:off x="5602720" y="3275322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1DAA15-55C6-238B-874C-E709F5B159C4}"/>
              </a:ext>
            </a:extLst>
          </p:cNvPr>
          <p:cNvCxnSpPr>
            <a:cxnSpLocks/>
          </p:cNvCxnSpPr>
          <p:nvPr/>
        </p:nvCxnSpPr>
        <p:spPr>
          <a:xfrm flipV="1">
            <a:off x="5318954" y="3275321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651F9-5553-367D-466A-38C3C0D3714A}"/>
              </a:ext>
            </a:extLst>
          </p:cNvPr>
          <p:cNvCxnSpPr>
            <a:cxnSpLocks/>
          </p:cNvCxnSpPr>
          <p:nvPr/>
        </p:nvCxnSpPr>
        <p:spPr>
          <a:xfrm>
            <a:off x="5460795" y="3275322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E44A86-66CD-0966-1676-193BA18209D9}"/>
              </a:ext>
            </a:extLst>
          </p:cNvPr>
          <p:cNvCxnSpPr>
            <a:cxnSpLocks/>
          </p:cNvCxnSpPr>
          <p:nvPr/>
        </p:nvCxnSpPr>
        <p:spPr>
          <a:xfrm>
            <a:off x="5310754" y="3275322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680DF5-2843-80A3-27BA-F99A4781D032}"/>
              </a:ext>
            </a:extLst>
          </p:cNvPr>
          <p:cNvCxnSpPr>
            <a:cxnSpLocks/>
          </p:cNvCxnSpPr>
          <p:nvPr/>
        </p:nvCxnSpPr>
        <p:spPr>
          <a:xfrm flipV="1">
            <a:off x="6169677" y="3281907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196017-3460-4D50-1F2E-09284D679317}"/>
              </a:ext>
            </a:extLst>
          </p:cNvPr>
          <p:cNvCxnSpPr>
            <a:cxnSpLocks/>
          </p:cNvCxnSpPr>
          <p:nvPr/>
        </p:nvCxnSpPr>
        <p:spPr>
          <a:xfrm flipV="1">
            <a:off x="5885911" y="3281906"/>
            <a:ext cx="0" cy="231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4C88D-AB50-4F2A-1DBB-8E934F6632BF}"/>
              </a:ext>
            </a:extLst>
          </p:cNvPr>
          <p:cNvCxnSpPr>
            <a:cxnSpLocks/>
          </p:cNvCxnSpPr>
          <p:nvPr/>
        </p:nvCxnSpPr>
        <p:spPr>
          <a:xfrm>
            <a:off x="6027752" y="3281907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B1E14D-1067-702B-C849-1ED21ED398A0}"/>
              </a:ext>
            </a:extLst>
          </p:cNvPr>
          <p:cNvCxnSpPr>
            <a:cxnSpLocks/>
          </p:cNvCxnSpPr>
          <p:nvPr/>
        </p:nvCxnSpPr>
        <p:spPr>
          <a:xfrm>
            <a:off x="5877711" y="3281907"/>
            <a:ext cx="1523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3F0508-7A23-1552-3E3C-B2597D5D8467}"/>
              </a:ext>
            </a:extLst>
          </p:cNvPr>
          <p:cNvSpPr txBox="1"/>
          <p:nvPr/>
        </p:nvSpPr>
        <p:spPr>
          <a:xfrm>
            <a:off x="5750352" y="2577192"/>
            <a:ext cx="593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</a:t>
            </a:r>
          </a:p>
          <a:p>
            <a:r>
              <a:rPr lang="en-US" dirty="0"/>
              <a:t>0.09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A737-B5C1-F3B0-56E8-F8C77F33C599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9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16373</TotalTime>
  <Words>638</Words>
  <Application>Microsoft Macintosh PowerPoint</Application>
  <PresentationFormat>Widescreen</PresentationFormat>
  <Paragraphs>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Menlo</vt:lpstr>
      <vt:lpstr>Wingdings</vt:lpstr>
      <vt:lpstr>Office Theme</vt:lpstr>
      <vt:lpstr>Weekly meeting</vt:lpstr>
      <vt:lpstr>Outline</vt:lpstr>
      <vt:lpstr>In myocarditis dataset, can see small differences in best fit slopes for feature vs. clonotype abundance plots for yes/no irAE</vt:lpstr>
      <vt:lpstr>In myocarditis dataset, there is a significant association between cell type (l2) and irAE grouping</vt:lpstr>
      <vt:lpstr>There don’t seem to be significant batch effects (by patient) in colitis dataset</vt:lpstr>
      <vt:lpstr>In colitis dataset, there is also a significant association between cell type (l2) and patient grouping</vt:lpstr>
      <vt:lpstr>In colitis dataset, CD8 T TRBs are also slightly less germline-like in those developing colitis vs. ICI-no colitis group</vt:lpstr>
      <vt:lpstr>In colitis dataset, there are no junction length differences between patient groups</vt:lpstr>
      <vt:lpstr>In colitis dataset, CD8 TCR repertoire slightly more polyclonal and other T TCR repertoire more monoclonal in those developing colitis irAE (vs. no ICI)</vt:lpstr>
      <vt:lpstr>Conclusions</vt:lpstr>
      <vt:lpstr>Next steps</vt:lpstr>
      <vt:lpstr>In colitis dataset, CD8 T TRBs are slightly less germline-like in ICI-colitis group vs. ICI-no colitis group</vt:lpstr>
      <vt:lpstr>In colitis dataset, there are no CD8 TRB junction length differences between patient groups at any clonotype rank cutoff</vt:lpstr>
      <vt:lpstr>In colitis dataset, there are no junction hydrophobicity differences between patient groups</vt:lpstr>
      <vt:lpstr>In myocarditis dataset, low and high pgen scores (from CD8 TRBs) do overlap on UMAP, not expecting RNA phenotype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3061</cp:revision>
  <dcterms:created xsi:type="dcterms:W3CDTF">2023-09-15T17:40:02Z</dcterms:created>
  <dcterms:modified xsi:type="dcterms:W3CDTF">2023-12-19T19:41:09Z</dcterms:modified>
</cp:coreProperties>
</file>