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728" r:id="rId4"/>
    <p:sldId id="724" r:id="rId5"/>
    <p:sldId id="725" r:id="rId6"/>
    <p:sldId id="727" r:id="rId7"/>
    <p:sldId id="726" r:id="rId8"/>
    <p:sldId id="722" r:id="rId9"/>
    <p:sldId id="7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8504" autoAdjust="0"/>
  </p:normalViewPr>
  <p:slideViewPr>
    <p:cSldViewPr snapToGrid="0" showGuides="1">
      <p:cViewPr>
        <p:scale>
          <a:sx n="142" d="100"/>
          <a:sy n="142" d="100"/>
        </p:scale>
        <p:origin x="1368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Expectation from Long lab: increased vars over time in PD-1+ and maybe CD57 already high at 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Plot/analysis made with new covariate regressing out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Adjusted for donor and responder status effects when comparing cell sorts (no big changes) and donor and sort effects when comparing R vs. 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7 25 2024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SNV counts in HV1/2 vs. other regions seem to be within order of magnitude of estimated mutation rate fold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06656-EE10-1F16-1211-1C94D39D4506}"/>
              </a:ext>
            </a:extLst>
          </p:cNvPr>
          <p:cNvSpPr txBox="1"/>
          <p:nvPr/>
        </p:nvSpPr>
        <p:spPr>
          <a:xfrm>
            <a:off x="7651728" y="6094453"/>
            <a:ext cx="521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Árnadóttir</a:t>
            </a:r>
            <a:r>
              <a:rPr lang="en-US" dirty="0"/>
              <a:t> et al. (2024) </a:t>
            </a:r>
            <a:r>
              <a:rPr lang="en-US" i="1" dirty="0"/>
              <a:t>Cell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59A80-AA44-F8F5-BDFC-2015EE57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88" y="2143020"/>
            <a:ext cx="6651812" cy="3912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69C22-E343-ACFC-0275-B6DE458A3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3954"/>
            <a:ext cx="5539179" cy="3439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EFC6D-0A3A-477A-7866-996468563CB8}"/>
              </a:ext>
            </a:extLst>
          </p:cNvPr>
          <p:cNvSpPr txBox="1"/>
          <p:nvPr/>
        </p:nvSpPr>
        <p:spPr>
          <a:xfrm>
            <a:off x="660160" y="5277089"/>
            <a:ext cx="57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44638-6531-2C43-E2F1-CFF1D2FD3EEB}"/>
              </a:ext>
            </a:extLst>
          </p:cNvPr>
          <p:cNvSpPr txBox="1"/>
          <p:nvPr/>
        </p:nvSpPr>
        <p:spPr>
          <a:xfrm>
            <a:off x="4836249" y="5277089"/>
            <a:ext cx="57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HV1</a:t>
            </a:r>
          </a:p>
        </p:txBody>
      </p:sp>
    </p:spTree>
    <p:extLst>
      <p:ext uri="{BB962C8B-B14F-4D97-AF65-F5344CB8AC3E}">
        <p14:creationId xmlns:p14="http://schemas.microsoft.com/office/powerpoint/2010/main" val="302972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P576: across most </a:t>
            </a:r>
            <a:r>
              <a:rPr lang="en-US" dirty="0" err="1"/>
              <a:t>min_var_freq</a:t>
            </a:r>
            <a:r>
              <a:rPr lang="en-US" dirty="0"/>
              <a:t> params, see more variants in DP CD127</a:t>
            </a:r>
            <a:r>
              <a:rPr lang="en-US" baseline="30000" dirty="0"/>
              <a:t>+</a:t>
            </a:r>
            <a:r>
              <a:rPr lang="en-US" dirty="0"/>
              <a:t> sort and ~fewer variants in DP CD57</a:t>
            </a:r>
            <a:r>
              <a:rPr lang="en-US" baseline="30000" dirty="0"/>
              <a:t>+</a:t>
            </a:r>
            <a:r>
              <a:rPr lang="en-US" dirty="0"/>
              <a:t> in R vs. NR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8A97F-2005-1CAA-A0CF-E27374B6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63" y="1651317"/>
            <a:ext cx="7874618" cy="52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P452: DP CD57</a:t>
            </a:r>
            <a:r>
              <a:rPr lang="en-US" baseline="30000" dirty="0"/>
              <a:t>+</a:t>
            </a:r>
            <a:r>
              <a:rPr lang="en-US" dirty="0"/>
              <a:t> variants already high at baseline, DP PD-1</a:t>
            </a:r>
            <a:r>
              <a:rPr lang="en-US" baseline="30000" dirty="0"/>
              <a:t>+</a:t>
            </a:r>
            <a:r>
              <a:rPr lang="en-US" dirty="0"/>
              <a:t> variants increase over time, DN variants decrease over time…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05F10-4064-C0CB-BF20-9D3AED63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40" y="1614113"/>
            <a:ext cx="8212585" cy="52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4075409" cy="1325563"/>
          </a:xfrm>
        </p:spPr>
        <p:txBody>
          <a:bodyPr>
            <a:noAutofit/>
          </a:bodyPr>
          <a:lstStyle/>
          <a:p>
            <a:r>
              <a:rPr lang="en-US" sz="2800" dirty="0"/>
              <a:t>Do see some overlap of R vs. NR DARs in grouped cell sort (right) vs. 1 at a time (below)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E953E-F4A2-C238-F689-CF8CF307BB47}"/>
              </a:ext>
            </a:extLst>
          </p:cNvPr>
          <p:cNvSpPr txBox="1"/>
          <p:nvPr/>
        </p:nvSpPr>
        <p:spPr>
          <a:xfrm>
            <a:off x="838200" y="2241344"/>
            <a:ext cx="398898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C10orf128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F8A1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MIR1184-1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AC007679.3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PPIAP68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C10orf71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DISC1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DISQ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BTBD16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RNU6-728P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MIR4279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4B107-2D27-7B71-6C5C-2C90AF09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30" y="0"/>
            <a:ext cx="6802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1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5E76E1B-23EE-EB9C-B9EC-3C3D2A6AB00D}"/>
              </a:ext>
            </a:extLst>
          </p:cNvPr>
          <p:cNvGrpSpPr/>
          <p:nvPr/>
        </p:nvGrpSpPr>
        <p:grpSpPr>
          <a:xfrm>
            <a:off x="5782235" y="860570"/>
            <a:ext cx="6380243" cy="4113958"/>
            <a:chOff x="5623498" y="1919289"/>
            <a:chExt cx="6380243" cy="4113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112177-EF05-9C12-ED64-A6BB6ED8E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498" y="1919289"/>
              <a:ext cx="6259219" cy="396067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9C39D1-D923-9ACC-9BB7-37440EA2252B}"/>
                </a:ext>
              </a:extLst>
            </p:cNvPr>
            <p:cNvSpPr/>
            <p:nvPr/>
          </p:nvSpPr>
          <p:spPr>
            <a:xfrm>
              <a:off x="7781365" y="3845859"/>
              <a:ext cx="4222376" cy="218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experiment ideas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B390CD-0797-E3B8-B2C3-57A24B3D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4944035" cy="449944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scATACseq</a:t>
            </a:r>
            <a:r>
              <a:rPr lang="en-US" dirty="0">
                <a:sym typeface="Wingdings" pitchFamily="2" charset="2"/>
              </a:rPr>
              <a:t>: if interested in both MT genome (SNVs) and nuclear genome (&gt; 80% of reads likely)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scSTAMP</a:t>
            </a:r>
            <a:r>
              <a:rPr lang="en-US" dirty="0">
                <a:sym typeface="Wingdings" pitchFamily="2" charset="2"/>
              </a:rPr>
              <a:t>: sequencing by targeted amplification of multiplex probes, if only interested in MT genome, already applied in human immune cells (Guo et al, 2022, </a:t>
            </a:r>
            <a:r>
              <a:rPr lang="en-US" i="1" dirty="0">
                <a:sym typeface="Wingdings" pitchFamily="2" charset="2"/>
              </a:rPr>
              <a:t>PNAS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More sequencing of current libraries: would only expect &lt; 20% of additional reads to map to MT genome, so mileage wouldn’t go very far for MT vars specifically, might be of use to re-run variant calling on </a:t>
            </a:r>
            <a:r>
              <a:rPr lang="en-US" dirty="0" err="1">
                <a:sym typeface="Wingdings" pitchFamily="2" charset="2"/>
              </a:rPr>
              <a:t>downsampled</a:t>
            </a:r>
            <a:r>
              <a:rPr lang="en-US" dirty="0">
                <a:sym typeface="Wingdings" pitchFamily="2" charset="2"/>
              </a:rPr>
              <a:t> P576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E7152-3E97-2BFE-99D3-F624BE78F87B}"/>
              </a:ext>
            </a:extLst>
          </p:cNvPr>
          <p:cNvSpPr txBox="1"/>
          <p:nvPr/>
        </p:nvSpPr>
        <p:spPr>
          <a:xfrm>
            <a:off x="5863844" y="4755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Ludwig et al. (2020) </a:t>
            </a:r>
            <a:r>
              <a:rPr lang="en-US" i="1" dirty="0"/>
              <a:t>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C026C-CDDB-8F81-2699-F7335CB93627}"/>
              </a:ext>
            </a:extLst>
          </p:cNvPr>
          <p:cNvSpPr txBox="1"/>
          <p:nvPr/>
        </p:nvSpPr>
        <p:spPr>
          <a:xfrm>
            <a:off x="6819513" y="470452"/>
            <a:ext cx="429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benefits of </a:t>
            </a:r>
            <a:r>
              <a:rPr lang="en-US" dirty="0" err="1"/>
              <a:t>scATAC</a:t>
            </a:r>
            <a:r>
              <a:rPr lang="en-US" dirty="0"/>
              <a:t>/STAMP over bulk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D6302-86F4-F398-C3ED-9E35E1FC96ED}"/>
              </a:ext>
            </a:extLst>
          </p:cNvPr>
          <p:cNvSpPr txBox="1"/>
          <p:nvPr/>
        </p:nvSpPr>
        <p:spPr>
          <a:xfrm>
            <a:off x="8392998" y="2712525"/>
            <a:ext cx="3722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Plan: create fig E diagram and color by cell sort</a:t>
            </a:r>
          </a:p>
          <a:p>
            <a:r>
              <a:rPr lang="en-US" dirty="0"/>
              <a:t>Perhaps would want to change sorting strategy to include parent DP. PD-1</a:t>
            </a:r>
            <a:r>
              <a:rPr lang="en-US" baseline="30000" dirty="0"/>
              <a:t>+</a:t>
            </a:r>
            <a:r>
              <a:rPr lang="en-US" dirty="0"/>
              <a:t> and CD57</a:t>
            </a:r>
            <a:r>
              <a:rPr lang="en-US" baseline="30000" dirty="0"/>
              <a:t>+</a:t>
            </a:r>
            <a:r>
              <a:rPr lang="en-US" dirty="0"/>
              <a:t>, or CD127</a:t>
            </a:r>
            <a:r>
              <a:rPr lang="en-US" baseline="30000" dirty="0"/>
              <a:t>+ </a:t>
            </a:r>
            <a:r>
              <a:rPr lang="en-US" dirty="0"/>
              <a:t>ever co-expressed?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F8484C-D427-A33F-B182-F9FEB848498B}"/>
              </a:ext>
            </a:extLst>
          </p:cNvPr>
          <p:cNvGrpSpPr/>
          <p:nvPr/>
        </p:nvGrpSpPr>
        <p:grpSpPr>
          <a:xfrm>
            <a:off x="8132688" y="4308842"/>
            <a:ext cx="4444772" cy="2078706"/>
            <a:chOff x="5300334" y="1274471"/>
            <a:chExt cx="5652904" cy="3077883"/>
          </a:xfrm>
        </p:grpSpPr>
        <p:pic>
          <p:nvPicPr>
            <p:cNvPr id="14" name="Picture 13" descr="A diagram of different colored circles&#10;&#10;Description automatically generated">
              <a:extLst>
                <a:ext uri="{FF2B5EF4-FFF2-40B4-BE49-F238E27FC236}">
                  <a16:creationId xmlns:a16="http://schemas.microsoft.com/office/drawing/2014/main" id="{B986BB20-5A80-039A-524F-D437F7B70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07" t="36459" r="10029" b="5185"/>
            <a:stretch/>
          </p:blipFill>
          <p:spPr>
            <a:xfrm>
              <a:off x="6065697" y="1490619"/>
              <a:ext cx="3098588" cy="263324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11D25-381C-5C42-5A1D-3BEBD81CCC49}"/>
                </a:ext>
              </a:extLst>
            </p:cNvPr>
            <p:cNvSpPr/>
            <p:nvPr/>
          </p:nvSpPr>
          <p:spPr>
            <a:xfrm>
              <a:off x="9060038" y="2712981"/>
              <a:ext cx="433544" cy="46344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A2E32-3D23-7911-9DDC-FFA25F37BCBC}"/>
                </a:ext>
              </a:extLst>
            </p:cNvPr>
            <p:cNvSpPr/>
            <p:nvPr/>
          </p:nvSpPr>
          <p:spPr>
            <a:xfrm>
              <a:off x="9101970" y="1557563"/>
              <a:ext cx="433544" cy="46344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AA193F-9E28-1FCE-9FED-C4FD1D7623BF}"/>
                </a:ext>
              </a:extLst>
            </p:cNvPr>
            <p:cNvSpPr/>
            <p:nvPr/>
          </p:nvSpPr>
          <p:spPr>
            <a:xfrm>
              <a:off x="7380989" y="2720951"/>
              <a:ext cx="766973" cy="33197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4F5783-3163-E26B-EFA9-394E87A0E7AB}"/>
                </a:ext>
              </a:extLst>
            </p:cNvPr>
            <p:cNvSpPr/>
            <p:nvPr/>
          </p:nvSpPr>
          <p:spPr>
            <a:xfrm>
              <a:off x="7233258" y="1804350"/>
              <a:ext cx="914704" cy="2669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014D91-CD40-4607-ADEA-457D82DF527E}"/>
                </a:ext>
              </a:extLst>
            </p:cNvPr>
            <p:cNvSpPr txBox="1"/>
            <p:nvPr/>
          </p:nvSpPr>
          <p:spPr>
            <a:xfrm>
              <a:off x="6116391" y="1274471"/>
              <a:ext cx="29972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TIGIT</a:t>
              </a:r>
              <a:r>
                <a:rPr lang="en-US" b="1" baseline="30000" dirty="0"/>
                <a:t>+</a:t>
              </a:r>
            </a:p>
            <a:p>
              <a:pPr algn="ctr"/>
              <a:r>
                <a:rPr lang="en-US" b="1" dirty="0"/>
                <a:t>KLRG1</a:t>
              </a:r>
              <a:r>
                <a:rPr lang="en-US" b="1" baseline="30000" dirty="0"/>
                <a:t>+</a:t>
              </a:r>
              <a:r>
                <a:rPr lang="en-US" b="1" dirty="0"/>
                <a:t> (DP)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13C3EE-E4D6-F94E-6B39-DC3FA75A2090}"/>
                </a:ext>
              </a:extLst>
            </p:cNvPr>
            <p:cNvSpPr/>
            <p:nvPr/>
          </p:nvSpPr>
          <p:spPr>
            <a:xfrm>
              <a:off x="6254456" y="2167462"/>
              <a:ext cx="587267" cy="1678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DE99C5-E66F-DF58-D8C5-4CB0FDF55A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62625" y="1626384"/>
              <a:ext cx="180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DP CD57</a:t>
              </a:r>
              <a:r>
                <a:rPr lang="en-US" b="1" baseline="30000" dirty="0"/>
                <a:t>+</a:t>
              </a:r>
              <a:endParaRPr lang="en-US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FDF9C3-4681-4ACF-4253-C0DF489F60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62625" y="2759081"/>
              <a:ext cx="180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DP CD127</a:t>
              </a:r>
              <a:r>
                <a:rPr lang="en-US" b="1" baseline="30000" dirty="0"/>
                <a:t>+</a:t>
              </a:r>
              <a:endParaRPr 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DBF274-4B8C-38B5-8E0F-B402F7244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151525" y="2172314"/>
              <a:ext cx="180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DP PD1</a:t>
              </a:r>
              <a:r>
                <a:rPr lang="en-US" b="1" baseline="30000" dirty="0"/>
                <a:t>+</a:t>
              </a:r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F894CB-7277-0CDC-F4C0-5A7938E8FCD8}"/>
                </a:ext>
              </a:extLst>
            </p:cNvPr>
            <p:cNvSpPr/>
            <p:nvPr/>
          </p:nvSpPr>
          <p:spPr>
            <a:xfrm>
              <a:off x="5753547" y="1387443"/>
              <a:ext cx="4604891" cy="2964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0B60A4-018F-FAD3-51DD-0A5F0BE336C3}"/>
                </a:ext>
              </a:extLst>
            </p:cNvPr>
            <p:cNvCxnSpPr/>
            <p:nvPr/>
          </p:nvCxnSpPr>
          <p:spPr>
            <a:xfrm>
              <a:off x="6613931" y="3248460"/>
              <a:ext cx="227792" cy="43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619414-8DC7-7959-D741-33C195059D1F}"/>
                </a:ext>
              </a:extLst>
            </p:cNvPr>
            <p:cNvSpPr/>
            <p:nvPr/>
          </p:nvSpPr>
          <p:spPr>
            <a:xfrm>
              <a:off x="8070717" y="3263347"/>
              <a:ext cx="1158905" cy="860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536395-E785-9A0A-4600-084F58FDC3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23214" y="3375058"/>
              <a:ext cx="1801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non-exhausted (not DP) CD127</a:t>
              </a:r>
              <a:r>
                <a:rPr lang="en-US" b="1" baseline="30000" dirty="0"/>
                <a:t>+</a:t>
              </a:r>
              <a:endParaRPr 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FF3857-D36D-1E6C-B627-0A8AB2A896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844453" y="3379259"/>
              <a:ext cx="1801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TIGIT</a:t>
              </a:r>
              <a:r>
                <a:rPr lang="en-US" b="1" baseline="30000" dirty="0"/>
                <a:t>-</a:t>
              </a:r>
              <a:r>
                <a:rPr lang="en-US" b="1" dirty="0"/>
                <a:t>KLRG1</a:t>
              </a:r>
              <a:r>
                <a:rPr lang="en-US" b="1" baseline="30000" dirty="0"/>
                <a:t>-</a:t>
              </a:r>
              <a:r>
                <a:rPr lang="en-US" b="1" dirty="0"/>
                <a:t> (DN)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E5ED37-B40B-5D40-0DB7-4334AE9370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300334" y="1610114"/>
              <a:ext cx="1801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non-naive</a:t>
              </a:r>
            </a:p>
            <a:p>
              <a:pPr algn="ctr"/>
              <a:r>
                <a:rPr lang="en-US" dirty="0"/>
                <a:t>CD8s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89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10583F-97AE-CF16-6DFE-7F1A9FCC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86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26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48508</TotalTime>
  <Words>379</Words>
  <Application>Microsoft Macintosh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SNV counts in HV1/2 vs. other regions seem to be within order of magnitude of estimated mutation rate fold differences</vt:lpstr>
      <vt:lpstr>P576: across most min_var_freq params, see more variants in DP CD127+ sort and ~fewer variants in DP CD57+ in R vs. NR</vt:lpstr>
      <vt:lpstr>P452: DP CD57+ variants already high at baseline, DP PD-1+ variants increase over time, DN variants decrease over time…</vt:lpstr>
      <vt:lpstr>Do see some overlap of R vs. NR DARs in grouped cell sort (right) vs. 1 at a time (below)</vt:lpstr>
      <vt:lpstr>Next experiment ideas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7456</cp:revision>
  <dcterms:created xsi:type="dcterms:W3CDTF">2023-09-15T17:40:02Z</dcterms:created>
  <dcterms:modified xsi:type="dcterms:W3CDTF">2024-07-22T22:16:12Z</dcterms:modified>
</cp:coreProperties>
</file>