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47" r:id="rId4"/>
    <p:sldId id="546" r:id="rId5"/>
    <p:sldId id="549" r:id="rId6"/>
    <p:sldId id="550" r:id="rId7"/>
    <p:sldId id="548" r:id="rId8"/>
    <p:sldId id="54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76B-7C8E-6236-A6EA-8008007E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A8FEE-AC6F-95EE-1A11-C7001DD2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E695-0E78-FBF2-5E5B-0679C2EB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MES = Mayo endoscopic score</a:t>
            </a:r>
          </a:p>
          <a:p>
            <a:endParaRPr lang="en-US" sz="1800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8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Active colitis elsewhere defined as Mayo colitis score &gt;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4545-0414-F811-D296-9820C43F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26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TRB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There are many more unique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clonotypes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(~1200) than in Thomas (~200), about same for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(~3.5k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and ~4.5k in Thomas)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29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02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Seurat scores similar between Seurat CD4 TCM - </a:t>
            </a:r>
            <a:r>
              <a:rPr lang="en-US" sz="1200" dirty="0" err="1"/>
              <a:t>SingleR</a:t>
            </a:r>
            <a:r>
              <a:rPr lang="en-US" sz="1200" dirty="0"/>
              <a:t> memory Tregs and Treg-memory Tregs, little lower for Treg-memory Tregs…</a:t>
            </a:r>
          </a:p>
          <a:p>
            <a:r>
              <a:rPr lang="en-US" sz="1200" dirty="0" err="1"/>
              <a:t>SingleR</a:t>
            </a:r>
            <a:r>
              <a:rPr lang="en-US" sz="1200" dirty="0"/>
              <a:t> scores don’t seem that bad either for memory Tregs… i.e. clear high score block in score heatmap for memory Tregs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memory Treg: 0.01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Th1_17: 0.06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stimulated: 0.09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thomas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padj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memory Treg: 0.03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Thomas: Seurat called TCM is most abundant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 (~4k), then Seurat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 (~700)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Same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Luoma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Seurat TCM ~ 2.3k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Treg, and then Seurat Treg ~1.4k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SingleR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memory Treg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426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81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3 7 2024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Colitis cohort differences &amp; combining datasets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7684-791E-B930-0E9E-23D60912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722A-1701-7CC5-C2C2-A329E53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376338" cy="1325563"/>
          </a:xfrm>
        </p:spPr>
        <p:txBody>
          <a:bodyPr>
            <a:normAutofit/>
          </a:bodyPr>
          <a:lstStyle/>
          <a:p>
            <a:r>
              <a:rPr lang="en-US" dirty="0"/>
              <a:t>Colitis severity seems similar between 2 datasets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C8BF47-09A0-7456-51CE-F0DC9E7B5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356" y="2626434"/>
            <a:ext cx="4690079" cy="24810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4DE9B91-CAA3-5049-237E-17330374770B}"/>
              </a:ext>
            </a:extLst>
          </p:cNvPr>
          <p:cNvSpPr txBox="1"/>
          <p:nvPr/>
        </p:nvSpPr>
        <p:spPr>
          <a:xfrm>
            <a:off x="7884392" y="2276970"/>
            <a:ext cx="213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2021 </a:t>
            </a:r>
            <a:r>
              <a:rPr lang="en-US" dirty="0" err="1"/>
              <a:t>biorxiv</a:t>
            </a:r>
            <a:r>
              <a:rPr lang="en-US" dirty="0"/>
              <a:t> Thomas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5FA06A-72BF-BC40-8119-748B4AD099EC}"/>
              </a:ext>
            </a:extLst>
          </p:cNvPr>
          <p:cNvSpPr txBox="1"/>
          <p:nvPr/>
        </p:nvSpPr>
        <p:spPr>
          <a:xfrm>
            <a:off x="1025565" y="2279831"/>
            <a:ext cx="1713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2020 cell </a:t>
            </a:r>
            <a:r>
              <a:rPr lang="en-US" dirty="0" err="1"/>
              <a:t>Luoma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3D78AB-92B5-89C6-EFB8-B84197AA1F8E}"/>
              </a:ext>
            </a:extLst>
          </p:cNvPr>
          <p:cNvSpPr txBox="1"/>
          <p:nvPr/>
        </p:nvSpPr>
        <p:spPr>
          <a:xfrm>
            <a:off x="4018165" y="4525771"/>
            <a:ext cx="14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CTCAE grades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D775D9B-A648-60F1-A2D1-5259CEBF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3837" y="5976419"/>
            <a:ext cx="3930870" cy="266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6FEA0B0-A8DA-62D9-FC01-43D662D24F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3837" y="2655430"/>
            <a:ext cx="3930870" cy="34531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950F17-84A4-8502-75D1-AF0A0C4938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7034" y="4938712"/>
            <a:ext cx="1822924" cy="18064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94C015-E942-AF85-92CB-C0523FBD8C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0268" y="5232320"/>
            <a:ext cx="4916214" cy="162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577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CD4 proliferating TRB </a:t>
            </a:r>
            <a:r>
              <a:rPr lang="en-US" dirty="0" err="1"/>
              <a:t>pgen</a:t>
            </a:r>
            <a:r>
              <a:rPr lang="en-US" dirty="0"/>
              <a:t> effect opposite in 2 datasets, but CD8 </a:t>
            </a:r>
            <a:r>
              <a:rPr lang="en-US" dirty="0" err="1"/>
              <a:t>Trm</a:t>
            </a:r>
            <a:r>
              <a:rPr lang="en-US" dirty="0"/>
              <a:t> TRBs seem slightly more germline in both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66F791-CA3E-8543-EB01-2E8370210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6925" y="1709494"/>
            <a:ext cx="9118149" cy="43971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E9ED74-8BF3-2278-68FB-5C773002A43A}"/>
              </a:ext>
            </a:extLst>
          </p:cNvPr>
          <p:cNvSpPr txBox="1"/>
          <p:nvPr/>
        </p:nvSpPr>
        <p:spPr>
          <a:xfrm>
            <a:off x="93172" y="6033047"/>
            <a:ext cx="7199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many more CD4 proliferating clonotypes in </a:t>
            </a:r>
            <a:r>
              <a:rPr lang="en-US" sz="1400" dirty="0" err="1"/>
              <a:t>Luoma</a:t>
            </a:r>
            <a:r>
              <a:rPr lang="en-US" sz="1400" dirty="0"/>
              <a:t>, but about same for CD8 </a:t>
            </a:r>
            <a:r>
              <a:rPr lang="en-US" sz="1400" dirty="0" err="1"/>
              <a:t>Trm</a:t>
            </a:r>
            <a:r>
              <a:rPr lang="en-US" sz="1400" dirty="0"/>
              <a:t> in both datasets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3B897-7DFC-B58A-1DE8-FB895F4158BC}"/>
              </a:ext>
            </a:extLst>
          </p:cNvPr>
          <p:cNvSpPr txBox="1"/>
          <p:nvPr/>
        </p:nvSpPr>
        <p:spPr>
          <a:xfrm>
            <a:off x="5780690" y="208104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padj</a:t>
            </a:r>
            <a:r>
              <a:rPr lang="en-US" dirty="0"/>
              <a:t> = 0.08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07BF43-7EE6-05AC-2CBA-5A5297232F6C}"/>
              </a:ext>
            </a:extLst>
          </p:cNvPr>
          <p:cNvSpPr txBox="1"/>
          <p:nvPr/>
        </p:nvSpPr>
        <p:spPr>
          <a:xfrm>
            <a:off x="8648017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FCE64D-FA73-C34A-51F2-D1183CD17EC2}"/>
              </a:ext>
            </a:extLst>
          </p:cNvPr>
          <p:cNvSpPr txBox="1"/>
          <p:nvPr/>
        </p:nvSpPr>
        <p:spPr>
          <a:xfrm>
            <a:off x="3836693" y="21230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8883FB-D7AE-D02F-BFC4-69402C0C5F94}"/>
              </a:ext>
            </a:extLst>
          </p:cNvPr>
          <p:cNvSpPr txBox="1"/>
          <p:nvPr/>
        </p:nvSpPr>
        <p:spPr>
          <a:xfrm rot="16200000">
            <a:off x="1458629" y="4573607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TRB</a:t>
            </a:r>
          </a:p>
        </p:txBody>
      </p:sp>
    </p:spTree>
    <p:extLst>
      <p:ext uri="{BB962C8B-B14F-4D97-AF65-F5344CB8AC3E}">
        <p14:creationId xmlns:p14="http://schemas.microsoft.com/office/powerpoint/2010/main" val="384191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/>
          </a:bodyPr>
          <a:lstStyle/>
          <a:p>
            <a:r>
              <a:rPr lang="en-US" dirty="0"/>
              <a:t>IL-6 potentially associated with </a:t>
            </a:r>
            <a:r>
              <a:rPr lang="en-US" dirty="0" err="1"/>
              <a:t>irAEs</a:t>
            </a:r>
            <a:endParaRPr lang="en-US" i="1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7C19DE5-F18B-2A0D-8666-D45CCC13B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Systemically, higher IL-6 levels seem to be associated with </a:t>
            </a:r>
            <a:r>
              <a:rPr lang="en-US" dirty="0" err="1"/>
              <a:t>irAEs</a:t>
            </a:r>
            <a:r>
              <a:rPr lang="en-US" dirty="0"/>
              <a:t> (PMID36367776, PMID33643899)</a:t>
            </a:r>
          </a:p>
          <a:p>
            <a:r>
              <a:rPr lang="en-US" dirty="0"/>
              <a:t>At barrier tissue </a:t>
            </a:r>
            <a:r>
              <a:rPr lang="en-US" dirty="0" err="1"/>
              <a:t>irAE</a:t>
            </a:r>
            <a:r>
              <a:rPr lang="en-US" dirty="0"/>
              <a:t> sites, IL-6 also seems implicated (PMID35537412, PMID33060784)</a:t>
            </a:r>
          </a:p>
          <a:p>
            <a:r>
              <a:rPr lang="en-US" dirty="0"/>
              <a:t>IL-6 inhibitors may help prevent severe </a:t>
            </a:r>
            <a:r>
              <a:rPr lang="en-US" dirty="0" err="1"/>
              <a:t>irAEs</a:t>
            </a:r>
            <a:r>
              <a:rPr lang="en-US" dirty="0"/>
              <a:t> (PMID36198831)</a:t>
            </a:r>
          </a:p>
        </p:txBody>
      </p:sp>
    </p:spTree>
    <p:extLst>
      <p:ext uri="{BB962C8B-B14F-4D97-AF65-F5344CB8AC3E}">
        <p14:creationId xmlns:p14="http://schemas.microsoft.com/office/powerpoint/2010/main" val="8406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92255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Using an alternative cell typing method (</a:t>
            </a:r>
            <a:r>
              <a:rPr lang="en-US" dirty="0" err="1"/>
              <a:t>SingleR</a:t>
            </a:r>
            <a:r>
              <a:rPr lang="en-US" dirty="0"/>
              <a:t>, motivated by looking for Th subsets), see memory Tregs higher in colitis tissue in both datasets</a:t>
            </a:r>
            <a:endParaRPr lang="en-US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D2D4D-DF00-679C-51A3-2EF3730002F7}"/>
              </a:ext>
            </a:extLst>
          </p:cNvPr>
          <p:cNvSpPr txBox="1"/>
          <p:nvPr/>
        </p:nvSpPr>
        <p:spPr>
          <a:xfrm>
            <a:off x="3836693" y="650443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Wilcoxon rank sum test.</a:t>
            </a: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*,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padj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&lt; 0.05</a:t>
            </a: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08D578-3AF0-4E82-A2C7-EDF29243C8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7365"/>
            <a:ext cx="6096000" cy="37128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D7169-72F0-7832-1BF9-529C26D58F02}"/>
              </a:ext>
            </a:extLst>
          </p:cNvPr>
          <p:cNvSpPr txBox="1"/>
          <p:nvPr/>
        </p:nvSpPr>
        <p:spPr>
          <a:xfrm>
            <a:off x="1441134" y="2517961"/>
            <a:ext cx="2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48234-B82A-A3C0-0507-0623B17D6481}"/>
              </a:ext>
            </a:extLst>
          </p:cNvPr>
          <p:cNvSpPr txBox="1"/>
          <p:nvPr/>
        </p:nvSpPr>
        <p:spPr>
          <a:xfrm>
            <a:off x="2193197" y="2381741"/>
            <a:ext cx="597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padj</a:t>
            </a:r>
            <a:r>
              <a:rPr lang="en-US" sz="1400" dirty="0"/>
              <a:t> =</a:t>
            </a:r>
          </a:p>
          <a:p>
            <a:r>
              <a:rPr lang="en-US" sz="1400" dirty="0"/>
              <a:t>0.09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07FC52-903F-4145-262B-AE3F3F24DA6A}"/>
              </a:ext>
            </a:extLst>
          </p:cNvPr>
          <p:cNvSpPr txBox="1"/>
          <p:nvPr/>
        </p:nvSpPr>
        <p:spPr>
          <a:xfrm>
            <a:off x="3434522" y="2381741"/>
            <a:ext cx="5974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padj</a:t>
            </a:r>
            <a:r>
              <a:rPr lang="en-US" sz="1400" dirty="0"/>
              <a:t> =</a:t>
            </a:r>
          </a:p>
          <a:p>
            <a:r>
              <a:rPr lang="en-US" sz="1400" dirty="0"/>
              <a:t>0.06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916859B-21DD-D3ED-5B04-F9858E073A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173" y="2303642"/>
            <a:ext cx="6208986" cy="37165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A834E7-9FB4-EA6B-62E8-D20A0AC20746}"/>
              </a:ext>
            </a:extLst>
          </p:cNvPr>
          <p:cNvSpPr txBox="1"/>
          <p:nvPr/>
        </p:nvSpPr>
        <p:spPr>
          <a:xfrm>
            <a:off x="1862865" y="203942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73E0BB-6F83-518C-317E-8260B5306E13}"/>
              </a:ext>
            </a:extLst>
          </p:cNvPr>
          <p:cNvSpPr txBox="1"/>
          <p:nvPr/>
        </p:nvSpPr>
        <p:spPr>
          <a:xfrm>
            <a:off x="7958865" y="2012409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Thomas (2021), </a:t>
            </a:r>
            <a:r>
              <a:rPr lang="en-US" i="1" dirty="0" err="1"/>
              <a:t>bioRxiv</a:t>
            </a:r>
            <a:endParaRPr lang="en-US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4F2A8-5FC9-4540-266D-4A742C690141}"/>
              </a:ext>
            </a:extLst>
          </p:cNvPr>
          <p:cNvSpPr txBox="1"/>
          <p:nvPr/>
        </p:nvSpPr>
        <p:spPr>
          <a:xfrm>
            <a:off x="7358307" y="2521316"/>
            <a:ext cx="23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8B7C8A-D167-350D-2B7A-7639DFEBDC20}"/>
              </a:ext>
            </a:extLst>
          </p:cNvPr>
          <p:cNvSpPr txBox="1"/>
          <p:nvPr/>
        </p:nvSpPr>
        <p:spPr>
          <a:xfrm>
            <a:off x="2491921" y="5881360"/>
            <a:ext cx="72321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What </a:t>
            </a:r>
            <a:r>
              <a:rPr lang="en-US" sz="1400" dirty="0" err="1"/>
              <a:t>SingleR</a:t>
            </a:r>
            <a:r>
              <a:rPr lang="en-US" sz="1400" dirty="0"/>
              <a:t> calls memory Treg is mostly called CD4 TCM (~50-75%) or Treg (~15-30%) by Seurat</a:t>
            </a:r>
          </a:p>
          <a:p>
            <a:r>
              <a:rPr lang="en-US" sz="1400" dirty="0"/>
              <a:t>Cell typing scores don’t seem too bad…</a:t>
            </a:r>
          </a:p>
        </p:txBody>
      </p:sp>
    </p:spTree>
    <p:extLst>
      <p:ext uri="{BB962C8B-B14F-4D97-AF65-F5344CB8AC3E}">
        <p14:creationId xmlns:p14="http://schemas.microsoft.com/office/powerpoint/2010/main" val="241188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8389883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 (new ones bolded)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Joined analysis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Germline-ness results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Highly expanded CD8 </a:t>
            </a:r>
            <a:r>
              <a:rPr lang="en-US" dirty="0" err="1"/>
              <a:t>Trm</a:t>
            </a:r>
            <a:r>
              <a:rPr lang="en-US" dirty="0"/>
              <a:t> TRAs may be more germline-like in colitis tissue (driven by </a:t>
            </a:r>
            <a:r>
              <a:rPr lang="en-US" dirty="0" err="1"/>
              <a:t>Luoma</a:t>
            </a:r>
            <a:r>
              <a:rPr lang="en-US" dirty="0"/>
              <a:t> dataset though)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b="1" dirty="0"/>
              <a:t>CD8 </a:t>
            </a:r>
            <a:r>
              <a:rPr lang="en-US" b="1" dirty="0" err="1"/>
              <a:t>Trms</a:t>
            </a:r>
            <a:r>
              <a:rPr lang="en-US" b="1" dirty="0"/>
              <a:t> TRB may be more germline-like in colitis tissue across both datasets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b="1" dirty="0"/>
              <a:t>CD4 proliferating TRB germline effect opposite in 2 datasets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Cell abundance results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CD4 TEMs less abundant in colitis tissue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CD4 proliferating T cells more abundant in colitis tissue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dirty="0"/>
              <a:t>CD4 TCMs may be more abundant in colitis tissue (substantial label overlap w/ memory Treg)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US" b="1" dirty="0"/>
              <a:t>Memory Tregs may be more abundant in colitis tissue (substantial label overlap w/ CD4 TCM)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19289"/>
            <a:ext cx="9798268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21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31181</TotalTime>
  <Words>494</Words>
  <Application>Microsoft Macintosh PowerPoint</Application>
  <PresentationFormat>Widescreen</PresentationFormat>
  <Paragraphs>73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</vt:lpstr>
      <vt:lpstr>Menlo</vt:lpstr>
      <vt:lpstr>Office Theme</vt:lpstr>
      <vt:lpstr>Weekly meeting</vt:lpstr>
      <vt:lpstr>Outline</vt:lpstr>
      <vt:lpstr>Colitis severity seems similar between 2 datasets</vt:lpstr>
      <vt:lpstr>CD4 proliferating TRB pgen effect opposite in 2 datasets, but CD8 Trm TRBs seem slightly more germline in both datasets</vt:lpstr>
      <vt:lpstr>IL-6 potentially associated with irAEs</vt:lpstr>
      <vt:lpstr>Using an alternative cell typing method (SingleR, motivated by looking for Th subsets), see memory Tregs higher in colitis tissue in both datasets</vt:lpstr>
      <vt:lpstr>Conclusions (new ones bolded)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5419</cp:revision>
  <dcterms:created xsi:type="dcterms:W3CDTF">2023-09-15T17:40:02Z</dcterms:created>
  <dcterms:modified xsi:type="dcterms:W3CDTF">2024-03-05T23:56:50Z</dcterms:modified>
</cp:coreProperties>
</file>