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477" r:id="rId2"/>
    <p:sldId id="499" r:id="rId3"/>
    <p:sldId id="498" r:id="rId4"/>
    <p:sldId id="500" r:id="rId5"/>
    <p:sldId id="493" r:id="rId6"/>
    <p:sldId id="497" r:id="rId7"/>
    <p:sldId id="496" r:id="rId8"/>
    <p:sldId id="494" r:id="rId9"/>
    <p:sldId id="502" r:id="rId10"/>
    <p:sldId id="501" r:id="rId11"/>
    <p:sldId id="486" r:id="rId12"/>
    <p:sldId id="504" r:id="rId13"/>
    <p:sldId id="480" r:id="rId14"/>
    <p:sldId id="503" r:id="rId15"/>
    <p:sldId id="4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66D"/>
    <a:srgbClr val="06BFC4"/>
    <a:srgbClr val="629CFF"/>
    <a:srgbClr val="03BB38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"/>
    <p:restoredTop sz="75922" autoAdjust="0"/>
  </p:normalViewPr>
  <p:slideViewPr>
    <p:cSldViewPr snapToGrid="0" showGuides="1">
      <p:cViewPr varScale="1">
        <p:scale>
          <a:sx n="125" d="100"/>
          <a:sy n="125" d="100"/>
        </p:scale>
        <p:origin x="200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99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ITN ATAC study - Better defining </a:t>
            </a:r>
            <a:r>
              <a:rPr lang="en-US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Tex</a:t>
            </a:r>
            <a:r>
              <a:rPr lang="en-US" b="0" i="0" u="none" strike="noStrike" dirty="0">
                <a:solidFill>
                  <a:srgbClr val="212529"/>
                </a:solidFill>
                <a:effectLst/>
                <a:latin typeface="system-ui"/>
              </a:rPr>
              <a:t> in teplizumab treated subjects to inform combination treatments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11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Filtered for top 75 most common linkages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7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Filtered for top 75 most common linkages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54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Filtered for top 75 most common linkages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65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49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would overlap between public and converged be from common selection events in different people </a:t>
            </a:r>
            <a:r>
              <a:rPr lang="en-US" dirty="0" err="1"/>
              <a:t>ie</a:t>
            </a:r>
            <a:r>
              <a:rPr lang="en-US" dirty="0"/>
              <a:t> common antigens in tumor? unlikely same neoantigen but maybe same TAAs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18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would overlap between public and converged be from common selection events in different people </a:t>
            </a:r>
            <a:r>
              <a:rPr lang="en-US" dirty="0" err="1"/>
              <a:t>ie</a:t>
            </a:r>
            <a:r>
              <a:rPr lang="en-US" dirty="0"/>
              <a:t> common antigens in tumor? unlikely same neoantigen but maybe same TAAs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55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top 15 (normalized): 0.03</a:t>
            </a:r>
          </a:p>
          <a:p>
            <a:r>
              <a:rPr lang="en-US" dirty="0"/>
              <a:t># top 15 (not normalized): 0.02</a:t>
            </a:r>
          </a:p>
          <a:p>
            <a:endParaRPr lang="en-US" dirty="0"/>
          </a:p>
          <a:p>
            <a:r>
              <a:rPr lang="en-US" dirty="0"/>
              <a:t>would overlap between public and converged be from common selection events in different people </a:t>
            </a:r>
            <a:r>
              <a:rPr lang="en-US" dirty="0" err="1"/>
              <a:t>ie</a:t>
            </a:r>
            <a:r>
              <a:rPr lang="en-US" dirty="0"/>
              <a:t> common antigens in tumor? unlikely same neoantigen but maybe same TAAs?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54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top 15 (not normalized): 0.009</a:t>
            </a:r>
          </a:p>
          <a:p>
            <a:endParaRPr lang="en-US" dirty="0"/>
          </a:p>
          <a:p>
            <a:r>
              <a:rPr lang="en-US" dirty="0"/>
              <a:t>would overlap between public and converged be from common selection events in different people </a:t>
            </a:r>
            <a:r>
              <a:rPr lang="en-US" dirty="0" err="1"/>
              <a:t>ie</a:t>
            </a:r>
            <a:r>
              <a:rPr lang="en-US" dirty="0"/>
              <a:t> common antigens in tumor? unlikely same neoantigen but maybe same TAAs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69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 = 0.04 for not normalized top 20 clonotypes, normalized top 20 p = 0.12</a:t>
            </a:r>
          </a:p>
          <a:p>
            <a:endParaRPr lang="en-US" dirty="0"/>
          </a:p>
          <a:p>
            <a:r>
              <a:rPr lang="en-US" dirty="0"/>
              <a:t>would overlap between public and converged be from common selection events in different people </a:t>
            </a:r>
            <a:r>
              <a:rPr lang="en-US" dirty="0" err="1"/>
              <a:t>ie</a:t>
            </a:r>
            <a:r>
              <a:rPr lang="en-US" dirty="0"/>
              <a:t> common antigens in tumor? unlikely same neoantigen but maybe same TAAs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65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 = 0.04 for not normalized top 20 clonotypes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62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Filtered for top 75 most common linkages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36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12 28 2023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both datasets, CD8 TRBs are less germline-like in those developing colitis </a:t>
            </a:r>
            <a:r>
              <a:rPr lang="en-US" dirty="0" err="1"/>
              <a:t>irAE</a:t>
            </a:r>
            <a:endParaRPr lang="en-US" dirty="0"/>
          </a:p>
          <a:p>
            <a:pPr lvl="1"/>
            <a:r>
              <a:rPr lang="en-US" dirty="0"/>
              <a:t>Less solid in colitis dataset than in myocarditis dataset</a:t>
            </a:r>
          </a:p>
          <a:p>
            <a:r>
              <a:rPr lang="en-US" dirty="0"/>
              <a:t>However, do not see longer CD8 TRB CDR3s in colitis dataset as we saw (weakly) in myocarditis dataset</a:t>
            </a:r>
          </a:p>
          <a:p>
            <a:r>
              <a:rPr lang="en-US" dirty="0"/>
              <a:t>TRB VJ gene usage differences may be an alternative/additional explanation for </a:t>
            </a:r>
            <a:r>
              <a:rPr lang="en-US" dirty="0" err="1"/>
              <a:t>pgen</a:t>
            </a:r>
            <a:r>
              <a:rPr lang="en-US" dirty="0"/>
              <a:t> differences between </a:t>
            </a:r>
            <a:r>
              <a:rPr lang="en-US" dirty="0" err="1"/>
              <a:t>irAE</a:t>
            </a:r>
            <a:r>
              <a:rPr lang="en-US" dirty="0"/>
              <a:t> groups, although TRA VJ gene usages also look different (data not shown) despite no </a:t>
            </a:r>
            <a:r>
              <a:rPr lang="en-US" dirty="0" err="1"/>
              <a:t>pgen</a:t>
            </a:r>
            <a:r>
              <a:rPr lang="en-US" dirty="0"/>
              <a:t> differences</a:t>
            </a:r>
          </a:p>
          <a:p>
            <a:r>
              <a:rPr lang="en-US" dirty="0"/>
              <a:t>Don’t see many hits for TCRs in either dataset for neoantigen-specific TCRs (data not shown)</a:t>
            </a:r>
          </a:p>
          <a:p>
            <a:r>
              <a:rPr lang="en-US" dirty="0"/>
              <a:t>Don’t see many T cells matching neoantigen-specific transcriptional phenotype (data not shown)</a:t>
            </a:r>
          </a:p>
        </p:txBody>
      </p:sp>
    </p:spTree>
    <p:extLst>
      <p:ext uri="{BB962C8B-B14F-4D97-AF65-F5344CB8AC3E}">
        <p14:creationId xmlns:p14="http://schemas.microsoft.com/office/powerpoint/2010/main" val="17787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Practice ATAC-seq analysis for ITN ATAC study, reproducing Erin’s figures after data available 1/17</a:t>
            </a:r>
          </a:p>
        </p:txBody>
      </p:sp>
    </p:spTree>
    <p:extLst>
      <p:ext uri="{BB962C8B-B14F-4D97-AF65-F5344CB8AC3E}">
        <p14:creationId xmlns:p14="http://schemas.microsoft.com/office/powerpoint/2010/main" val="922794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TRB VJ linkages look different in yes vs. no </a:t>
            </a:r>
            <a:r>
              <a:rPr lang="en-US" dirty="0" err="1"/>
              <a:t>irAE</a:t>
            </a:r>
            <a:r>
              <a:rPr lang="en-US" dirty="0"/>
              <a:t> groups, perhaps could also explain </a:t>
            </a:r>
            <a:r>
              <a:rPr lang="en-US" dirty="0" err="1"/>
              <a:t>pgen</a:t>
            </a:r>
            <a:r>
              <a:rPr lang="en-US" dirty="0"/>
              <a:t> differences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C17F1-8C56-7D9E-B42A-D7AF38565250}"/>
              </a:ext>
            </a:extLst>
          </p:cNvPr>
          <p:cNvSpPr txBox="1"/>
          <p:nvPr/>
        </p:nvSpPr>
        <p:spPr>
          <a:xfrm>
            <a:off x="2589638" y="2023586"/>
            <a:ext cx="91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 </a:t>
            </a:r>
            <a:r>
              <a:rPr lang="en-US" dirty="0" err="1"/>
              <a:t>irAE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B5F59B-1D6A-3205-8664-26D7D3E13DAA}"/>
              </a:ext>
            </a:extLst>
          </p:cNvPr>
          <p:cNvSpPr txBox="1"/>
          <p:nvPr/>
        </p:nvSpPr>
        <p:spPr>
          <a:xfrm>
            <a:off x="9000598" y="20575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</a:t>
            </a:r>
            <a:r>
              <a:rPr lang="en-US" dirty="0" err="1"/>
              <a:t>irAE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39B14-3F7B-FD17-3C41-A04C321EFE21}"/>
              </a:ext>
            </a:extLst>
          </p:cNvPr>
          <p:cNvSpPr txBox="1"/>
          <p:nvPr/>
        </p:nvSpPr>
        <p:spPr>
          <a:xfrm>
            <a:off x="4839630" y="6264275"/>
            <a:ext cx="150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Colitis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5EC50-3F92-3095-7FE2-B4E94120F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" y="2580452"/>
            <a:ext cx="5986779" cy="35394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D3053A-A2F6-0DF0-7C90-55BE02C5E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519" y="2582980"/>
            <a:ext cx="5986779" cy="353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00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EEE1C2-9F6B-C002-ECDF-7D35BBDDE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328387"/>
            <a:ext cx="6096000" cy="37074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TRA VJ linkages also look different in yes vs. no </a:t>
            </a:r>
            <a:r>
              <a:rPr lang="en-US" dirty="0" err="1"/>
              <a:t>irAE</a:t>
            </a:r>
            <a:r>
              <a:rPr lang="en-US" dirty="0"/>
              <a:t> groups despite no </a:t>
            </a:r>
            <a:r>
              <a:rPr lang="en-US" dirty="0" err="1"/>
              <a:t>pgen</a:t>
            </a:r>
            <a:r>
              <a:rPr lang="en-US" dirty="0"/>
              <a:t> differences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198710-5BA3-B58F-6952-40B3A27EB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92918"/>
            <a:ext cx="6096000" cy="36429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9C17F1-8C56-7D9E-B42A-D7AF38565250}"/>
              </a:ext>
            </a:extLst>
          </p:cNvPr>
          <p:cNvSpPr txBox="1"/>
          <p:nvPr/>
        </p:nvSpPr>
        <p:spPr>
          <a:xfrm>
            <a:off x="2589638" y="2023586"/>
            <a:ext cx="91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 </a:t>
            </a:r>
            <a:r>
              <a:rPr lang="en-US" dirty="0" err="1"/>
              <a:t>irAE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B5F59B-1D6A-3205-8664-26D7D3E13DAA}"/>
              </a:ext>
            </a:extLst>
          </p:cNvPr>
          <p:cNvSpPr txBox="1"/>
          <p:nvPr/>
        </p:nvSpPr>
        <p:spPr>
          <a:xfrm>
            <a:off x="9000598" y="20575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</a:t>
            </a:r>
            <a:r>
              <a:rPr lang="en-US" dirty="0" err="1"/>
              <a:t>irAE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39B14-3F7B-FD17-3C41-A04C321EFE21}"/>
              </a:ext>
            </a:extLst>
          </p:cNvPr>
          <p:cNvSpPr txBox="1"/>
          <p:nvPr/>
        </p:nvSpPr>
        <p:spPr>
          <a:xfrm>
            <a:off x="4839630" y="6264275"/>
            <a:ext cx="20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Myocarditis dataset</a:t>
            </a:r>
          </a:p>
        </p:txBody>
      </p:sp>
    </p:spTree>
    <p:extLst>
      <p:ext uri="{BB962C8B-B14F-4D97-AF65-F5344CB8AC3E}">
        <p14:creationId xmlns:p14="http://schemas.microsoft.com/office/powerpoint/2010/main" val="3512467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TRA VJ linkages also look different in yes vs. no </a:t>
            </a:r>
            <a:r>
              <a:rPr lang="en-US" dirty="0" err="1"/>
              <a:t>irAE</a:t>
            </a:r>
            <a:r>
              <a:rPr lang="en-US" dirty="0"/>
              <a:t> groups despite no </a:t>
            </a:r>
            <a:r>
              <a:rPr lang="en-US" dirty="0" err="1"/>
              <a:t>pgen</a:t>
            </a:r>
            <a:r>
              <a:rPr lang="en-US" dirty="0"/>
              <a:t> differences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C17F1-8C56-7D9E-B42A-D7AF38565250}"/>
              </a:ext>
            </a:extLst>
          </p:cNvPr>
          <p:cNvSpPr txBox="1"/>
          <p:nvPr/>
        </p:nvSpPr>
        <p:spPr>
          <a:xfrm>
            <a:off x="2589638" y="2023586"/>
            <a:ext cx="91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 </a:t>
            </a:r>
            <a:r>
              <a:rPr lang="en-US" dirty="0" err="1"/>
              <a:t>irAE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B5F59B-1D6A-3205-8664-26D7D3E13DAA}"/>
              </a:ext>
            </a:extLst>
          </p:cNvPr>
          <p:cNvSpPr txBox="1"/>
          <p:nvPr/>
        </p:nvSpPr>
        <p:spPr>
          <a:xfrm>
            <a:off x="9000598" y="20575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</a:t>
            </a:r>
            <a:r>
              <a:rPr lang="en-US" dirty="0" err="1"/>
              <a:t>irAE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39B14-3F7B-FD17-3C41-A04C321EFE21}"/>
              </a:ext>
            </a:extLst>
          </p:cNvPr>
          <p:cNvSpPr txBox="1"/>
          <p:nvPr/>
        </p:nvSpPr>
        <p:spPr>
          <a:xfrm>
            <a:off x="4839630" y="6264275"/>
            <a:ext cx="150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Colitis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413329-007E-47A0-DC04-5B8AD26F2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9579"/>
            <a:ext cx="5969000" cy="35892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78E12E-16CA-F071-FB7E-04BC06153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02" y="2577086"/>
            <a:ext cx="5968999" cy="349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68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 colitis dataset, CD8 TCR repertoire slightly more polyclonal and other T TCR repertoire more monoclonal in those developing colitis </a:t>
            </a:r>
            <a:r>
              <a:rPr lang="en-US" dirty="0" err="1"/>
              <a:t>irAE</a:t>
            </a:r>
            <a:r>
              <a:rPr lang="en-US" dirty="0"/>
              <a:t> (vs. no ICI)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5D921A-CF00-C248-9943-62F10B102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560" y="1919288"/>
            <a:ext cx="7772400" cy="46440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A95691-BF2D-807C-A703-C64C1148F76C}"/>
              </a:ext>
            </a:extLst>
          </p:cNvPr>
          <p:cNvSpPr txBox="1"/>
          <p:nvPr/>
        </p:nvSpPr>
        <p:spPr>
          <a:xfrm>
            <a:off x="7281690" y="29618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4F2D89-6680-EADB-2511-C23F824792C8}"/>
              </a:ext>
            </a:extLst>
          </p:cNvPr>
          <p:cNvCxnSpPr>
            <a:cxnSpLocks/>
          </p:cNvCxnSpPr>
          <p:nvPr/>
        </p:nvCxnSpPr>
        <p:spPr>
          <a:xfrm flipV="1">
            <a:off x="7571299" y="3214209"/>
            <a:ext cx="0" cy="231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F64BBD-9176-BDB2-D800-1F107EBB11E9}"/>
              </a:ext>
            </a:extLst>
          </p:cNvPr>
          <p:cNvCxnSpPr>
            <a:cxnSpLocks/>
          </p:cNvCxnSpPr>
          <p:nvPr/>
        </p:nvCxnSpPr>
        <p:spPr>
          <a:xfrm flipV="1">
            <a:off x="7287533" y="3214208"/>
            <a:ext cx="0" cy="231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232EB3-6831-3484-A177-F82EB1D5E6E0}"/>
              </a:ext>
            </a:extLst>
          </p:cNvPr>
          <p:cNvCxnSpPr>
            <a:cxnSpLocks/>
          </p:cNvCxnSpPr>
          <p:nvPr/>
        </p:nvCxnSpPr>
        <p:spPr>
          <a:xfrm>
            <a:off x="7429374" y="3214209"/>
            <a:ext cx="1523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539C6B-04DF-90B3-AE0B-A78478EA8E69}"/>
              </a:ext>
            </a:extLst>
          </p:cNvPr>
          <p:cNvCxnSpPr>
            <a:cxnSpLocks/>
          </p:cNvCxnSpPr>
          <p:nvPr/>
        </p:nvCxnSpPr>
        <p:spPr>
          <a:xfrm>
            <a:off x="7279333" y="3214209"/>
            <a:ext cx="1523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7881548-8FB8-2EDB-EED2-C8F0E8B1100E}"/>
              </a:ext>
            </a:extLst>
          </p:cNvPr>
          <p:cNvSpPr txBox="1"/>
          <p:nvPr/>
        </p:nvSpPr>
        <p:spPr>
          <a:xfrm rot="16200000">
            <a:off x="1252513" y="3125102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4B9E8B-8CFD-8B8E-2B22-E2D62D892820}"/>
              </a:ext>
            </a:extLst>
          </p:cNvPr>
          <p:cNvSpPr txBox="1"/>
          <p:nvPr/>
        </p:nvSpPr>
        <p:spPr>
          <a:xfrm>
            <a:off x="218722" y="3813871"/>
            <a:ext cx="185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monoclonal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EEF167-3E40-B2D4-21B8-FCC479656483}"/>
              </a:ext>
            </a:extLst>
          </p:cNvPr>
          <p:cNvSpPr txBox="1"/>
          <p:nvPr/>
        </p:nvSpPr>
        <p:spPr>
          <a:xfrm rot="5400000">
            <a:off x="1232192" y="4934685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BEAAF-2915-021E-0D29-FEDFEA1D860D}"/>
              </a:ext>
            </a:extLst>
          </p:cNvPr>
          <p:cNvSpPr txBox="1"/>
          <p:nvPr/>
        </p:nvSpPr>
        <p:spPr>
          <a:xfrm>
            <a:off x="218721" y="4271670"/>
            <a:ext cx="170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polyclonal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B67B3A-5822-C472-DDA8-E59491385914}"/>
              </a:ext>
            </a:extLst>
          </p:cNvPr>
          <p:cNvSpPr txBox="1"/>
          <p:nvPr/>
        </p:nvSpPr>
        <p:spPr>
          <a:xfrm>
            <a:off x="7848647" y="29684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9FFF7F-C03A-407E-13F2-5CDFDB3498CD}"/>
              </a:ext>
            </a:extLst>
          </p:cNvPr>
          <p:cNvCxnSpPr>
            <a:cxnSpLocks/>
          </p:cNvCxnSpPr>
          <p:nvPr/>
        </p:nvCxnSpPr>
        <p:spPr>
          <a:xfrm flipV="1">
            <a:off x="8138256" y="3220794"/>
            <a:ext cx="0" cy="231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5C41A5-77F9-F66C-D234-7C42990CDDA5}"/>
              </a:ext>
            </a:extLst>
          </p:cNvPr>
          <p:cNvCxnSpPr>
            <a:cxnSpLocks/>
          </p:cNvCxnSpPr>
          <p:nvPr/>
        </p:nvCxnSpPr>
        <p:spPr>
          <a:xfrm flipV="1">
            <a:off x="7854490" y="3220793"/>
            <a:ext cx="0" cy="231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3858BFF-5A76-A391-28B2-5D49519E24D8}"/>
              </a:ext>
            </a:extLst>
          </p:cNvPr>
          <p:cNvCxnSpPr>
            <a:cxnSpLocks/>
          </p:cNvCxnSpPr>
          <p:nvPr/>
        </p:nvCxnSpPr>
        <p:spPr>
          <a:xfrm>
            <a:off x="7996331" y="3220794"/>
            <a:ext cx="1523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8900B9-D02F-8EE8-DEDC-13F514699D46}"/>
              </a:ext>
            </a:extLst>
          </p:cNvPr>
          <p:cNvCxnSpPr>
            <a:cxnSpLocks/>
          </p:cNvCxnSpPr>
          <p:nvPr/>
        </p:nvCxnSpPr>
        <p:spPr>
          <a:xfrm>
            <a:off x="7846290" y="3220794"/>
            <a:ext cx="1523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F165629-F39E-E6EF-C6B5-C14B79466DF6}"/>
              </a:ext>
            </a:extLst>
          </p:cNvPr>
          <p:cNvSpPr txBox="1"/>
          <p:nvPr/>
        </p:nvSpPr>
        <p:spPr>
          <a:xfrm>
            <a:off x="7366005" y="24943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9827605-A227-445E-780A-EFE50B68ED22}"/>
              </a:ext>
            </a:extLst>
          </p:cNvPr>
          <p:cNvCxnSpPr>
            <a:cxnSpLocks/>
          </p:cNvCxnSpPr>
          <p:nvPr/>
        </p:nvCxnSpPr>
        <p:spPr>
          <a:xfrm flipV="1">
            <a:off x="7581772" y="2775378"/>
            <a:ext cx="0" cy="231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AE3A04-FB3D-B411-38A7-A36B88A69FAF}"/>
              </a:ext>
            </a:extLst>
          </p:cNvPr>
          <p:cNvCxnSpPr>
            <a:cxnSpLocks/>
          </p:cNvCxnSpPr>
          <p:nvPr/>
        </p:nvCxnSpPr>
        <p:spPr>
          <a:xfrm flipV="1">
            <a:off x="7449593" y="2775377"/>
            <a:ext cx="0" cy="231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93EC89C-BD59-6F38-8B78-006B39D25C44}"/>
              </a:ext>
            </a:extLst>
          </p:cNvPr>
          <p:cNvCxnSpPr>
            <a:cxnSpLocks/>
          </p:cNvCxnSpPr>
          <p:nvPr/>
        </p:nvCxnSpPr>
        <p:spPr>
          <a:xfrm>
            <a:off x="7439847" y="2775378"/>
            <a:ext cx="1523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99E99B6-9955-5728-38ED-18B4ABDD4EED}"/>
              </a:ext>
            </a:extLst>
          </p:cNvPr>
          <p:cNvSpPr txBox="1"/>
          <p:nvPr/>
        </p:nvSpPr>
        <p:spPr>
          <a:xfrm>
            <a:off x="5176312" y="2577193"/>
            <a:ext cx="59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</a:t>
            </a:r>
          </a:p>
          <a:p>
            <a:r>
              <a:rPr lang="en-US" dirty="0"/>
              <a:t>0.09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A7D175E-740F-6DDA-8347-4F68EFACFCBB}"/>
              </a:ext>
            </a:extLst>
          </p:cNvPr>
          <p:cNvCxnSpPr>
            <a:cxnSpLocks/>
          </p:cNvCxnSpPr>
          <p:nvPr/>
        </p:nvCxnSpPr>
        <p:spPr>
          <a:xfrm flipV="1">
            <a:off x="5602720" y="3275322"/>
            <a:ext cx="0" cy="231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1DAA15-55C6-238B-874C-E709F5B159C4}"/>
              </a:ext>
            </a:extLst>
          </p:cNvPr>
          <p:cNvCxnSpPr>
            <a:cxnSpLocks/>
          </p:cNvCxnSpPr>
          <p:nvPr/>
        </p:nvCxnSpPr>
        <p:spPr>
          <a:xfrm flipV="1">
            <a:off x="5318954" y="3275321"/>
            <a:ext cx="0" cy="231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70651F9-5553-367D-466A-38C3C0D3714A}"/>
              </a:ext>
            </a:extLst>
          </p:cNvPr>
          <p:cNvCxnSpPr>
            <a:cxnSpLocks/>
          </p:cNvCxnSpPr>
          <p:nvPr/>
        </p:nvCxnSpPr>
        <p:spPr>
          <a:xfrm>
            <a:off x="5460795" y="3275322"/>
            <a:ext cx="1523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E44A86-66CD-0966-1676-193BA18209D9}"/>
              </a:ext>
            </a:extLst>
          </p:cNvPr>
          <p:cNvCxnSpPr>
            <a:cxnSpLocks/>
          </p:cNvCxnSpPr>
          <p:nvPr/>
        </p:nvCxnSpPr>
        <p:spPr>
          <a:xfrm>
            <a:off x="5310754" y="3275322"/>
            <a:ext cx="1523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680DF5-2843-80A3-27BA-F99A4781D032}"/>
              </a:ext>
            </a:extLst>
          </p:cNvPr>
          <p:cNvCxnSpPr>
            <a:cxnSpLocks/>
          </p:cNvCxnSpPr>
          <p:nvPr/>
        </p:nvCxnSpPr>
        <p:spPr>
          <a:xfrm flipV="1">
            <a:off x="6169677" y="3281907"/>
            <a:ext cx="0" cy="231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196017-3460-4D50-1F2E-09284D679317}"/>
              </a:ext>
            </a:extLst>
          </p:cNvPr>
          <p:cNvCxnSpPr>
            <a:cxnSpLocks/>
          </p:cNvCxnSpPr>
          <p:nvPr/>
        </p:nvCxnSpPr>
        <p:spPr>
          <a:xfrm flipV="1">
            <a:off x="5885911" y="3281906"/>
            <a:ext cx="0" cy="231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E4C88D-AB50-4F2A-1DBB-8E934F6632BF}"/>
              </a:ext>
            </a:extLst>
          </p:cNvPr>
          <p:cNvCxnSpPr>
            <a:cxnSpLocks/>
          </p:cNvCxnSpPr>
          <p:nvPr/>
        </p:nvCxnSpPr>
        <p:spPr>
          <a:xfrm>
            <a:off x="6027752" y="3281907"/>
            <a:ext cx="1523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FB1E14D-1067-702B-C849-1ED21ED398A0}"/>
              </a:ext>
            </a:extLst>
          </p:cNvPr>
          <p:cNvCxnSpPr>
            <a:cxnSpLocks/>
          </p:cNvCxnSpPr>
          <p:nvPr/>
        </p:nvCxnSpPr>
        <p:spPr>
          <a:xfrm>
            <a:off x="5877711" y="3281907"/>
            <a:ext cx="1523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B3F0508-7A23-1552-3E3C-B2597D5D8467}"/>
              </a:ext>
            </a:extLst>
          </p:cNvPr>
          <p:cNvSpPr txBox="1"/>
          <p:nvPr/>
        </p:nvSpPr>
        <p:spPr>
          <a:xfrm>
            <a:off x="5750352" y="2577192"/>
            <a:ext cx="59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</a:t>
            </a:r>
          </a:p>
          <a:p>
            <a:r>
              <a:rPr lang="en-US" dirty="0"/>
              <a:t>0.09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7FA737-B5C1-F3B0-56E8-F8C77F33C599}"/>
              </a:ext>
            </a:extLst>
          </p:cNvPr>
          <p:cNvSpPr txBox="1"/>
          <p:nvPr/>
        </p:nvSpPr>
        <p:spPr>
          <a:xfrm>
            <a:off x="2392967" y="6473062"/>
            <a:ext cx="677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****,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&lt;1e-4; **,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&lt;1e-2; *;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32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Summary of results from myocarditis and colitis datasets, including public/converged subsets</a:t>
            </a:r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Methods for </a:t>
            </a:r>
            <a:r>
              <a:rPr lang="en-US" dirty="0" err="1"/>
              <a:t>downsampling</a:t>
            </a:r>
            <a:r>
              <a:rPr lang="en-US" dirty="0"/>
              <a:t>, convergence, publicity,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Downsampling</a:t>
            </a:r>
            <a:endParaRPr lang="en-US" dirty="0"/>
          </a:p>
          <a:p>
            <a:pPr lvl="1"/>
            <a:r>
              <a:rPr lang="en-US" dirty="0"/>
              <a:t>(reproducibly) randomly choose n barcodes per patient, n is # of barcodes in patient with lowest sequencing depth</a:t>
            </a:r>
          </a:p>
          <a:p>
            <a:r>
              <a:rPr lang="en-US" dirty="0"/>
              <a:t>Convergence (across patients)</a:t>
            </a:r>
          </a:p>
          <a:p>
            <a:pPr lvl="1"/>
            <a:r>
              <a:rPr lang="en-US" dirty="0"/>
              <a:t>CDR3 AA-V gene pairings with &gt; 1 distinct CDR3 </a:t>
            </a:r>
            <a:r>
              <a:rPr lang="en-US" dirty="0" err="1"/>
              <a:t>nt</a:t>
            </a:r>
            <a:r>
              <a:rPr lang="en-US" dirty="0"/>
              <a:t> seq</a:t>
            </a:r>
          </a:p>
          <a:p>
            <a:pPr lvl="1"/>
            <a:r>
              <a:rPr lang="en-US" dirty="0"/>
              <a:t>as expected, see more convergence across patients than within patients</a:t>
            </a:r>
          </a:p>
          <a:p>
            <a:r>
              <a:rPr lang="en-US" dirty="0"/>
              <a:t>Publicity</a:t>
            </a:r>
          </a:p>
          <a:p>
            <a:pPr lvl="1"/>
            <a:r>
              <a:rPr lang="en-US" dirty="0"/>
              <a:t>clonotypes (CDR3 AA-VJC gene groupings) appearing in &gt; 1 patient</a:t>
            </a:r>
          </a:p>
          <a:p>
            <a:r>
              <a:rPr lang="en-US" dirty="0"/>
              <a:t>Normalization</a:t>
            </a:r>
          </a:p>
          <a:p>
            <a:pPr lvl="1"/>
            <a:r>
              <a:rPr lang="en-US" dirty="0"/>
              <a:t>divide clonotype counts within patients by patient sequencing depth before choosing top n clonotypes across patients within </a:t>
            </a:r>
            <a:r>
              <a:rPr lang="en-US" dirty="0" err="1"/>
              <a:t>irAE</a:t>
            </a:r>
            <a:r>
              <a:rPr lang="en-US" dirty="0"/>
              <a:t> groups</a:t>
            </a:r>
          </a:p>
        </p:txBody>
      </p:sp>
    </p:spTree>
    <p:extLst>
      <p:ext uri="{BB962C8B-B14F-4D97-AF65-F5344CB8AC3E}">
        <p14:creationId xmlns:p14="http://schemas.microsoft.com/office/powerpoint/2010/main" val="224779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High degree of overlap between public and converged TCRs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6FA91-A738-E80D-92D7-F03E4579B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46" y="2489200"/>
            <a:ext cx="4563023" cy="3432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354C29-A640-9308-727C-8D11AEFE7AAD}"/>
              </a:ext>
            </a:extLst>
          </p:cNvPr>
          <p:cNvSpPr txBox="1"/>
          <p:nvPr/>
        </p:nvSpPr>
        <p:spPr>
          <a:xfrm>
            <a:off x="2194560" y="2011680"/>
            <a:ext cx="20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Myocarditis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2D99C6-401A-202E-92B3-288ACCB29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26713"/>
            <a:ext cx="4563023" cy="37577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3E423B-7BB9-D142-3874-CD25B275ED3B}"/>
              </a:ext>
            </a:extLst>
          </p:cNvPr>
          <p:cNvSpPr txBox="1"/>
          <p:nvPr/>
        </p:nvSpPr>
        <p:spPr>
          <a:xfrm>
            <a:off x="7213600" y="1957381"/>
            <a:ext cx="150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Colitis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714420-FD49-4FA5-A033-16F656970AA4}"/>
              </a:ext>
            </a:extLst>
          </p:cNvPr>
          <p:cNvSpPr txBox="1"/>
          <p:nvPr/>
        </p:nvSpPr>
        <p:spPr>
          <a:xfrm>
            <a:off x="1544320" y="6453829"/>
            <a:ext cx="8460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using CDR3 </a:t>
            </a:r>
            <a:r>
              <a:rPr lang="en-US" dirty="0" err="1"/>
              <a:t>nt</a:t>
            </a:r>
            <a:r>
              <a:rPr lang="en-US" dirty="0"/>
              <a:t> instead of AA for publicity call, then much less overlap (also as expected)</a:t>
            </a:r>
          </a:p>
        </p:txBody>
      </p:sp>
    </p:spTree>
    <p:extLst>
      <p:ext uri="{BB962C8B-B14F-4D97-AF65-F5344CB8AC3E}">
        <p14:creationId xmlns:p14="http://schemas.microsoft.com/office/powerpoint/2010/main" val="340752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 myocarditis dataset, TRB chains are less germline-like in </a:t>
            </a:r>
            <a:r>
              <a:rPr lang="en-US" dirty="0" err="1"/>
              <a:t>irAE</a:t>
            </a:r>
            <a:r>
              <a:rPr lang="en-US" dirty="0"/>
              <a:t> group only within highly expanded CD8 TEMs (+/- sequence depth normalization)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E5A69-F2A5-8C59-4318-35F9433D2D27}"/>
              </a:ext>
            </a:extLst>
          </p:cNvPr>
          <p:cNvSpPr txBox="1"/>
          <p:nvPr/>
        </p:nvSpPr>
        <p:spPr>
          <a:xfrm rot="16200000">
            <a:off x="1262654" y="2733111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688555-63AE-7F45-23A9-E3A4D9C7B889}"/>
              </a:ext>
            </a:extLst>
          </p:cNvPr>
          <p:cNvSpPr txBox="1"/>
          <p:nvPr/>
        </p:nvSpPr>
        <p:spPr>
          <a:xfrm>
            <a:off x="228863" y="3421880"/>
            <a:ext cx="19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germline-like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7E2CA-21AA-0C59-63C6-214856975035}"/>
              </a:ext>
            </a:extLst>
          </p:cNvPr>
          <p:cNvSpPr txBox="1"/>
          <p:nvPr/>
        </p:nvSpPr>
        <p:spPr>
          <a:xfrm rot="5400000">
            <a:off x="1242333" y="4542694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B1D0C9-9134-E632-33B2-AC44FBEC1270}"/>
              </a:ext>
            </a:extLst>
          </p:cNvPr>
          <p:cNvSpPr txBox="1"/>
          <p:nvPr/>
        </p:nvSpPr>
        <p:spPr>
          <a:xfrm>
            <a:off x="228862" y="3879679"/>
            <a:ext cx="18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germline-like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4C337F-C697-2439-1FF4-BABB58C5A498}"/>
              </a:ext>
            </a:extLst>
          </p:cNvPr>
          <p:cNvSpPr txBox="1"/>
          <p:nvPr/>
        </p:nvSpPr>
        <p:spPr>
          <a:xfrm>
            <a:off x="3426009" y="6481395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&lt;1e-2; *;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8D7384-1E1A-CDA9-F435-BB6A0D34A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81" y="1909064"/>
            <a:ext cx="7772400" cy="45589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611699-9190-B261-8A7F-3D3493205B48}"/>
              </a:ext>
            </a:extLst>
          </p:cNvPr>
          <p:cNvSpPr txBox="1"/>
          <p:nvPr/>
        </p:nvSpPr>
        <p:spPr>
          <a:xfrm>
            <a:off x="3731904" y="2575514"/>
            <a:ext cx="47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7946FD-3D56-0B3F-BF24-CB41B0AC285C}"/>
              </a:ext>
            </a:extLst>
          </p:cNvPr>
          <p:cNvSpPr txBox="1"/>
          <p:nvPr/>
        </p:nvSpPr>
        <p:spPr>
          <a:xfrm>
            <a:off x="4400871" y="2575514"/>
            <a:ext cx="47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50F12D-EA6F-BEA1-C14E-496EE25766B4}"/>
              </a:ext>
            </a:extLst>
          </p:cNvPr>
          <p:cNvSpPr/>
          <p:nvPr/>
        </p:nvSpPr>
        <p:spPr>
          <a:xfrm rot="19165128">
            <a:off x="2731393" y="5411100"/>
            <a:ext cx="1506210" cy="4148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6F4D8E-9320-9E7A-0A38-2FB366419B36}"/>
              </a:ext>
            </a:extLst>
          </p:cNvPr>
          <p:cNvSpPr/>
          <p:nvPr/>
        </p:nvSpPr>
        <p:spPr>
          <a:xfrm rot="19165128">
            <a:off x="3379826" y="5429682"/>
            <a:ext cx="1506210" cy="4148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49BB4C-5C0F-CE89-02A0-6E5072958261}"/>
              </a:ext>
            </a:extLst>
          </p:cNvPr>
          <p:cNvSpPr/>
          <p:nvPr/>
        </p:nvSpPr>
        <p:spPr>
          <a:xfrm rot="19165128">
            <a:off x="4029614" y="5421260"/>
            <a:ext cx="1506210" cy="4148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4F05A-9E53-094F-2A7B-BD098C1FA2F1}"/>
              </a:ext>
            </a:extLst>
          </p:cNvPr>
          <p:cNvSpPr txBox="1"/>
          <p:nvPr/>
        </p:nvSpPr>
        <p:spPr>
          <a:xfrm rot="19141268">
            <a:off x="3086390" y="5219116"/>
            <a:ext cx="10796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Normalized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4736F2-147D-E7EC-E68D-9618537507FE}"/>
              </a:ext>
            </a:extLst>
          </p:cNvPr>
          <p:cNvSpPr txBox="1"/>
          <p:nvPr/>
        </p:nvSpPr>
        <p:spPr>
          <a:xfrm rot="19141268">
            <a:off x="3844693" y="5030533"/>
            <a:ext cx="10572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Not</a:t>
            </a:r>
          </a:p>
          <a:p>
            <a:r>
              <a:rPr lang="en-US" sz="1500" dirty="0"/>
              <a:t>normalized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60D6B-B6F4-47B9-A526-0A2494CA2609}"/>
              </a:ext>
            </a:extLst>
          </p:cNvPr>
          <p:cNvSpPr txBox="1"/>
          <p:nvPr/>
        </p:nvSpPr>
        <p:spPr>
          <a:xfrm rot="19141268">
            <a:off x="4219426" y="5318736"/>
            <a:ext cx="13059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/>
              <a:t>Downsampled</a:t>
            </a:r>
            <a:endParaRPr 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146C11-C9F5-FCEC-4E77-B9EA567031B7}"/>
              </a:ext>
            </a:extLst>
          </p:cNvPr>
          <p:cNvSpPr txBox="1"/>
          <p:nvPr/>
        </p:nvSpPr>
        <p:spPr>
          <a:xfrm>
            <a:off x="3668578" y="6166586"/>
            <a:ext cx="1694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Top 15 clonotypes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321EDA-9ACE-B85E-765C-081CC76281B1}"/>
              </a:ext>
            </a:extLst>
          </p:cNvPr>
          <p:cNvCxnSpPr>
            <a:cxnSpLocks/>
          </p:cNvCxnSpPr>
          <p:nvPr/>
        </p:nvCxnSpPr>
        <p:spPr>
          <a:xfrm flipV="1">
            <a:off x="5160009" y="5939041"/>
            <a:ext cx="0" cy="231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31A09C-F9DC-3B3A-6A56-D2447D653622}"/>
              </a:ext>
            </a:extLst>
          </p:cNvPr>
          <p:cNvCxnSpPr>
            <a:cxnSpLocks/>
          </p:cNvCxnSpPr>
          <p:nvPr/>
        </p:nvCxnSpPr>
        <p:spPr>
          <a:xfrm flipV="1">
            <a:off x="3865615" y="5927906"/>
            <a:ext cx="0" cy="231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49E8A8-A1B8-5558-8EF1-B3FDC253534C}"/>
              </a:ext>
            </a:extLst>
          </p:cNvPr>
          <p:cNvCxnSpPr>
            <a:cxnSpLocks/>
          </p:cNvCxnSpPr>
          <p:nvPr/>
        </p:nvCxnSpPr>
        <p:spPr>
          <a:xfrm>
            <a:off x="3865615" y="6158975"/>
            <a:ext cx="12943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0E483BA-9E97-E2C2-6D6A-02E73004D95E}"/>
              </a:ext>
            </a:extLst>
          </p:cNvPr>
          <p:cNvSpPr txBox="1"/>
          <p:nvPr/>
        </p:nvSpPr>
        <p:spPr>
          <a:xfrm>
            <a:off x="5657245" y="20914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 = </a:t>
            </a:r>
          </a:p>
          <a:p>
            <a:r>
              <a:rPr lang="en-US" sz="1200" dirty="0">
                <a:solidFill>
                  <a:srgbClr val="F8766D"/>
                </a:solidFill>
              </a:rPr>
              <a:t>1</a:t>
            </a:r>
            <a:r>
              <a:rPr lang="en-US" sz="1200" dirty="0"/>
              <a:t>,</a:t>
            </a:r>
          </a:p>
          <a:p>
            <a:r>
              <a:rPr lang="en-US" sz="1200" dirty="0">
                <a:solidFill>
                  <a:srgbClr val="06BFC4"/>
                </a:solidFill>
              </a:rPr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BFCB31-8B60-AE72-1FD5-2B293F6D967B}"/>
              </a:ext>
            </a:extLst>
          </p:cNvPr>
          <p:cNvSpPr txBox="1"/>
          <p:nvPr/>
        </p:nvSpPr>
        <p:spPr>
          <a:xfrm>
            <a:off x="6279149" y="20914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 = </a:t>
            </a:r>
          </a:p>
          <a:p>
            <a:r>
              <a:rPr lang="en-US" sz="1200" dirty="0">
                <a:solidFill>
                  <a:srgbClr val="F8766D"/>
                </a:solidFill>
              </a:rPr>
              <a:t>52</a:t>
            </a:r>
            <a:r>
              <a:rPr lang="en-US" sz="1200" dirty="0"/>
              <a:t>,</a:t>
            </a:r>
          </a:p>
          <a:p>
            <a:r>
              <a:rPr lang="en-US" sz="1200" dirty="0">
                <a:solidFill>
                  <a:srgbClr val="06BFC4"/>
                </a:solidFill>
              </a:rPr>
              <a:t>83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107DE3-8F6A-F94F-E1CE-1F2F85585A4F}"/>
              </a:ext>
            </a:extLst>
          </p:cNvPr>
          <p:cNvSpPr txBox="1"/>
          <p:nvPr/>
        </p:nvSpPr>
        <p:spPr>
          <a:xfrm>
            <a:off x="6850253" y="20914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 = </a:t>
            </a:r>
          </a:p>
          <a:p>
            <a:r>
              <a:rPr lang="en-US" sz="1200" dirty="0">
                <a:solidFill>
                  <a:srgbClr val="F8766D"/>
                </a:solidFill>
              </a:rPr>
              <a:t>8</a:t>
            </a:r>
            <a:r>
              <a:rPr lang="en-US" sz="1200" dirty="0"/>
              <a:t>,</a:t>
            </a:r>
          </a:p>
          <a:p>
            <a:r>
              <a:rPr lang="en-US" sz="1200" dirty="0">
                <a:solidFill>
                  <a:srgbClr val="06BFC4"/>
                </a:solidFill>
              </a:rPr>
              <a:t>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32C241-6F67-736E-C3D6-82D13500954B}"/>
              </a:ext>
            </a:extLst>
          </p:cNvPr>
          <p:cNvSpPr txBox="1"/>
          <p:nvPr/>
        </p:nvSpPr>
        <p:spPr>
          <a:xfrm>
            <a:off x="7484869" y="2091418"/>
            <a:ext cx="498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 = </a:t>
            </a:r>
          </a:p>
          <a:p>
            <a:r>
              <a:rPr lang="en-US" sz="1200" dirty="0">
                <a:solidFill>
                  <a:srgbClr val="F8766D"/>
                </a:solidFill>
              </a:rPr>
              <a:t>989</a:t>
            </a:r>
            <a:r>
              <a:rPr lang="en-US" sz="1200" dirty="0"/>
              <a:t>,</a:t>
            </a:r>
          </a:p>
          <a:p>
            <a:r>
              <a:rPr lang="en-US" sz="1200" dirty="0">
                <a:solidFill>
                  <a:srgbClr val="06BFC4"/>
                </a:solidFill>
              </a:rPr>
              <a:t>1286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282971-571A-BE36-E5D5-26D630A6BB89}"/>
              </a:ext>
            </a:extLst>
          </p:cNvPr>
          <p:cNvSpPr txBox="1"/>
          <p:nvPr/>
        </p:nvSpPr>
        <p:spPr>
          <a:xfrm>
            <a:off x="8129389" y="2113849"/>
            <a:ext cx="458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 = </a:t>
            </a:r>
          </a:p>
          <a:p>
            <a:r>
              <a:rPr lang="en-US" sz="1200" dirty="0">
                <a:solidFill>
                  <a:srgbClr val="F8766D"/>
                </a:solidFill>
              </a:rPr>
              <a:t>215</a:t>
            </a:r>
            <a:r>
              <a:rPr lang="en-US" sz="1200" dirty="0"/>
              <a:t>,</a:t>
            </a:r>
          </a:p>
          <a:p>
            <a:r>
              <a:rPr lang="en-US" sz="1200" dirty="0">
                <a:solidFill>
                  <a:srgbClr val="06BFC4"/>
                </a:solidFill>
              </a:rPr>
              <a:t>371</a:t>
            </a:r>
          </a:p>
        </p:txBody>
      </p:sp>
    </p:spTree>
    <p:extLst>
      <p:ext uri="{BB962C8B-B14F-4D97-AF65-F5344CB8AC3E}">
        <p14:creationId xmlns:p14="http://schemas.microsoft.com/office/powerpoint/2010/main" val="288093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6E2BA8-67C1-42EE-E67D-A64D78D5D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633" y="1898745"/>
            <a:ext cx="7772400" cy="4594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 myocarditis dataset, CD8 TEM TRB junctions are longer in </a:t>
            </a:r>
            <a:r>
              <a:rPr lang="en-US" dirty="0" err="1"/>
              <a:t>irAE</a:t>
            </a:r>
            <a:r>
              <a:rPr lang="en-US" dirty="0"/>
              <a:t> group only within highly expanded T cells (not normalizing for sequence depth or </a:t>
            </a:r>
            <a:r>
              <a:rPr lang="en-US" dirty="0" err="1"/>
              <a:t>downsampling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4C337F-C697-2439-1FF4-BABB58C5A498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611699-9190-B261-8A7F-3D3493205B48}"/>
              </a:ext>
            </a:extLst>
          </p:cNvPr>
          <p:cNvSpPr txBox="1"/>
          <p:nvPr/>
        </p:nvSpPr>
        <p:spPr>
          <a:xfrm>
            <a:off x="4243184" y="2664004"/>
            <a:ext cx="47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497B7E-4532-90B3-68A7-0B54A6296044}"/>
              </a:ext>
            </a:extLst>
          </p:cNvPr>
          <p:cNvSpPr/>
          <p:nvPr/>
        </p:nvSpPr>
        <p:spPr>
          <a:xfrm rot="19165128">
            <a:off x="2440761" y="5454429"/>
            <a:ext cx="1711196" cy="5131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33526E-C373-1E78-60E4-23C92085539C}"/>
              </a:ext>
            </a:extLst>
          </p:cNvPr>
          <p:cNvSpPr/>
          <p:nvPr/>
        </p:nvSpPr>
        <p:spPr>
          <a:xfrm rot="19165128">
            <a:off x="3170747" y="5489850"/>
            <a:ext cx="1634427" cy="4622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64C29F-0EC6-EA9B-288A-B8EB22010D09}"/>
              </a:ext>
            </a:extLst>
          </p:cNvPr>
          <p:cNvSpPr/>
          <p:nvPr/>
        </p:nvSpPr>
        <p:spPr>
          <a:xfrm rot="19165128">
            <a:off x="3598184" y="5516644"/>
            <a:ext cx="1870588" cy="51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E22CB1-19C1-F92C-299B-3E1E74708B1B}"/>
              </a:ext>
            </a:extLst>
          </p:cNvPr>
          <p:cNvSpPr txBox="1"/>
          <p:nvPr/>
        </p:nvSpPr>
        <p:spPr>
          <a:xfrm rot="19141268">
            <a:off x="2944150" y="5207581"/>
            <a:ext cx="10796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Normalized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C18424-4F1F-C2C0-3D42-1092D489044D}"/>
              </a:ext>
            </a:extLst>
          </p:cNvPr>
          <p:cNvSpPr txBox="1"/>
          <p:nvPr/>
        </p:nvSpPr>
        <p:spPr>
          <a:xfrm rot="19141268">
            <a:off x="3702453" y="5018998"/>
            <a:ext cx="10572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Not</a:t>
            </a:r>
          </a:p>
          <a:p>
            <a:r>
              <a:rPr lang="en-US" sz="1500" dirty="0"/>
              <a:t>normalized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75038F-35B3-ED7E-84CD-D5CC2C9E70C6}"/>
              </a:ext>
            </a:extLst>
          </p:cNvPr>
          <p:cNvSpPr txBox="1"/>
          <p:nvPr/>
        </p:nvSpPr>
        <p:spPr>
          <a:xfrm rot="19141268">
            <a:off x="4077186" y="5307201"/>
            <a:ext cx="13059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/>
              <a:t>Downsampled</a:t>
            </a:r>
            <a:endParaRPr lang="en-US" sz="1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88C021-1531-99E5-DB48-01F15AAB5A67}"/>
              </a:ext>
            </a:extLst>
          </p:cNvPr>
          <p:cNvSpPr txBox="1"/>
          <p:nvPr/>
        </p:nvSpPr>
        <p:spPr>
          <a:xfrm>
            <a:off x="3526338" y="6155051"/>
            <a:ext cx="1694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Top 15 clonotypes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9D39E0-F88D-299C-D6E7-F2BCD1C0DBA8}"/>
              </a:ext>
            </a:extLst>
          </p:cNvPr>
          <p:cNvCxnSpPr>
            <a:cxnSpLocks/>
          </p:cNvCxnSpPr>
          <p:nvPr/>
        </p:nvCxnSpPr>
        <p:spPr>
          <a:xfrm flipV="1">
            <a:off x="5017769" y="5927506"/>
            <a:ext cx="0" cy="231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36FAD2-B2D3-158F-EA84-7C9F36838776}"/>
              </a:ext>
            </a:extLst>
          </p:cNvPr>
          <p:cNvCxnSpPr>
            <a:cxnSpLocks/>
          </p:cNvCxnSpPr>
          <p:nvPr/>
        </p:nvCxnSpPr>
        <p:spPr>
          <a:xfrm flipV="1">
            <a:off x="3723375" y="5916371"/>
            <a:ext cx="0" cy="231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F592F9A-AA65-7E06-C564-7FE6126DF5E9}"/>
              </a:ext>
            </a:extLst>
          </p:cNvPr>
          <p:cNvCxnSpPr>
            <a:cxnSpLocks/>
          </p:cNvCxnSpPr>
          <p:nvPr/>
        </p:nvCxnSpPr>
        <p:spPr>
          <a:xfrm>
            <a:off x="3723375" y="6147440"/>
            <a:ext cx="12943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394936-E5B3-7513-737C-6351E9CDE833}"/>
              </a:ext>
            </a:extLst>
          </p:cNvPr>
          <p:cNvSpPr txBox="1"/>
          <p:nvPr/>
        </p:nvSpPr>
        <p:spPr>
          <a:xfrm>
            <a:off x="5606445" y="20914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 = </a:t>
            </a:r>
          </a:p>
          <a:p>
            <a:r>
              <a:rPr lang="en-US" sz="1200" dirty="0">
                <a:solidFill>
                  <a:srgbClr val="F8766D"/>
                </a:solidFill>
              </a:rPr>
              <a:t>1</a:t>
            </a:r>
            <a:r>
              <a:rPr lang="en-US" sz="1200" dirty="0"/>
              <a:t>,</a:t>
            </a:r>
          </a:p>
          <a:p>
            <a:r>
              <a:rPr lang="en-US" sz="1200" dirty="0">
                <a:solidFill>
                  <a:srgbClr val="06BFC4"/>
                </a:solidFill>
              </a:rPr>
              <a:t>16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99892B-2A3F-03C4-0834-668259972C9E}"/>
              </a:ext>
            </a:extLst>
          </p:cNvPr>
          <p:cNvSpPr txBox="1"/>
          <p:nvPr/>
        </p:nvSpPr>
        <p:spPr>
          <a:xfrm>
            <a:off x="6258829" y="20914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 = </a:t>
            </a:r>
          </a:p>
          <a:p>
            <a:r>
              <a:rPr lang="en-US" sz="1200" dirty="0">
                <a:solidFill>
                  <a:srgbClr val="F8766D"/>
                </a:solidFill>
              </a:rPr>
              <a:t>52</a:t>
            </a:r>
            <a:r>
              <a:rPr lang="en-US" sz="1200" dirty="0"/>
              <a:t>,</a:t>
            </a:r>
          </a:p>
          <a:p>
            <a:r>
              <a:rPr lang="en-US" sz="1200" dirty="0">
                <a:solidFill>
                  <a:srgbClr val="06BFC4"/>
                </a:solidFill>
              </a:rPr>
              <a:t>83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5FD6FB-EB61-D67F-5A5B-411F8D528360}"/>
              </a:ext>
            </a:extLst>
          </p:cNvPr>
          <p:cNvSpPr txBox="1"/>
          <p:nvPr/>
        </p:nvSpPr>
        <p:spPr>
          <a:xfrm>
            <a:off x="6840093" y="20914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 = </a:t>
            </a:r>
          </a:p>
          <a:p>
            <a:r>
              <a:rPr lang="en-US" sz="1200" dirty="0">
                <a:solidFill>
                  <a:srgbClr val="F8766D"/>
                </a:solidFill>
              </a:rPr>
              <a:t>8</a:t>
            </a:r>
            <a:r>
              <a:rPr lang="en-US" sz="1200" dirty="0"/>
              <a:t>,</a:t>
            </a:r>
          </a:p>
          <a:p>
            <a:r>
              <a:rPr lang="en-US" sz="1200" dirty="0">
                <a:solidFill>
                  <a:srgbClr val="06BFC4"/>
                </a:solidFill>
              </a:rPr>
              <a:t>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7D1C6-EA8B-6491-65F9-5AA4830FA2FE}"/>
              </a:ext>
            </a:extLst>
          </p:cNvPr>
          <p:cNvSpPr txBox="1"/>
          <p:nvPr/>
        </p:nvSpPr>
        <p:spPr>
          <a:xfrm>
            <a:off x="7444229" y="2091418"/>
            <a:ext cx="498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 = </a:t>
            </a:r>
          </a:p>
          <a:p>
            <a:r>
              <a:rPr lang="en-US" sz="1200" dirty="0">
                <a:solidFill>
                  <a:srgbClr val="F8766D"/>
                </a:solidFill>
              </a:rPr>
              <a:t>989</a:t>
            </a:r>
            <a:r>
              <a:rPr lang="en-US" sz="1200" dirty="0"/>
              <a:t>,</a:t>
            </a:r>
          </a:p>
          <a:p>
            <a:r>
              <a:rPr lang="en-US" sz="1200" dirty="0">
                <a:solidFill>
                  <a:srgbClr val="06BFC4"/>
                </a:solidFill>
              </a:rPr>
              <a:t>1286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CF5E91-7E29-D6B1-7F15-64F04FF75616}"/>
              </a:ext>
            </a:extLst>
          </p:cNvPr>
          <p:cNvSpPr txBox="1"/>
          <p:nvPr/>
        </p:nvSpPr>
        <p:spPr>
          <a:xfrm>
            <a:off x="8159869" y="2113849"/>
            <a:ext cx="458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 = </a:t>
            </a:r>
          </a:p>
          <a:p>
            <a:r>
              <a:rPr lang="en-US" sz="1200" dirty="0">
                <a:solidFill>
                  <a:srgbClr val="F8766D"/>
                </a:solidFill>
              </a:rPr>
              <a:t>215</a:t>
            </a:r>
            <a:r>
              <a:rPr lang="en-US" sz="1200" dirty="0"/>
              <a:t>,</a:t>
            </a:r>
          </a:p>
          <a:p>
            <a:r>
              <a:rPr lang="en-US" sz="1200" dirty="0">
                <a:solidFill>
                  <a:srgbClr val="06BFC4"/>
                </a:solidFill>
              </a:rPr>
              <a:t>371</a:t>
            </a:r>
          </a:p>
        </p:txBody>
      </p:sp>
    </p:spTree>
    <p:extLst>
      <p:ext uri="{BB962C8B-B14F-4D97-AF65-F5344CB8AC3E}">
        <p14:creationId xmlns:p14="http://schemas.microsoft.com/office/powerpoint/2010/main" val="63098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 colitis dataset, CD8 TEM TRB chains are less germline-like in colitis group only within highly expanded T cells (not normalizing for sequence depth or </a:t>
            </a:r>
            <a:r>
              <a:rPr lang="en-US" dirty="0" err="1"/>
              <a:t>downsampling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CE448-5A19-B27D-78EB-4AB80385D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080" y="1947314"/>
            <a:ext cx="7772400" cy="46363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74418C-76B6-1E0F-9BFB-14116CD60C5D}"/>
              </a:ext>
            </a:extLst>
          </p:cNvPr>
          <p:cNvSpPr txBox="1"/>
          <p:nvPr/>
        </p:nvSpPr>
        <p:spPr>
          <a:xfrm>
            <a:off x="4237261" y="2306748"/>
            <a:ext cx="47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42608A-7DC4-B748-5317-3DBB63505AF0}"/>
              </a:ext>
            </a:extLst>
          </p:cNvPr>
          <p:cNvCxnSpPr>
            <a:cxnSpLocks/>
          </p:cNvCxnSpPr>
          <p:nvPr/>
        </p:nvCxnSpPr>
        <p:spPr>
          <a:xfrm flipV="1">
            <a:off x="4456439" y="2745211"/>
            <a:ext cx="0" cy="231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17C0FE-3F8E-4B05-8956-A97034AFC9B9}"/>
              </a:ext>
            </a:extLst>
          </p:cNvPr>
          <p:cNvCxnSpPr>
            <a:cxnSpLocks/>
          </p:cNvCxnSpPr>
          <p:nvPr/>
        </p:nvCxnSpPr>
        <p:spPr>
          <a:xfrm flipV="1">
            <a:off x="4323612" y="2745211"/>
            <a:ext cx="0" cy="231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89B0A0-EB0D-9B1F-B2F7-87C40B255EA0}"/>
              </a:ext>
            </a:extLst>
          </p:cNvPr>
          <p:cNvCxnSpPr>
            <a:cxnSpLocks/>
          </p:cNvCxnSpPr>
          <p:nvPr/>
        </p:nvCxnSpPr>
        <p:spPr>
          <a:xfrm>
            <a:off x="4314514" y="2745211"/>
            <a:ext cx="1523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9E5A69-F2A5-8C59-4318-35F9433D2D27}"/>
              </a:ext>
            </a:extLst>
          </p:cNvPr>
          <p:cNvSpPr txBox="1"/>
          <p:nvPr/>
        </p:nvSpPr>
        <p:spPr>
          <a:xfrm rot="16200000">
            <a:off x="1262654" y="2540071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688555-63AE-7F45-23A9-E3A4D9C7B889}"/>
              </a:ext>
            </a:extLst>
          </p:cNvPr>
          <p:cNvSpPr txBox="1"/>
          <p:nvPr/>
        </p:nvSpPr>
        <p:spPr>
          <a:xfrm>
            <a:off x="228863" y="3228840"/>
            <a:ext cx="19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germline-like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7E2CA-21AA-0C59-63C6-214856975035}"/>
              </a:ext>
            </a:extLst>
          </p:cNvPr>
          <p:cNvSpPr txBox="1"/>
          <p:nvPr/>
        </p:nvSpPr>
        <p:spPr>
          <a:xfrm rot="5400000">
            <a:off x="1242333" y="4349654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B1D0C9-9134-E632-33B2-AC44FBEC1270}"/>
              </a:ext>
            </a:extLst>
          </p:cNvPr>
          <p:cNvSpPr txBox="1"/>
          <p:nvPr/>
        </p:nvSpPr>
        <p:spPr>
          <a:xfrm>
            <a:off x="228862" y="3686639"/>
            <a:ext cx="18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germline-like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4C337F-C697-2439-1FF4-BABB58C5A498}"/>
              </a:ext>
            </a:extLst>
          </p:cNvPr>
          <p:cNvSpPr txBox="1"/>
          <p:nvPr/>
        </p:nvSpPr>
        <p:spPr>
          <a:xfrm>
            <a:off x="3461496" y="6472399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63B5A5-70B4-C282-A7E2-3ACC7E513F3F}"/>
              </a:ext>
            </a:extLst>
          </p:cNvPr>
          <p:cNvSpPr/>
          <p:nvPr/>
        </p:nvSpPr>
        <p:spPr>
          <a:xfrm rot="19165128">
            <a:off x="2561765" y="5404638"/>
            <a:ext cx="1551130" cy="63960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73784F-CA09-F954-5409-3202EDD4215C}"/>
              </a:ext>
            </a:extLst>
          </p:cNvPr>
          <p:cNvSpPr/>
          <p:nvPr/>
        </p:nvSpPr>
        <p:spPr>
          <a:xfrm rot="19165128">
            <a:off x="3176626" y="5435632"/>
            <a:ext cx="1506210" cy="4148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FE6CD1-CDBF-0E04-4CC3-1C44322CCDBD}"/>
              </a:ext>
            </a:extLst>
          </p:cNvPr>
          <p:cNvSpPr/>
          <p:nvPr/>
        </p:nvSpPr>
        <p:spPr>
          <a:xfrm rot="19165128">
            <a:off x="3683594" y="5402528"/>
            <a:ext cx="1639905" cy="49237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5EA8A8-0B5C-A0FB-04BB-AAD6883DCDBE}"/>
              </a:ext>
            </a:extLst>
          </p:cNvPr>
          <p:cNvSpPr txBox="1"/>
          <p:nvPr/>
        </p:nvSpPr>
        <p:spPr>
          <a:xfrm rot="19141268">
            <a:off x="2883190" y="5225066"/>
            <a:ext cx="10796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Normalized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20722B-64B0-709E-4187-9408675DC28E}"/>
              </a:ext>
            </a:extLst>
          </p:cNvPr>
          <p:cNvSpPr txBox="1"/>
          <p:nvPr/>
        </p:nvSpPr>
        <p:spPr>
          <a:xfrm rot="19141268">
            <a:off x="3641493" y="5036483"/>
            <a:ext cx="10572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Not</a:t>
            </a:r>
          </a:p>
          <a:p>
            <a:r>
              <a:rPr lang="en-US" sz="1500" dirty="0"/>
              <a:t>normalized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9A8BF1-0235-7941-03B9-B740B59EB4D9}"/>
              </a:ext>
            </a:extLst>
          </p:cNvPr>
          <p:cNvSpPr txBox="1"/>
          <p:nvPr/>
        </p:nvSpPr>
        <p:spPr>
          <a:xfrm rot="19141268">
            <a:off x="4016226" y="5324686"/>
            <a:ext cx="13059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/>
              <a:t>Downsampled</a:t>
            </a:r>
            <a:endParaRPr lang="en-US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E788CE-3CC4-A9BB-D874-D8F149D2E29A}"/>
              </a:ext>
            </a:extLst>
          </p:cNvPr>
          <p:cNvSpPr txBox="1"/>
          <p:nvPr/>
        </p:nvSpPr>
        <p:spPr>
          <a:xfrm>
            <a:off x="3465378" y="6172536"/>
            <a:ext cx="1694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Top 20 clonotypes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C2DE28-91BD-F4FB-8C7E-7B4C72759972}"/>
              </a:ext>
            </a:extLst>
          </p:cNvPr>
          <p:cNvCxnSpPr>
            <a:cxnSpLocks/>
          </p:cNvCxnSpPr>
          <p:nvPr/>
        </p:nvCxnSpPr>
        <p:spPr>
          <a:xfrm flipV="1">
            <a:off x="4956809" y="5944991"/>
            <a:ext cx="0" cy="231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D65E63-C9BB-9293-B107-9F1D918C30DE}"/>
              </a:ext>
            </a:extLst>
          </p:cNvPr>
          <p:cNvCxnSpPr>
            <a:cxnSpLocks/>
          </p:cNvCxnSpPr>
          <p:nvPr/>
        </p:nvCxnSpPr>
        <p:spPr>
          <a:xfrm flipV="1">
            <a:off x="3662415" y="5933856"/>
            <a:ext cx="0" cy="231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2FF571-04B9-83E2-B0CC-86D1C922D4FF}"/>
              </a:ext>
            </a:extLst>
          </p:cNvPr>
          <p:cNvCxnSpPr>
            <a:cxnSpLocks/>
          </p:cNvCxnSpPr>
          <p:nvPr/>
        </p:nvCxnSpPr>
        <p:spPr>
          <a:xfrm>
            <a:off x="3662415" y="6164925"/>
            <a:ext cx="12943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171C2B-C6CB-7B46-1564-1BA816FE4070}"/>
              </a:ext>
            </a:extLst>
          </p:cNvPr>
          <p:cNvSpPr txBox="1"/>
          <p:nvPr/>
        </p:nvSpPr>
        <p:spPr>
          <a:xfrm>
            <a:off x="7678839" y="2094708"/>
            <a:ext cx="5373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 = </a:t>
            </a:r>
          </a:p>
          <a:p>
            <a:r>
              <a:rPr lang="en-US" sz="1200" dirty="0">
                <a:solidFill>
                  <a:srgbClr val="F8766D"/>
                </a:solidFill>
              </a:rPr>
              <a:t>1424</a:t>
            </a:r>
            <a:r>
              <a:rPr lang="en-US" sz="1200" dirty="0"/>
              <a:t>,</a:t>
            </a:r>
          </a:p>
          <a:p>
            <a:r>
              <a:rPr lang="en-US" sz="1200" dirty="0">
                <a:solidFill>
                  <a:srgbClr val="03BB38"/>
                </a:solidFill>
              </a:rPr>
              <a:t>974</a:t>
            </a:r>
            <a:r>
              <a:rPr lang="en-US" sz="1200" dirty="0"/>
              <a:t>,</a:t>
            </a:r>
          </a:p>
          <a:p>
            <a:r>
              <a:rPr lang="en-US" sz="1200" dirty="0">
                <a:solidFill>
                  <a:srgbClr val="629CFF"/>
                </a:solidFill>
              </a:rPr>
              <a:t>2111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4E572A-8734-0E01-498F-0F4FDC3D15AC}"/>
              </a:ext>
            </a:extLst>
          </p:cNvPr>
          <p:cNvSpPr txBox="1"/>
          <p:nvPr/>
        </p:nvSpPr>
        <p:spPr>
          <a:xfrm>
            <a:off x="7082868" y="2094708"/>
            <a:ext cx="5373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 = </a:t>
            </a:r>
          </a:p>
          <a:p>
            <a:r>
              <a:rPr lang="en-US" sz="1200" dirty="0">
                <a:solidFill>
                  <a:srgbClr val="F8766D"/>
                </a:solidFill>
              </a:rPr>
              <a:t>1940</a:t>
            </a:r>
            <a:r>
              <a:rPr lang="en-US" sz="1200" dirty="0"/>
              <a:t>,</a:t>
            </a:r>
          </a:p>
          <a:p>
            <a:r>
              <a:rPr lang="en-US" sz="1200" dirty="0">
                <a:solidFill>
                  <a:srgbClr val="03BB38"/>
                </a:solidFill>
              </a:rPr>
              <a:t>1292</a:t>
            </a:r>
            <a:r>
              <a:rPr lang="en-US" sz="1200" dirty="0"/>
              <a:t>,</a:t>
            </a:r>
          </a:p>
          <a:p>
            <a:r>
              <a:rPr lang="en-US" sz="1200" dirty="0">
                <a:solidFill>
                  <a:srgbClr val="629CFF"/>
                </a:solidFill>
              </a:rPr>
              <a:t>3774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4383DE-9E19-E45E-95A8-DBB451969167}"/>
              </a:ext>
            </a:extLst>
          </p:cNvPr>
          <p:cNvSpPr txBox="1"/>
          <p:nvPr/>
        </p:nvSpPr>
        <p:spPr>
          <a:xfrm>
            <a:off x="6525099" y="2094708"/>
            <a:ext cx="412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 = </a:t>
            </a:r>
          </a:p>
          <a:p>
            <a:r>
              <a:rPr lang="en-US" sz="1200" dirty="0">
                <a:solidFill>
                  <a:srgbClr val="F8766D"/>
                </a:solidFill>
              </a:rPr>
              <a:t>10</a:t>
            </a:r>
            <a:r>
              <a:rPr lang="en-US" sz="1200" dirty="0"/>
              <a:t>,</a:t>
            </a:r>
          </a:p>
          <a:p>
            <a:r>
              <a:rPr lang="en-US" sz="1200" dirty="0">
                <a:solidFill>
                  <a:srgbClr val="03BB38"/>
                </a:solidFill>
              </a:rPr>
              <a:t>11</a:t>
            </a:r>
            <a:r>
              <a:rPr lang="en-US" sz="1200" dirty="0"/>
              <a:t>,</a:t>
            </a:r>
          </a:p>
          <a:p>
            <a:r>
              <a:rPr lang="en-US" sz="1200" dirty="0">
                <a:solidFill>
                  <a:srgbClr val="629CFF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73E10C-CC34-CE22-9562-E1AF58A9AB93}"/>
              </a:ext>
            </a:extLst>
          </p:cNvPr>
          <p:cNvSpPr txBox="1"/>
          <p:nvPr/>
        </p:nvSpPr>
        <p:spPr>
          <a:xfrm>
            <a:off x="5925684" y="2094708"/>
            <a:ext cx="412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 = </a:t>
            </a:r>
          </a:p>
          <a:p>
            <a:r>
              <a:rPr lang="en-US" sz="1200" dirty="0">
                <a:solidFill>
                  <a:srgbClr val="F8766D"/>
                </a:solidFill>
              </a:rPr>
              <a:t>20</a:t>
            </a:r>
            <a:r>
              <a:rPr lang="en-US" sz="1200" dirty="0"/>
              <a:t>,</a:t>
            </a:r>
          </a:p>
          <a:p>
            <a:r>
              <a:rPr lang="en-US" sz="1200" dirty="0">
                <a:solidFill>
                  <a:srgbClr val="03BB38"/>
                </a:solidFill>
              </a:rPr>
              <a:t>18</a:t>
            </a:r>
            <a:r>
              <a:rPr lang="en-US" sz="1200" dirty="0"/>
              <a:t>,</a:t>
            </a:r>
          </a:p>
          <a:p>
            <a:r>
              <a:rPr lang="en-US" sz="1200" dirty="0">
                <a:solidFill>
                  <a:srgbClr val="629CFF"/>
                </a:solidFill>
              </a:rPr>
              <a:t>29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225E52-74DC-3FDE-7D36-F22028D02A88}"/>
              </a:ext>
            </a:extLst>
          </p:cNvPr>
          <p:cNvSpPr txBox="1"/>
          <p:nvPr/>
        </p:nvSpPr>
        <p:spPr>
          <a:xfrm>
            <a:off x="5348240" y="2099487"/>
            <a:ext cx="412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 = </a:t>
            </a:r>
          </a:p>
          <a:p>
            <a:r>
              <a:rPr lang="en-US" sz="1200" dirty="0">
                <a:solidFill>
                  <a:srgbClr val="F8766D"/>
                </a:solidFill>
              </a:rPr>
              <a:t>40</a:t>
            </a:r>
            <a:r>
              <a:rPr lang="en-US" sz="1200" dirty="0"/>
              <a:t>,</a:t>
            </a:r>
          </a:p>
          <a:p>
            <a:r>
              <a:rPr lang="en-US" sz="1200" dirty="0">
                <a:solidFill>
                  <a:srgbClr val="03BB38"/>
                </a:solidFill>
              </a:rPr>
              <a:t>24</a:t>
            </a:r>
            <a:r>
              <a:rPr lang="en-US" sz="1200" dirty="0"/>
              <a:t>,</a:t>
            </a:r>
          </a:p>
          <a:p>
            <a:r>
              <a:rPr lang="en-US" sz="1200" dirty="0">
                <a:solidFill>
                  <a:srgbClr val="629CFF"/>
                </a:solidFill>
              </a:rPr>
              <a:t>82</a:t>
            </a:r>
          </a:p>
        </p:txBody>
      </p:sp>
    </p:spTree>
    <p:extLst>
      <p:ext uri="{BB962C8B-B14F-4D97-AF65-F5344CB8AC3E}">
        <p14:creationId xmlns:p14="http://schemas.microsoft.com/office/powerpoint/2010/main" val="324750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 colitis dataset, see no CD8 TEM TRB CDR3 length differences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BC05EC-CC9E-33CF-1507-4102E28FA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560" y="1919288"/>
            <a:ext cx="8590280" cy="47390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2D8677-A94E-4364-F0D2-F18952493E10}"/>
              </a:ext>
            </a:extLst>
          </p:cNvPr>
          <p:cNvSpPr/>
          <p:nvPr/>
        </p:nvSpPr>
        <p:spPr>
          <a:xfrm rot="19165128">
            <a:off x="2025843" y="5716710"/>
            <a:ext cx="1835027" cy="79060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5F39A8-3BAD-B9D6-7182-3BA5015D2BC0}"/>
              </a:ext>
            </a:extLst>
          </p:cNvPr>
          <p:cNvSpPr/>
          <p:nvPr/>
        </p:nvSpPr>
        <p:spPr>
          <a:xfrm rot="19165128">
            <a:off x="3032488" y="5602852"/>
            <a:ext cx="1506210" cy="10025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D1B284-CAC4-8D7C-DF32-7B5BB6B1B31C}"/>
              </a:ext>
            </a:extLst>
          </p:cNvPr>
          <p:cNvSpPr/>
          <p:nvPr/>
        </p:nvSpPr>
        <p:spPr>
          <a:xfrm rot="19165128">
            <a:off x="3514408" y="5656495"/>
            <a:ext cx="1506210" cy="4864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AF942-4711-3775-170D-BC471B3581A9}"/>
              </a:ext>
            </a:extLst>
          </p:cNvPr>
          <p:cNvSpPr txBox="1"/>
          <p:nvPr/>
        </p:nvSpPr>
        <p:spPr>
          <a:xfrm rot="19141268">
            <a:off x="2547910" y="5462956"/>
            <a:ext cx="10796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Normalized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33FA73-BA1C-0A15-D737-3607B7D4170C}"/>
              </a:ext>
            </a:extLst>
          </p:cNvPr>
          <p:cNvSpPr txBox="1"/>
          <p:nvPr/>
        </p:nvSpPr>
        <p:spPr>
          <a:xfrm rot="19141268">
            <a:off x="3306213" y="5274373"/>
            <a:ext cx="10572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Not</a:t>
            </a:r>
          </a:p>
          <a:p>
            <a:r>
              <a:rPr lang="en-US" sz="1500" dirty="0"/>
              <a:t>normalized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32245A-3213-599F-D78B-AD10A0850749}"/>
              </a:ext>
            </a:extLst>
          </p:cNvPr>
          <p:cNvSpPr txBox="1"/>
          <p:nvPr/>
        </p:nvSpPr>
        <p:spPr>
          <a:xfrm rot="19141268">
            <a:off x="3680946" y="5562576"/>
            <a:ext cx="13059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/>
              <a:t>Downsampled</a:t>
            </a:r>
            <a:endParaRPr lang="en-US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9E1A0-2361-653D-82A7-9886F9C65391}"/>
              </a:ext>
            </a:extLst>
          </p:cNvPr>
          <p:cNvSpPr txBox="1"/>
          <p:nvPr/>
        </p:nvSpPr>
        <p:spPr>
          <a:xfrm>
            <a:off x="3130098" y="6410426"/>
            <a:ext cx="1694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Top 20 clonotypes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E3AD58-A14C-07E0-76D0-378C9A274FF8}"/>
              </a:ext>
            </a:extLst>
          </p:cNvPr>
          <p:cNvCxnSpPr>
            <a:cxnSpLocks/>
          </p:cNvCxnSpPr>
          <p:nvPr/>
        </p:nvCxnSpPr>
        <p:spPr>
          <a:xfrm flipV="1">
            <a:off x="4621529" y="6182881"/>
            <a:ext cx="0" cy="231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27D7C1-A2A0-0199-3811-4E44EA047458}"/>
              </a:ext>
            </a:extLst>
          </p:cNvPr>
          <p:cNvCxnSpPr>
            <a:cxnSpLocks/>
          </p:cNvCxnSpPr>
          <p:nvPr/>
        </p:nvCxnSpPr>
        <p:spPr>
          <a:xfrm flipV="1">
            <a:off x="3327135" y="6171746"/>
            <a:ext cx="0" cy="231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18420A-95EF-2590-1D78-B4E737B6A2A2}"/>
              </a:ext>
            </a:extLst>
          </p:cNvPr>
          <p:cNvCxnSpPr>
            <a:cxnSpLocks/>
          </p:cNvCxnSpPr>
          <p:nvPr/>
        </p:nvCxnSpPr>
        <p:spPr>
          <a:xfrm>
            <a:off x="3327135" y="6402815"/>
            <a:ext cx="12943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C2F8233-4FB3-39A7-2557-C3DAECE35CA0}"/>
              </a:ext>
            </a:extLst>
          </p:cNvPr>
          <p:cNvSpPr txBox="1"/>
          <p:nvPr/>
        </p:nvSpPr>
        <p:spPr>
          <a:xfrm>
            <a:off x="7678839" y="2094708"/>
            <a:ext cx="5373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 = </a:t>
            </a:r>
          </a:p>
          <a:p>
            <a:r>
              <a:rPr lang="en-US" sz="1200" dirty="0">
                <a:solidFill>
                  <a:srgbClr val="F8766D"/>
                </a:solidFill>
              </a:rPr>
              <a:t>1424</a:t>
            </a:r>
            <a:r>
              <a:rPr lang="en-US" sz="1200" dirty="0"/>
              <a:t>,</a:t>
            </a:r>
          </a:p>
          <a:p>
            <a:r>
              <a:rPr lang="en-US" sz="1200" dirty="0">
                <a:solidFill>
                  <a:srgbClr val="03BB38"/>
                </a:solidFill>
              </a:rPr>
              <a:t>974</a:t>
            </a:r>
            <a:r>
              <a:rPr lang="en-US" sz="1200" dirty="0"/>
              <a:t>,</a:t>
            </a:r>
          </a:p>
          <a:p>
            <a:r>
              <a:rPr lang="en-US" sz="1200" dirty="0">
                <a:solidFill>
                  <a:srgbClr val="629CFF"/>
                </a:solidFill>
              </a:rPr>
              <a:t>2111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BA6EBD-2ED4-636D-A8F7-01FBC9D0C5AC}"/>
              </a:ext>
            </a:extLst>
          </p:cNvPr>
          <p:cNvSpPr txBox="1"/>
          <p:nvPr/>
        </p:nvSpPr>
        <p:spPr>
          <a:xfrm>
            <a:off x="7001588" y="2094708"/>
            <a:ext cx="5373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 = </a:t>
            </a:r>
          </a:p>
          <a:p>
            <a:r>
              <a:rPr lang="en-US" sz="1200" dirty="0">
                <a:solidFill>
                  <a:srgbClr val="F8766D"/>
                </a:solidFill>
              </a:rPr>
              <a:t>1940</a:t>
            </a:r>
            <a:r>
              <a:rPr lang="en-US" sz="1200" dirty="0"/>
              <a:t>,</a:t>
            </a:r>
          </a:p>
          <a:p>
            <a:r>
              <a:rPr lang="en-US" sz="1200" dirty="0">
                <a:solidFill>
                  <a:srgbClr val="03BB38"/>
                </a:solidFill>
              </a:rPr>
              <a:t>1292</a:t>
            </a:r>
            <a:r>
              <a:rPr lang="en-US" sz="1200" dirty="0"/>
              <a:t>,</a:t>
            </a:r>
          </a:p>
          <a:p>
            <a:r>
              <a:rPr lang="en-US" sz="1200" dirty="0">
                <a:solidFill>
                  <a:srgbClr val="629CFF"/>
                </a:solidFill>
              </a:rPr>
              <a:t>3774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1752D2-DDEF-1084-73FF-67C3C3E467F7}"/>
              </a:ext>
            </a:extLst>
          </p:cNvPr>
          <p:cNvSpPr txBox="1"/>
          <p:nvPr/>
        </p:nvSpPr>
        <p:spPr>
          <a:xfrm>
            <a:off x="6423499" y="2094708"/>
            <a:ext cx="412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 = </a:t>
            </a:r>
          </a:p>
          <a:p>
            <a:r>
              <a:rPr lang="en-US" sz="1200" dirty="0">
                <a:solidFill>
                  <a:srgbClr val="F8766D"/>
                </a:solidFill>
              </a:rPr>
              <a:t>10</a:t>
            </a:r>
            <a:r>
              <a:rPr lang="en-US" sz="1200" dirty="0"/>
              <a:t>,</a:t>
            </a:r>
          </a:p>
          <a:p>
            <a:r>
              <a:rPr lang="en-US" sz="1200" dirty="0">
                <a:solidFill>
                  <a:srgbClr val="03BB38"/>
                </a:solidFill>
              </a:rPr>
              <a:t>11</a:t>
            </a:r>
            <a:r>
              <a:rPr lang="en-US" sz="1200" dirty="0"/>
              <a:t>,</a:t>
            </a:r>
          </a:p>
          <a:p>
            <a:r>
              <a:rPr lang="en-US" sz="1200" dirty="0">
                <a:solidFill>
                  <a:srgbClr val="629CFF"/>
                </a:solidFill>
              </a:rPr>
              <a:t>13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8FA4DC-7990-2CB1-BC58-399FDA89A053}"/>
              </a:ext>
            </a:extLst>
          </p:cNvPr>
          <p:cNvSpPr txBox="1"/>
          <p:nvPr/>
        </p:nvSpPr>
        <p:spPr>
          <a:xfrm>
            <a:off x="5783444" y="2094708"/>
            <a:ext cx="412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 = </a:t>
            </a:r>
          </a:p>
          <a:p>
            <a:r>
              <a:rPr lang="en-US" sz="1200" dirty="0">
                <a:solidFill>
                  <a:srgbClr val="F8766D"/>
                </a:solidFill>
              </a:rPr>
              <a:t>20</a:t>
            </a:r>
            <a:r>
              <a:rPr lang="en-US" sz="1200" dirty="0"/>
              <a:t>,</a:t>
            </a:r>
          </a:p>
          <a:p>
            <a:r>
              <a:rPr lang="en-US" sz="1200" dirty="0">
                <a:solidFill>
                  <a:srgbClr val="03BB38"/>
                </a:solidFill>
              </a:rPr>
              <a:t>18</a:t>
            </a:r>
            <a:r>
              <a:rPr lang="en-US" sz="1200" dirty="0"/>
              <a:t>,</a:t>
            </a:r>
          </a:p>
          <a:p>
            <a:r>
              <a:rPr lang="en-US" sz="1200" dirty="0">
                <a:solidFill>
                  <a:srgbClr val="629CFF"/>
                </a:solidFill>
              </a:rPr>
              <a:t>29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E8437A-0055-62B8-DB6A-9B839A7A8520}"/>
              </a:ext>
            </a:extLst>
          </p:cNvPr>
          <p:cNvSpPr txBox="1"/>
          <p:nvPr/>
        </p:nvSpPr>
        <p:spPr>
          <a:xfrm>
            <a:off x="5185680" y="2099487"/>
            <a:ext cx="412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 = </a:t>
            </a:r>
          </a:p>
          <a:p>
            <a:r>
              <a:rPr lang="en-US" sz="1200" dirty="0">
                <a:solidFill>
                  <a:srgbClr val="F8766D"/>
                </a:solidFill>
              </a:rPr>
              <a:t>40</a:t>
            </a:r>
            <a:r>
              <a:rPr lang="en-US" sz="1200" dirty="0"/>
              <a:t>,</a:t>
            </a:r>
          </a:p>
          <a:p>
            <a:r>
              <a:rPr lang="en-US" sz="1200" dirty="0">
                <a:solidFill>
                  <a:srgbClr val="03BB38"/>
                </a:solidFill>
              </a:rPr>
              <a:t>24</a:t>
            </a:r>
            <a:r>
              <a:rPr lang="en-US" sz="1200" dirty="0"/>
              <a:t>,</a:t>
            </a:r>
          </a:p>
          <a:p>
            <a:r>
              <a:rPr lang="en-US" sz="1200" dirty="0">
                <a:solidFill>
                  <a:srgbClr val="629CFF"/>
                </a:solidFill>
              </a:rPr>
              <a:t>82</a:t>
            </a:r>
          </a:p>
        </p:txBody>
      </p:sp>
    </p:spTree>
    <p:extLst>
      <p:ext uri="{BB962C8B-B14F-4D97-AF65-F5344CB8AC3E}">
        <p14:creationId xmlns:p14="http://schemas.microsoft.com/office/powerpoint/2010/main" val="254482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TRB VJ linkages look different in yes vs. no </a:t>
            </a:r>
            <a:r>
              <a:rPr lang="en-US" dirty="0" err="1"/>
              <a:t>irAE</a:t>
            </a:r>
            <a:r>
              <a:rPr lang="en-US" dirty="0"/>
              <a:t> groups, perhaps could also explain </a:t>
            </a:r>
            <a:r>
              <a:rPr lang="en-US" dirty="0" err="1"/>
              <a:t>pgen</a:t>
            </a:r>
            <a:r>
              <a:rPr lang="en-US" dirty="0"/>
              <a:t> differences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C17F1-8C56-7D9E-B42A-D7AF38565250}"/>
              </a:ext>
            </a:extLst>
          </p:cNvPr>
          <p:cNvSpPr txBox="1"/>
          <p:nvPr/>
        </p:nvSpPr>
        <p:spPr>
          <a:xfrm>
            <a:off x="2589638" y="2023586"/>
            <a:ext cx="91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 </a:t>
            </a:r>
            <a:r>
              <a:rPr lang="en-US" dirty="0" err="1"/>
              <a:t>irAE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B5F59B-1D6A-3205-8664-26D7D3E13DAA}"/>
              </a:ext>
            </a:extLst>
          </p:cNvPr>
          <p:cNvSpPr txBox="1"/>
          <p:nvPr/>
        </p:nvSpPr>
        <p:spPr>
          <a:xfrm>
            <a:off x="9000598" y="20575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</a:t>
            </a:r>
            <a:r>
              <a:rPr lang="en-US" dirty="0" err="1"/>
              <a:t>irAE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39B14-3F7B-FD17-3C41-A04C321EFE21}"/>
              </a:ext>
            </a:extLst>
          </p:cNvPr>
          <p:cNvSpPr txBox="1"/>
          <p:nvPr/>
        </p:nvSpPr>
        <p:spPr>
          <a:xfrm>
            <a:off x="4839630" y="6264275"/>
            <a:ext cx="20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Myocarditis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C2E020-06A9-9DC0-D9F4-BA96A1B98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3" y="2497216"/>
            <a:ext cx="5990297" cy="36364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711431-DBCC-0986-31AD-8CECF6B5C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450" y="2497216"/>
            <a:ext cx="5990296" cy="368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5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17722</TotalTime>
  <Words>974</Words>
  <Application>Microsoft Macintosh PowerPoint</Application>
  <PresentationFormat>Widescreen</PresentationFormat>
  <Paragraphs>199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Menlo</vt:lpstr>
      <vt:lpstr>system-ui</vt:lpstr>
      <vt:lpstr>Wingdings</vt:lpstr>
      <vt:lpstr>Office Theme</vt:lpstr>
      <vt:lpstr>Weekly meeting</vt:lpstr>
      <vt:lpstr>Outline</vt:lpstr>
      <vt:lpstr>Methods for downsampling, convergence, publicity, normalization</vt:lpstr>
      <vt:lpstr>High degree of overlap between public and converged TCRs</vt:lpstr>
      <vt:lpstr>In myocarditis dataset, TRB chains are less germline-like in irAE group only within highly expanded CD8 TEMs (+/- sequence depth normalization)</vt:lpstr>
      <vt:lpstr>In myocarditis dataset, CD8 TEM TRB junctions are longer in irAE group only within highly expanded T cells (not normalizing for sequence depth or downsampling)</vt:lpstr>
      <vt:lpstr>In colitis dataset, CD8 TEM TRB chains are less germline-like in colitis group only within highly expanded T cells (not normalizing for sequence depth or downsampling)</vt:lpstr>
      <vt:lpstr>In colitis dataset, see no CD8 TEM TRB CDR3 length differences </vt:lpstr>
      <vt:lpstr>TRB VJ linkages look different in yes vs. no irAE groups, perhaps could also explain pgen differences</vt:lpstr>
      <vt:lpstr>Conclusions</vt:lpstr>
      <vt:lpstr>Next steps</vt:lpstr>
      <vt:lpstr>TRB VJ linkages look different in yes vs. no irAE groups, perhaps could also explain pgen differences</vt:lpstr>
      <vt:lpstr>TRA VJ linkages also look different in yes vs. no irAE groups despite no pgen differences</vt:lpstr>
      <vt:lpstr>TRA VJ linkages also look different in yes vs. no irAE groups despite no pgen differences</vt:lpstr>
      <vt:lpstr>In colitis dataset, CD8 TCR repertoire slightly more polyclonal and other T TCR repertoire more monoclonal in those developing colitis irAE (vs. no ICI)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3302</cp:revision>
  <dcterms:created xsi:type="dcterms:W3CDTF">2023-09-15T17:40:02Z</dcterms:created>
  <dcterms:modified xsi:type="dcterms:W3CDTF">2023-12-28T23:21:31Z</dcterms:modified>
</cp:coreProperties>
</file>