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477" r:id="rId2"/>
    <p:sldId id="499" r:id="rId3"/>
    <p:sldId id="508" r:id="rId4"/>
    <p:sldId id="509" r:id="rId5"/>
    <p:sldId id="511" r:id="rId6"/>
    <p:sldId id="506" r:id="rId7"/>
    <p:sldId id="505" r:id="rId8"/>
    <p:sldId id="512" r:id="rId9"/>
    <p:sldId id="486" r:id="rId10"/>
    <p:sldId id="510" r:id="rId11"/>
    <p:sldId id="507" r:id="rId12"/>
    <p:sldId id="515" r:id="rId13"/>
    <p:sldId id="513" r:id="rId14"/>
    <p:sldId id="51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766D"/>
    <a:srgbClr val="06BFC4"/>
    <a:srgbClr val="629CFF"/>
    <a:srgbClr val="03BB38"/>
    <a:srgbClr val="FF7970"/>
    <a:srgbClr val="F775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701"/>
    <p:restoredTop sz="75922" autoAdjust="0"/>
  </p:normalViewPr>
  <p:slideViewPr>
    <p:cSldViewPr snapToGrid="0" showGuides="1">
      <p:cViewPr varScale="1">
        <p:scale>
          <a:sx n="125" d="100"/>
          <a:sy n="125" d="100"/>
        </p:scale>
        <p:origin x="2008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33A773-0DCE-3544-BB67-D5FA58DF903C}" type="datetimeFigureOut">
              <a:rPr lang="en-US" smtClean="0"/>
              <a:t>1/1/24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1BAA8C-FDC6-D345-B4E0-3B0244920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001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4272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920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819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5528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8501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3507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341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2074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9615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0641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5850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6670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2854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4580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A0F7D-5E7F-36F4-9F81-EF599E3514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DED1C0-FB6E-DBC2-BB7B-A07A8B8C6E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1248A5-ED33-A395-C545-863D48908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3415C-01E8-47C5-572D-4511E69EA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A6B2E-FEFC-BE4D-184F-95A8F6202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466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1A8C1-9166-7DEA-3D13-364B26032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E891F6-3DD4-9F59-F743-141E6B34C2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D971C-42DE-4D59-B5E8-CB9F8BDA8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63F9F1-DE9A-F9DE-EAFD-B0DFFE41D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231984-6BB3-B8D1-B86C-A5F5D111F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052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B23516-DDDD-3784-0552-177E497A06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697A8E-2FDE-2B20-22F2-4D8FEC2535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F9A34-1E50-8AA9-2B91-F89D7D9AD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838F2E-F3E3-41D2-928E-A5A5C5A9E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F051A6-42D7-6FD1-A39C-1A9D87260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043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0D417-C050-FC78-7FA1-8F4FEBDAD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C6D99-F150-E151-9944-EC18F88D5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5B6A25-9951-8888-987C-428D29B4F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AF9CFE-9F4D-528A-7686-0A2246036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673BFF-54D4-048B-EE52-7763A173C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6245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0DFAE-AE61-986E-EB48-20ABE234D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313BE9-938E-A674-EA2C-FF6D5D38C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A39E9E-D557-CC11-64C0-D157AF760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7E4CE7-D734-F13F-D984-659B982ED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CBBA3-424C-85A5-38AF-F225EA0AB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151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8789D-121E-B661-3E95-72AE4B6AF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543FC-ECEC-2DDE-0104-106A3A492E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C5FD3F-C10F-8AA1-70B7-401B1B23B2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FD7327-0686-96B1-9475-2555F8CC9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E34DDF-D8E7-3F6C-CB8F-FDF6E7090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288B5A-00ED-82FA-1738-C85CB6180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402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78C69-B515-DF53-BCFA-D550EC94B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94B141-38A1-BE22-A013-A82CC67060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834C5C-0EE0-3A42-5D11-435E37A5F3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3B2EF9-C19C-EDC6-8B3D-580FBC45C7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1659E9-2F87-CFC4-B465-08D2316CBA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C4E6FC-2E10-A26A-D4C3-794777D19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1/1/24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A50073-47FA-8CFF-0617-48785954C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760F9F-3E51-C58C-0BF6-C86FF2980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073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1D032-26A5-7A2D-F678-56393EC3D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98E989-75F8-BB02-B82D-11FAC5E17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1/1/24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9B5C66-E958-649A-5675-A662F06A0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254FA4-DFC4-646F-60E5-DECF271B3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848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104E65-08BD-6907-1F8C-723793CBF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1/1/24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61CC75-33DA-B1F6-96AF-CBB148059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4C4FFB-D0D0-31DD-44BD-B3E7ED184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600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C42D8-1021-2C9E-5F09-32FDF65E2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913F2-059D-752E-A400-647BBF8303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021D53-A503-B148-BD5E-C4D870B455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A35AFC-61BE-1793-693C-F41CB363D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7AF21D-5FB2-4C84-EB29-6F451F34E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A1F816-AD91-E8D2-EBCE-8DA1C28AE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751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80EA5-70CB-2324-481C-69CB3F616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61C042-20F1-9842-172C-4C7DD2B9BC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7864F1-02BA-BDF6-6C2A-9632A1AEAA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9DEC45-E803-35C8-EB66-A31C5C60D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3A919A-3F80-FD6A-344C-529C0DA69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0F0D72-1C3C-A33E-99F8-116B63BA4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221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30EAE4-2EA3-240E-FA0D-88C1D97D8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875C67-A2AC-C558-C959-8951B3D76B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ED394-34D6-0BC7-0954-31A6D6795B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C6068-BAFB-FC44-B9D8-F4B3BB105DE6}" type="datetimeFigureOut">
              <a:rPr lang="en-US" smtClean="0"/>
              <a:t>1/1/24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19F240-BF3F-ED66-6361-3871855837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1740C0-6F4C-5793-2DBF-B20945C2C9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738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F98DB-DE2C-07D3-123C-E9582F8589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Weekly meeting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2C488F-513A-E9AC-F871-02135EAB1B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1 4 2024</a:t>
            </a:r>
          </a:p>
          <a:p>
            <a:r>
              <a:rPr lang="en-US" dirty="0"/>
              <a:t>Ty Bottorff</a:t>
            </a:r>
          </a:p>
        </p:txBody>
      </p:sp>
    </p:spTree>
    <p:extLst>
      <p:ext uri="{BB962C8B-B14F-4D97-AF65-F5344CB8AC3E}">
        <p14:creationId xmlns:p14="http://schemas.microsoft.com/office/powerpoint/2010/main" val="27408406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Additional super weak conclusion 2 from myocarditis dataset: highly expanded CD4 TEM TRAs less germline-like in </a:t>
            </a:r>
            <a:r>
              <a:rPr lang="en-US" dirty="0" err="1"/>
              <a:t>irAE</a:t>
            </a:r>
            <a:r>
              <a:rPr lang="en-US" dirty="0"/>
              <a:t> patients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3EEA28D-131A-ED5F-D1B8-B8A5BBBE9C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82411"/>
            <a:ext cx="6271793" cy="367373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3A11341-32FE-0A8A-0B5E-40D7CFBF2A67}"/>
              </a:ext>
            </a:extLst>
          </p:cNvPr>
          <p:cNvSpPr txBox="1"/>
          <p:nvPr/>
        </p:nvSpPr>
        <p:spPr>
          <a:xfrm>
            <a:off x="1795504" y="2900103"/>
            <a:ext cx="683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6C5CDB3-6B3B-21B9-0146-C46995AE01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0583" y="2295413"/>
            <a:ext cx="5501417" cy="321109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AB45A85-3D1D-DEC2-E20D-C0D63B7818CA}"/>
              </a:ext>
            </a:extLst>
          </p:cNvPr>
          <p:cNvSpPr txBox="1"/>
          <p:nvPr/>
        </p:nvSpPr>
        <p:spPr>
          <a:xfrm>
            <a:off x="3483977" y="6483346"/>
            <a:ext cx="4573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Wilcoxon rank sum test.</a:t>
            </a:r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**, p &lt;1e-2; *; p &lt;0.05</a:t>
            </a:r>
            <a:endParaRPr lang="en-US" b="0" i="0" u="none" strike="noStrike" dirty="0">
              <a:solidFill>
                <a:srgbClr val="212121"/>
              </a:solidFill>
              <a:effectLst/>
              <a:latin typeface="Cambria" panose="020405030504060302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A52B71-02EF-A21A-1C08-B97598825E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434934"/>
            <a:ext cx="3601720" cy="209682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EDD680D-41B0-7F3C-70B4-B594B626B1AF}"/>
              </a:ext>
            </a:extLst>
          </p:cNvPr>
          <p:cNvSpPr txBox="1"/>
          <p:nvPr/>
        </p:nvSpPr>
        <p:spPr>
          <a:xfrm>
            <a:off x="1978384" y="5531906"/>
            <a:ext cx="683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32844469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Additional super weak conclusion 3 from myocarditis dataset: highly expanded CD4 TCM TRAs less germline-like in </a:t>
            </a:r>
            <a:r>
              <a:rPr lang="en-US" dirty="0" err="1"/>
              <a:t>irAE</a:t>
            </a:r>
            <a:r>
              <a:rPr lang="en-US" dirty="0"/>
              <a:t> patients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0345FA-A8C3-8FB2-F846-0BE8925303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82197"/>
            <a:ext cx="5357431" cy="301597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FC1DBAB-4112-92CC-8453-666F98679938}"/>
              </a:ext>
            </a:extLst>
          </p:cNvPr>
          <p:cNvSpPr txBox="1"/>
          <p:nvPr/>
        </p:nvSpPr>
        <p:spPr>
          <a:xfrm>
            <a:off x="1493520" y="265172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2C5FA71-987C-D11A-FF0C-09FE4B7AF7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8307" y="2364252"/>
            <a:ext cx="5770657" cy="336760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CC0B7DE-843F-4F91-7B15-E95101715101}"/>
              </a:ext>
            </a:extLst>
          </p:cNvPr>
          <p:cNvSpPr txBox="1"/>
          <p:nvPr/>
        </p:nvSpPr>
        <p:spPr>
          <a:xfrm>
            <a:off x="3483977" y="6483346"/>
            <a:ext cx="4573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Wilcoxon rank sum test.</a:t>
            </a:r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**, p &lt;1e-2; *; p &lt;0.05</a:t>
            </a:r>
            <a:endParaRPr lang="en-US" b="0" i="0" u="none" strike="noStrike" dirty="0">
              <a:solidFill>
                <a:srgbClr val="212121"/>
              </a:solidFill>
              <a:effectLst/>
              <a:latin typeface="Cambria" panose="020405030504060302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D234FE6-D8A4-411B-4B41-29579B2DEB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81431" y="5299847"/>
            <a:ext cx="3886200" cy="236699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222B6C0-8A6D-09FE-92C5-EFF607487A84}"/>
              </a:ext>
            </a:extLst>
          </p:cNvPr>
          <p:cNvSpPr txBox="1"/>
          <p:nvPr/>
        </p:nvSpPr>
        <p:spPr>
          <a:xfrm>
            <a:off x="2089435" y="5440301"/>
            <a:ext cx="589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7781389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Weak conclusion </a:t>
            </a:r>
            <a:r>
              <a:rPr lang="en-US" dirty="0"/>
              <a:t>1</a:t>
            </a:r>
            <a:r>
              <a:rPr lang="en-US"/>
              <a:t> </a:t>
            </a:r>
            <a:r>
              <a:rPr lang="en-US" dirty="0"/>
              <a:t>from colitis dataset (seen last week):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C0B7DE-843F-4F91-7B15-E95101715101}"/>
              </a:ext>
            </a:extLst>
          </p:cNvPr>
          <p:cNvSpPr txBox="1"/>
          <p:nvPr/>
        </p:nvSpPr>
        <p:spPr>
          <a:xfrm>
            <a:off x="3483977" y="6483346"/>
            <a:ext cx="4573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Wilcoxon rank sum test.</a:t>
            </a:r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**, p &lt;1e-2; *; p &lt;0.05</a:t>
            </a:r>
            <a:endParaRPr lang="en-US" b="0" i="0" u="none" strike="noStrike" dirty="0">
              <a:solidFill>
                <a:srgbClr val="212121"/>
              </a:solidFill>
              <a:effectLst/>
              <a:latin typeface="Cambria" panose="020405030504060302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AF4098-EA3F-8047-A14D-0DB653ECA8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2753359"/>
            <a:ext cx="5087716" cy="286093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AD06CAF-DA31-938F-C215-BD840618A111}"/>
              </a:ext>
            </a:extLst>
          </p:cNvPr>
          <p:cNvSpPr txBox="1"/>
          <p:nvPr/>
        </p:nvSpPr>
        <p:spPr>
          <a:xfrm>
            <a:off x="4277360" y="5842000"/>
            <a:ext cx="2804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Label wrong not normalized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A97028-62D0-E4A6-8B67-1495CFF0B258}"/>
              </a:ext>
            </a:extLst>
          </p:cNvPr>
          <p:cNvSpPr txBox="1"/>
          <p:nvPr/>
        </p:nvSpPr>
        <p:spPr>
          <a:xfrm>
            <a:off x="5698538" y="3059668"/>
            <a:ext cx="641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30334997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Additional weak conclusion 1 from colitis dataset: highly expanded CD8 TCM TRBs less germline-like in colitis patients (opposite of myocarditis conclusion)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C0B7DE-843F-4F91-7B15-E95101715101}"/>
              </a:ext>
            </a:extLst>
          </p:cNvPr>
          <p:cNvSpPr txBox="1"/>
          <p:nvPr/>
        </p:nvSpPr>
        <p:spPr>
          <a:xfrm>
            <a:off x="3483977" y="6483346"/>
            <a:ext cx="4573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Wilcoxon rank sum test.</a:t>
            </a:r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**, p &lt;1e-2; *; p &lt;0.05</a:t>
            </a:r>
            <a:endParaRPr lang="en-US" b="0" i="0" u="none" strike="noStrike" dirty="0">
              <a:solidFill>
                <a:srgbClr val="212121"/>
              </a:solidFill>
              <a:effectLst/>
              <a:latin typeface="Cambria" panose="020405030504060302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CD7A14F-5A6D-D412-BC2D-00D49F7360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" y="2611120"/>
            <a:ext cx="5166875" cy="301279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D322030-C8D2-4436-B13C-9B720F6FC9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285999"/>
            <a:ext cx="5427931" cy="316564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0D60984-4D87-31FB-0C01-891AB3173D52}"/>
              </a:ext>
            </a:extLst>
          </p:cNvPr>
          <p:cNvSpPr txBox="1"/>
          <p:nvPr/>
        </p:nvSpPr>
        <p:spPr>
          <a:xfrm>
            <a:off x="1117600" y="2865088"/>
            <a:ext cx="589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0B4E553-75B6-DF12-3C4D-3ADCCA50ED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7600" y="4479427"/>
            <a:ext cx="3632200" cy="217618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532F8F1-2F2E-4C60-C2C1-70658057EB22}"/>
              </a:ext>
            </a:extLst>
          </p:cNvPr>
          <p:cNvSpPr txBox="1"/>
          <p:nvPr/>
        </p:nvSpPr>
        <p:spPr>
          <a:xfrm>
            <a:off x="3068320" y="4693888"/>
            <a:ext cx="589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16847915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Additional weak conclusion 2 from colitis dataset: highly expanded Treg TRA CDR3s longer in </a:t>
            </a:r>
            <a:r>
              <a:rPr lang="en-US" dirty="0" err="1"/>
              <a:t>irAE</a:t>
            </a:r>
            <a:r>
              <a:rPr lang="en-US" dirty="0"/>
              <a:t> patients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C0B7DE-843F-4F91-7B15-E95101715101}"/>
              </a:ext>
            </a:extLst>
          </p:cNvPr>
          <p:cNvSpPr txBox="1"/>
          <p:nvPr/>
        </p:nvSpPr>
        <p:spPr>
          <a:xfrm>
            <a:off x="3483977" y="6483346"/>
            <a:ext cx="4573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Wilcoxon rank sum test.</a:t>
            </a:r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**, p &lt;1e-2; *; p &lt;0.05</a:t>
            </a:r>
            <a:endParaRPr lang="en-US" b="0" i="0" u="none" strike="noStrike" dirty="0">
              <a:solidFill>
                <a:srgbClr val="212121"/>
              </a:solidFill>
              <a:effectLst/>
              <a:latin typeface="Cambria" panose="020405030504060302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1EEF2DF-04CE-CC47-1647-C102E80986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3640" y="2437308"/>
            <a:ext cx="4871720" cy="295234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0D60984-4D87-31FB-0C01-891AB3173D52}"/>
              </a:ext>
            </a:extLst>
          </p:cNvPr>
          <p:cNvSpPr txBox="1"/>
          <p:nvPr/>
        </p:nvSpPr>
        <p:spPr>
          <a:xfrm>
            <a:off x="2052320" y="3059668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C699EB-C5C4-804C-3CF9-145176526A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0480" y="2437308"/>
            <a:ext cx="5501640" cy="317523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3ADA57D-8445-27AC-F8CE-C26BB7261D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8180" y="5206639"/>
            <a:ext cx="2748280" cy="165136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344A53E-AB71-308F-E89C-625A41DCBCF5}"/>
              </a:ext>
            </a:extLst>
          </p:cNvPr>
          <p:cNvSpPr txBox="1"/>
          <p:nvPr/>
        </p:nvSpPr>
        <p:spPr>
          <a:xfrm>
            <a:off x="2082800" y="5304196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1058591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01834-7B32-1ACA-4358-B630FB8EE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9289"/>
            <a:ext cx="10612120" cy="4623402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830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Additional weak conclusion 1 from myocarditis dataset: highly expanded CD8 Naïve TRA CDR3s shorter in </a:t>
            </a:r>
            <a:r>
              <a:rPr lang="en-US" dirty="0" err="1"/>
              <a:t>irAE</a:t>
            </a:r>
            <a:r>
              <a:rPr lang="en-US" dirty="0"/>
              <a:t> patients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8FC1849-1211-A848-D40A-DA81C0F42F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764" y="2030651"/>
            <a:ext cx="6097764" cy="359207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9EBC4D2-838A-5723-6665-44952CCE9F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9872" y="2208606"/>
            <a:ext cx="5409351" cy="3236161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F68CEC5-9141-7449-715A-197EC4CCFF32}"/>
              </a:ext>
            </a:extLst>
          </p:cNvPr>
          <p:cNvSpPr txBox="1"/>
          <p:nvPr/>
        </p:nvSpPr>
        <p:spPr>
          <a:xfrm>
            <a:off x="7716942" y="2793956"/>
            <a:ext cx="482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71D885-7CA4-4354-CDCD-374C980D5817}"/>
              </a:ext>
            </a:extLst>
          </p:cNvPr>
          <p:cNvSpPr txBox="1"/>
          <p:nvPr/>
        </p:nvSpPr>
        <p:spPr>
          <a:xfrm>
            <a:off x="3483977" y="6483346"/>
            <a:ext cx="4573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Wilcoxon rank sum test.</a:t>
            </a:r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**, p &lt;1e-2; *; p &lt;0.05</a:t>
            </a:r>
            <a:endParaRPr lang="en-US" b="0" i="0" u="none" strike="noStrike" dirty="0">
              <a:solidFill>
                <a:srgbClr val="212121"/>
              </a:solidFill>
              <a:effectLst/>
              <a:latin typeface="Cambria" panose="020405030504060302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38CE48-A42A-1EF8-2127-9F32498981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47560" y="4969802"/>
            <a:ext cx="3591560" cy="212063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79ABD0A-97DD-B3E6-1576-566795C2E8E3}"/>
              </a:ext>
            </a:extLst>
          </p:cNvPr>
          <p:cNvSpPr txBox="1"/>
          <p:nvPr/>
        </p:nvSpPr>
        <p:spPr>
          <a:xfrm>
            <a:off x="9173458" y="5078963"/>
            <a:ext cx="482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46356C-1DD7-2D8D-2209-0008C8B67B1F}"/>
              </a:ext>
            </a:extLst>
          </p:cNvPr>
          <p:cNvSpPr txBox="1"/>
          <p:nvPr/>
        </p:nvSpPr>
        <p:spPr>
          <a:xfrm>
            <a:off x="9759583" y="5078963"/>
            <a:ext cx="482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FEB2C9-39C3-1343-EEA4-A5E269C06490}"/>
              </a:ext>
            </a:extLst>
          </p:cNvPr>
          <p:cNvSpPr txBox="1"/>
          <p:nvPr/>
        </p:nvSpPr>
        <p:spPr>
          <a:xfrm>
            <a:off x="7585949" y="6800669"/>
            <a:ext cx="3153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Label wrong they’re normalized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F1D126-805F-B40E-9D1B-E5C081245C54}"/>
              </a:ext>
            </a:extLst>
          </p:cNvPr>
          <p:cNvSpPr txBox="1"/>
          <p:nvPr/>
        </p:nvSpPr>
        <p:spPr>
          <a:xfrm>
            <a:off x="936357" y="6011063"/>
            <a:ext cx="2547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Havent</a:t>
            </a:r>
            <a:r>
              <a:rPr lang="en-US" dirty="0"/>
              <a:t> adjusted p </a:t>
            </a:r>
            <a:r>
              <a:rPr lang="en-US" dirty="0" err="1"/>
              <a:t>val</a:t>
            </a:r>
            <a:r>
              <a:rPr lang="en-US" dirty="0"/>
              <a:t> yet</a:t>
            </a:r>
          </a:p>
        </p:txBody>
      </p:sp>
    </p:spTree>
    <p:extLst>
      <p:ext uri="{BB962C8B-B14F-4D97-AF65-F5344CB8AC3E}">
        <p14:creationId xmlns:p14="http://schemas.microsoft.com/office/powerpoint/2010/main" val="3679358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Additional weak conclusion 2 from myocarditis dataset: highly expanded CD4 TCM TRB more germline-like &amp; CDR3s shorter in </a:t>
            </a:r>
            <a:r>
              <a:rPr lang="en-US" dirty="0" err="1"/>
              <a:t>irAE</a:t>
            </a:r>
            <a:r>
              <a:rPr lang="en-US" dirty="0"/>
              <a:t> patients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13BBE1-1F2E-1C86-3DBB-44FF80ADE8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26478"/>
            <a:ext cx="6790470" cy="380458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4FE5E85-49E4-6F65-E9DE-AD82474B127E}"/>
              </a:ext>
            </a:extLst>
          </p:cNvPr>
          <p:cNvSpPr txBox="1"/>
          <p:nvPr/>
        </p:nvSpPr>
        <p:spPr>
          <a:xfrm>
            <a:off x="1977692" y="2629306"/>
            <a:ext cx="389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95B8E52-4CEC-219D-AD57-6BE9A3BEEE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5120" y="2288620"/>
            <a:ext cx="5410200" cy="317439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3723566-79A3-1197-E932-3517E4A633BA}"/>
              </a:ext>
            </a:extLst>
          </p:cNvPr>
          <p:cNvSpPr txBox="1"/>
          <p:nvPr/>
        </p:nvSpPr>
        <p:spPr>
          <a:xfrm>
            <a:off x="8172353" y="2813972"/>
            <a:ext cx="595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7870BB-AF9B-7645-3D2E-187D0204E9FA}"/>
              </a:ext>
            </a:extLst>
          </p:cNvPr>
          <p:cNvSpPr txBox="1"/>
          <p:nvPr/>
        </p:nvSpPr>
        <p:spPr>
          <a:xfrm>
            <a:off x="3483977" y="6483346"/>
            <a:ext cx="4573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Wilcoxon rank sum test.</a:t>
            </a:r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**, p &lt;1e-2; *; p &lt;0.05</a:t>
            </a:r>
            <a:endParaRPr lang="en-US" b="0" i="0" u="none" strike="noStrike" dirty="0">
              <a:solidFill>
                <a:srgbClr val="212121"/>
              </a:solidFill>
              <a:effectLst/>
              <a:latin typeface="Cambria" panose="020405030504060302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55F0CD-3000-4978-6A4B-17084D02EC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1752" y="5761262"/>
            <a:ext cx="3611880" cy="21828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80C2D62-2F52-749C-2E34-39EA2A3458F7}"/>
              </a:ext>
            </a:extLst>
          </p:cNvPr>
          <p:cNvSpPr txBox="1"/>
          <p:nvPr/>
        </p:nvSpPr>
        <p:spPr>
          <a:xfrm>
            <a:off x="2172486" y="5846401"/>
            <a:ext cx="389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0E1A90-9FD1-2B68-6643-C0E27E2FE112}"/>
              </a:ext>
            </a:extLst>
          </p:cNvPr>
          <p:cNvSpPr txBox="1"/>
          <p:nvPr/>
        </p:nvSpPr>
        <p:spPr>
          <a:xfrm>
            <a:off x="2754146" y="5865742"/>
            <a:ext cx="389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A1A10DC-47A9-CBE7-B7FF-23DD8BEF16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91472" y="5369633"/>
            <a:ext cx="3307080" cy="203108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828E876-FDC8-90B1-0272-2C69162FEEF2}"/>
              </a:ext>
            </a:extLst>
          </p:cNvPr>
          <p:cNvSpPr txBox="1"/>
          <p:nvPr/>
        </p:nvSpPr>
        <p:spPr>
          <a:xfrm>
            <a:off x="9899553" y="5496410"/>
            <a:ext cx="595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68475F-0C66-8306-6CEB-12BA0316B948}"/>
              </a:ext>
            </a:extLst>
          </p:cNvPr>
          <p:cNvSpPr txBox="1"/>
          <p:nvPr/>
        </p:nvSpPr>
        <p:spPr>
          <a:xfrm>
            <a:off x="936357" y="6011063"/>
            <a:ext cx="2547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Havent</a:t>
            </a:r>
            <a:r>
              <a:rPr lang="en-US" dirty="0"/>
              <a:t> adjusted p </a:t>
            </a:r>
            <a:r>
              <a:rPr lang="en-US" dirty="0" err="1"/>
              <a:t>val</a:t>
            </a:r>
            <a:r>
              <a:rPr lang="en-US" dirty="0"/>
              <a:t> yet</a:t>
            </a:r>
          </a:p>
        </p:txBody>
      </p:sp>
    </p:spTree>
    <p:extLst>
      <p:ext uri="{BB962C8B-B14F-4D97-AF65-F5344CB8AC3E}">
        <p14:creationId xmlns:p14="http://schemas.microsoft.com/office/powerpoint/2010/main" val="2235056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Additional weak conclusion 3 from myocarditis dataset: public Treg TRAs less germline-like in </a:t>
            </a:r>
            <a:r>
              <a:rPr lang="en-US" dirty="0" err="1"/>
              <a:t>irAE</a:t>
            </a:r>
            <a:r>
              <a:rPr lang="en-US" dirty="0"/>
              <a:t> patients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A080777-538D-D95B-1DB0-551EA30800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89" y="1944688"/>
            <a:ext cx="6791145" cy="397903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B0972C3-3D9C-7A5F-1DB1-05D124E8546C}"/>
              </a:ext>
            </a:extLst>
          </p:cNvPr>
          <p:cNvSpPr txBox="1"/>
          <p:nvPr/>
        </p:nvSpPr>
        <p:spPr>
          <a:xfrm>
            <a:off x="3846800" y="2478909"/>
            <a:ext cx="67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9CFB0E3-CA3E-CB57-4C59-ADF959DE7B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5472" y="1944688"/>
            <a:ext cx="6034860" cy="355347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ACF6FA3-AA2F-D5BE-CE32-768201ABADDA}"/>
              </a:ext>
            </a:extLst>
          </p:cNvPr>
          <p:cNvSpPr txBox="1"/>
          <p:nvPr/>
        </p:nvSpPr>
        <p:spPr>
          <a:xfrm>
            <a:off x="3483977" y="6483346"/>
            <a:ext cx="4573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Wilcoxon rank sum test.</a:t>
            </a:r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**, p &lt;1e-2; *; p &lt;0.05</a:t>
            </a:r>
            <a:endParaRPr lang="en-US" b="0" i="0" u="none" strike="noStrike" dirty="0">
              <a:solidFill>
                <a:srgbClr val="212121"/>
              </a:solidFill>
              <a:effectLst/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8033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01834-7B32-1ACA-4358-B630FB8EE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9289"/>
            <a:ext cx="10612120" cy="4623402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867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01834-7B32-1ACA-4358-B630FB8EE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9289"/>
            <a:ext cx="10612120" cy="4623402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602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Strongest myocarditis conclusion for comparison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064411-2632-A287-93B9-78DA0B6E73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3960" y="1627522"/>
            <a:ext cx="7772400" cy="463675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125686D-CEE9-CF68-4BA3-C080BE32C00C}"/>
              </a:ext>
            </a:extLst>
          </p:cNvPr>
          <p:cNvSpPr txBox="1"/>
          <p:nvPr/>
        </p:nvSpPr>
        <p:spPr>
          <a:xfrm>
            <a:off x="3483977" y="6483346"/>
            <a:ext cx="4573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Wilcoxon rank sum test.</a:t>
            </a:r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**, p &lt;1e-2; *; p &lt;0.05</a:t>
            </a:r>
            <a:endParaRPr lang="en-US" b="0" i="0" u="none" strike="noStrike" dirty="0">
              <a:solidFill>
                <a:srgbClr val="21212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FA9CBB-C193-F78E-BE9D-D7887FFB22C7}"/>
              </a:ext>
            </a:extLst>
          </p:cNvPr>
          <p:cNvSpPr txBox="1"/>
          <p:nvPr/>
        </p:nvSpPr>
        <p:spPr>
          <a:xfrm>
            <a:off x="5645435" y="2219581"/>
            <a:ext cx="589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02738C-558B-5971-7406-F80142D56ECD}"/>
              </a:ext>
            </a:extLst>
          </p:cNvPr>
          <p:cNvSpPr txBox="1"/>
          <p:nvPr/>
        </p:nvSpPr>
        <p:spPr>
          <a:xfrm>
            <a:off x="6905275" y="2219581"/>
            <a:ext cx="589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151649-41B4-9230-8670-C92EC0D33DF7}"/>
              </a:ext>
            </a:extLst>
          </p:cNvPr>
          <p:cNvSpPr txBox="1"/>
          <p:nvPr/>
        </p:nvSpPr>
        <p:spPr>
          <a:xfrm>
            <a:off x="936357" y="6011063"/>
            <a:ext cx="8260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Havent</a:t>
            </a:r>
            <a:r>
              <a:rPr lang="en-US" dirty="0"/>
              <a:t> adjusted p </a:t>
            </a:r>
            <a:r>
              <a:rPr lang="en-US" dirty="0" err="1"/>
              <a:t>val</a:t>
            </a:r>
            <a:r>
              <a:rPr lang="en-US" dirty="0"/>
              <a:t> yet, also show how its not just not normalized (why its not weak)</a:t>
            </a:r>
          </a:p>
        </p:txBody>
      </p:sp>
    </p:spTree>
    <p:extLst>
      <p:ext uri="{BB962C8B-B14F-4D97-AF65-F5344CB8AC3E}">
        <p14:creationId xmlns:p14="http://schemas.microsoft.com/office/powerpoint/2010/main" val="28545790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Additional super weak conclusion 1 from myocarditis dataset: highly expanded CD8 Naïve TRBs less germline-like in </a:t>
            </a:r>
            <a:r>
              <a:rPr lang="en-US" dirty="0" err="1"/>
              <a:t>irAE</a:t>
            </a:r>
            <a:r>
              <a:rPr lang="en-US" dirty="0"/>
              <a:t> patients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8ED9DADA-4E48-4BA5-2B94-7B32346675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423" y="2104276"/>
            <a:ext cx="6124440" cy="3523293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FB933261-9B70-5795-4D85-5E2FBB60D324}"/>
              </a:ext>
            </a:extLst>
          </p:cNvPr>
          <p:cNvSpPr txBox="1"/>
          <p:nvPr/>
        </p:nvSpPr>
        <p:spPr>
          <a:xfrm>
            <a:off x="1934725" y="252803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**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6195BBD5-08DD-16AD-FAB1-129B3A2355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7207" y="2213884"/>
            <a:ext cx="6330513" cy="359867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710E3F1-65C1-846E-8D4A-82F1005D4DA6}"/>
              </a:ext>
            </a:extLst>
          </p:cNvPr>
          <p:cNvSpPr txBox="1"/>
          <p:nvPr/>
        </p:nvSpPr>
        <p:spPr>
          <a:xfrm>
            <a:off x="3483977" y="6483346"/>
            <a:ext cx="4573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Wilcoxon rank sum test.</a:t>
            </a:r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**, p &lt;1e-2; *; p &lt;0.05</a:t>
            </a:r>
            <a:endParaRPr lang="en-US" b="0" i="0" u="none" strike="noStrike" dirty="0">
              <a:solidFill>
                <a:srgbClr val="212121"/>
              </a:solidFill>
              <a:effectLst/>
              <a:latin typeface="Cambria" panose="020405030504060302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57F2FC-0AA5-A814-38D4-B44F59E844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0065" y="5440528"/>
            <a:ext cx="3449320" cy="208563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FC37743-9597-BF34-452A-AB3A4E096E23}"/>
              </a:ext>
            </a:extLst>
          </p:cNvPr>
          <p:cNvSpPr txBox="1"/>
          <p:nvPr/>
        </p:nvSpPr>
        <p:spPr>
          <a:xfrm>
            <a:off x="2094937" y="560609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**</a:t>
            </a:r>
          </a:p>
        </p:txBody>
      </p:sp>
    </p:spTree>
    <p:extLst>
      <p:ext uri="{BB962C8B-B14F-4D97-AF65-F5344CB8AC3E}">
        <p14:creationId xmlns:p14="http://schemas.microsoft.com/office/powerpoint/2010/main" val="832694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17960</TotalTime>
  <Words>394</Words>
  <Application>Microsoft Macintosh PowerPoint</Application>
  <PresentationFormat>Widescreen</PresentationFormat>
  <Paragraphs>67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Cambria</vt:lpstr>
      <vt:lpstr>Menlo</vt:lpstr>
      <vt:lpstr>Office Theme</vt:lpstr>
      <vt:lpstr>Weekly meeting</vt:lpstr>
      <vt:lpstr>Outline</vt:lpstr>
      <vt:lpstr>Additional weak conclusion 1 from myocarditis dataset: highly expanded CD8 Naïve TRA CDR3s shorter in irAE patients</vt:lpstr>
      <vt:lpstr>Additional weak conclusion 2 from myocarditis dataset: highly expanded CD4 TCM TRB more germline-like &amp; CDR3s shorter in irAE patients</vt:lpstr>
      <vt:lpstr>Additional weak conclusion 3 from myocarditis dataset: public Treg TRAs less germline-like in irAE patients</vt:lpstr>
      <vt:lpstr>Conclusions</vt:lpstr>
      <vt:lpstr>Next steps</vt:lpstr>
      <vt:lpstr>Strongest myocarditis conclusion for comparison</vt:lpstr>
      <vt:lpstr>Additional super weak conclusion 1 from myocarditis dataset: highly expanded CD8 Naïve TRBs less germline-like in irAE patients</vt:lpstr>
      <vt:lpstr>Additional super weak conclusion 2 from myocarditis dataset: highly expanded CD4 TEM TRAs less germline-like in irAE patients</vt:lpstr>
      <vt:lpstr>Additional super weak conclusion 3 from myocarditis dataset: highly expanded CD4 TCM TRAs less germline-like in irAE patients</vt:lpstr>
      <vt:lpstr>Weak conclusion 1 from colitis dataset (seen last week):</vt:lpstr>
      <vt:lpstr>Additional weak conclusion 1 from colitis dataset: highly expanded CD8 TCM TRBs less germline-like in colitis patients (opposite of myocarditis conclusion)</vt:lpstr>
      <vt:lpstr>Additional weak conclusion 2 from colitis dataset: highly expanded Treg TRA CDR3s longer in irAE patients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NCI grant meeting with Ty and Nidhi</dc:title>
  <dc:creator>Peter Linsley</dc:creator>
  <cp:lastModifiedBy>Ty Bottorff</cp:lastModifiedBy>
  <cp:revision>3418</cp:revision>
  <dcterms:created xsi:type="dcterms:W3CDTF">2023-09-15T17:40:02Z</dcterms:created>
  <dcterms:modified xsi:type="dcterms:W3CDTF">2024-01-01T21:33:57Z</dcterms:modified>
</cp:coreProperties>
</file>