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477" r:id="rId2"/>
    <p:sldId id="754" r:id="rId3"/>
    <p:sldId id="800" r:id="rId4"/>
    <p:sldId id="802" r:id="rId5"/>
    <p:sldId id="805" r:id="rId6"/>
    <p:sldId id="801" r:id="rId7"/>
    <p:sldId id="806" r:id="rId8"/>
    <p:sldId id="803" r:id="rId9"/>
    <p:sldId id="804" r:id="rId10"/>
    <p:sldId id="807" r:id="rId11"/>
    <p:sldId id="787" r:id="rId12"/>
    <p:sldId id="7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2CEB-CA81-0BF7-1302-16B37907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F9DC1-F749-C4E0-EBA4-96B71F274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81129-D5E4-A3CA-C010-CB3F8C4B9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67C0F-DADA-AF04-361B-5AE88B593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15071-4B77-7130-7739-154DD54E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45F1C-0387-1097-3BFF-945AB86F3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B4B8D-1DF5-499C-8BEB-A05D8AB55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Was able to move unspecified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to specific ones, this helped me actually test pneumonitis/rheumatoid and likely contributed to ~different results I now see for skin/thyroid as well!!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Still not sure why head/neck no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… Holly proposed that this may be a less aggressive cancer…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55F5-1D8D-599D-DCF1-D3A81218D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05D2-2AAC-69D8-76C1-B05D8E93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35ACF-89FB-2193-5BAD-618765C4D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9BBF5-59E2-D1AD-95C0-8EB16D8D6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C4BC-AF16-E1CF-C4E6-EBCAD648E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4AC3C-F0BE-E16F-ABF5-A1E36766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45A72-C693-727D-2DC4-4A42FED2E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AA8F3-0FF8-C5D7-B8CA-584D866D5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Significance (p) here is from testing if a specific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type differs in that PC#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Features chosen by unadjusted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pval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&lt; 0.2 to get more features and have less NAs ideally for each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type yes vs.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isn’t concordant really with Bukhari paper that showed CD4 subsets and CD8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Tcm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results (I don’t know what would correspond to CD4 subsets here AND for their arthritis CD8 TCM that’s not a contributing feature here to rheumatoid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6B1F-37FD-9964-C1A5-C6095173A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88F0-C829-4A34-FE8D-542F2DDCC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94FB2-7A3B-D7BF-FD0F-2E9C8E07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A54D7-4B53-6CCA-9ABC-F153DEDB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Other feature combinations definitely also discriminate immunotypes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9747-3686-4241-0684-DCA44B47F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5769-3158-A76C-3822-FF4D1B90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39F45-8C1D-8598-D502-86A7CF1F8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A4DDA-00E8-D88C-5D07-70DC4877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43 total subjects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 think contributing to not seeing this until now was the unspecified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that then added to these categories…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6208-CEE6-E746-B753-5F21510F7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F57-6FC8-0F83-5664-9A4C3969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1AA9C-580D-7172-B6E8-241DB4FAE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2F06-0038-1BA0-0E79-7FB11A30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Has CCR6, PD1, CD56…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But doesn’t have data easily accessible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DF75-BC9A-8450-4C34-454C26A59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A533-ACA1-65C3-71F8-0C9E7427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A2C96-9D0D-5FBD-C2DB-CF900ADE8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3A25C-779A-13E9-8420-02EBC679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5205-413F-8800-440F-564268F1E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5483-0458-39A6-BF88-B15A5F5C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249C6A5-D098-8015-60CF-5F441AB0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33595" cy="2909920"/>
          </a:xfrm>
        </p:spPr>
        <p:txBody>
          <a:bodyPr>
            <a:normAutofit/>
          </a:bodyPr>
          <a:lstStyle/>
          <a:p>
            <a:r>
              <a:rPr lang="en-US" dirty="0"/>
              <a:t>IMPACD: some discrepancies between Alice W.’s cell counts &amp; my cell 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89003-0787-7A49-5098-1B398AD2F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698" y="0"/>
            <a:ext cx="68373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Some features are more </a:t>
            </a:r>
            <a:r>
              <a:rPr lang="en-US" dirty="0" err="1"/>
              <a:t>irAE</a:t>
            </a:r>
            <a:r>
              <a:rPr lang="en-US" dirty="0"/>
              <a:t>-type specific (baseline analyses)</a:t>
            </a:r>
          </a:p>
          <a:p>
            <a:pPr lvl="1"/>
            <a:r>
              <a:rPr lang="en-US" dirty="0"/>
              <a:t>CD38</a:t>
            </a:r>
            <a:r>
              <a:rPr lang="en-US" baseline="30000" dirty="0"/>
              <a:t>hi</a:t>
            </a:r>
            <a:r>
              <a:rPr lang="en-US" dirty="0"/>
              <a:t>CD127</a:t>
            </a:r>
            <a:r>
              <a:rPr lang="en-US" baseline="30000" dirty="0"/>
              <a:t>-</a:t>
            </a:r>
            <a:r>
              <a:rPr lang="en-US" dirty="0"/>
              <a:t> of NN CD8s (thyroid)</a:t>
            </a:r>
          </a:p>
          <a:p>
            <a:pPr lvl="1"/>
            <a:r>
              <a:rPr lang="en-US" b="1" dirty="0"/>
              <a:t>CM of </a:t>
            </a:r>
            <a:r>
              <a:rPr lang="en-US" b="1" dirty="0" err="1"/>
              <a:t>Tconv</a:t>
            </a:r>
            <a:r>
              <a:rPr lang="en-US" b="1" dirty="0"/>
              <a:t> (skin)</a:t>
            </a:r>
          </a:p>
          <a:p>
            <a:pPr lvl="1"/>
            <a:r>
              <a:rPr lang="en-US" b="1" dirty="0"/>
              <a:t>PD1</a:t>
            </a:r>
            <a:r>
              <a:rPr lang="en-US" b="1" baseline="30000" dirty="0"/>
              <a:t>+</a:t>
            </a:r>
            <a:r>
              <a:rPr lang="en-US" b="1" dirty="0"/>
              <a:t> of NKs (pneumonitis)</a:t>
            </a:r>
          </a:p>
          <a:p>
            <a:pPr lvl="1"/>
            <a:r>
              <a:rPr lang="en-US" b="1" dirty="0"/>
              <a:t>Naïve of B cells (rheumatoid)</a:t>
            </a:r>
          </a:p>
          <a:p>
            <a:pPr lvl="1"/>
            <a:r>
              <a:rPr lang="en-US" dirty="0"/>
              <a:t>Combination of a few features’ frequencies can distinguish between (general) yes vs. no </a:t>
            </a:r>
            <a:r>
              <a:rPr lang="en-US" dirty="0" err="1"/>
              <a:t>irAE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IMPACD: resolve discrepancies in counts, then proceed to hierarchical gating and comparing counts b/w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test general </a:t>
            </a:r>
            <a:r>
              <a:rPr lang="en-US" dirty="0" err="1"/>
              <a:t>irAE</a:t>
            </a:r>
            <a:r>
              <a:rPr lang="en-US" dirty="0"/>
              <a:t> module in public datasets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AbATE</a:t>
            </a:r>
            <a:r>
              <a:rPr lang="en-US" dirty="0"/>
              <a:t>: think about how to combine manuscripts w/ Josh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look for overlap between gene sets unique to ATAC </a:t>
            </a:r>
            <a:r>
              <a:rPr lang="en-US" dirty="0" err="1"/>
              <a:t>AbATE’s</a:t>
            </a:r>
            <a:r>
              <a:rPr lang="en-US" dirty="0"/>
              <a:t> non-exhausted (not DP) CD127</a:t>
            </a:r>
            <a:r>
              <a:rPr lang="en-US" baseline="30000" dirty="0"/>
              <a:t>+</a:t>
            </a:r>
            <a:r>
              <a:rPr lang="en-US" dirty="0"/>
              <a:t> and Josh’s </a:t>
            </a:r>
            <a:r>
              <a:rPr lang="en-US" dirty="0" err="1"/>
              <a:t>RNAseq</a:t>
            </a:r>
            <a:r>
              <a:rPr lang="en-US" dirty="0"/>
              <a:t> TIGIT</a:t>
            </a:r>
            <a:r>
              <a:rPr lang="en-US" baseline="30000" dirty="0"/>
              <a:t>-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(potentially complicated by TIGIT</a:t>
            </a:r>
            <a:r>
              <a:rPr lang="en-US" baseline="30000" dirty="0"/>
              <a:t>+</a:t>
            </a:r>
            <a:r>
              <a:rPr lang="en-US" dirty="0"/>
              <a:t>KLRG1</a:t>
            </a:r>
            <a:r>
              <a:rPr lang="en-US" baseline="30000" dirty="0"/>
              <a:t>-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in </a:t>
            </a:r>
            <a:r>
              <a:rPr lang="en-US" dirty="0" err="1"/>
              <a:t>AbATE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progress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baseline features frequencies delineating specific </a:t>
            </a:r>
            <a:r>
              <a:rPr lang="en-US" dirty="0" err="1"/>
              <a:t>irAEs</a:t>
            </a:r>
            <a:r>
              <a:rPr lang="en-US" dirty="0"/>
              <a:t>!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IMPACD validation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D699-B35B-9C90-DAC0-AE695767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2749F-245E-FAB1-F2BF-1667E17C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03" y="0"/>
            <a:ext cx="7583897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267914-C66F-246B-81EC-8FFEB538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62600" cy="1825625"/>
          </a:xfrm>
        </p:spPr>
        <p:txBody>
          <a:bodyPr>
            <a:normAutofit/>
          </a:bodyPr>
          <a:lstStyle/>
          <a:p>
            <a:r>
              <a:rPr lang="en-US" dirty="0"/>
              <a:t>Updated NCI </a:t>
            </a:r>
            <a:r>
              <a:rPr lang="en-US" dirty="0" err="1"/>
              <a:t>irAE</a:t>
            </a:r>
            <a:r>
              <a:rPr lang="en-US" dirty="0"/>
              <a:t> cohort summary</a:t>
            </a:r>
          </a:p>
        </p:txBody>
      </p:sp>
    </p:spTree>
    <p:extLst>
      <p:ext uri="{BB962C8B-B14F-4D97-AF65-F5344CB8AC3E}">
        <p14:creationId xmlns:p14="http://schemas.microsoft.com/office/powerpoint/2010/main" val="30957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1578-DA5F-7368-FCFF-02E69B05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227680-C8C5-D09E-C8CA-D5FF5A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79832" cy="1825625"/>
          </a:xfrm>
        </p:spPr>
        <p:txBody>
          <a:bodyPr>
            <a:normAutofit/>
          </a:bodyPr>
          <a:lstStyle/>
          <a:p>
            <a:r>
              <a:rPr lang="en-US" dirty="0"/>
              <a:t>Baseline immunotypes do not greatly differ by primary cancer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BAA61-2814-BAA4-360A-6CDA4C06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3" y="1459063"/>
            <a:ext cx="4822105" cy="53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6189-83D6-E444-371B-7A9B025E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08CCF-9714-0455-8353-7A9F504A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79832" cy="1825625"/>
          </a:xfrm>
        </p:spPr>
        <p:txBody>
          <a:bodyPr>
            <a:normAutofit/>
          </a:bodyPr>
          <a:lstStyle/>
          <a:p>
            <a:r>
              <a:rPr lang="en-US" dirty="0"/>
              <a:t>Some features are more </a:t>
            </a:r>
            <a:r>
              <a:rPr lang="en-US" dirty="0" err="1"/>
              <a:t>irAE</a:t>
            </a:r>
            <a:r>
              <a:rPr lang="en-US" dirty="0"/>
              <a:t>-type specific (baseline immunotypes)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F0179-F08A-C8E9-F97B-06CB0F0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872731"/>
            <a:ext cx="6242179" cy="49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81AD-6B64-A939-D53E-EFC04053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6EAAB0-417C-7ABF-FD91-D992CAB3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For general </a:t>
            </a:r>
            <a:r>
              <a:rPr lang="en-US" dirty="0" err="1"/>
              <a:t>irAEs</a:t>
            </a:r>
            <a:r>
              <a:rPr lang="en-US" dirty="0"/>
              <a:t>, whittled down to 4 features (other combinations of </a:t>
            </a:r>
            <a:r>
              <a:rPr lang="en-US" u="sng" dirty="0"/>
              <a:t>&gt;</a:t>
            </a:r>
            <a:r>
              <a:rPr lang="en-US" dirty="0"/>
              <a:t> 4 also work)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FA94C-A1DA-367D-057D-5151CE6B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0165"/>
            <a:ext cx="4293002" cy="4867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4A6A7-D063-54F2-1D00-79EF390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9" y="2190953"/>
            <a:ext cx="4887579" cy="316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63CEA-1B14-6E16-147B-9CD2B6D4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248" y="3124608"/>
            <a:ext cx="2634215" cy="1278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47437B-F534-203C-B77B-5711C5DA8E79}"/>
              </a:ext>
            </a:extLst>
          </p:cNvPr>
          <p:cNvSpPr txBox="1"/>
          <p:nvPr/>
        </p:nvSpPr>
        <p:spPr>
          <a:xfrm>
            <a:off x="6242179" y="544907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0.001</a:t>
            </a:r>
          </a:p>
        </p:txBody>
      </p:sp>
    </p:spTree>
    <p:extLst>
      <p:ext uri="{BB962C8B-B14F-4D97-AF65-F5344CB8AC3E}">
        <p14:creationId xmlns:p14="http://schemas.microsoft.com/office/powerpoint/2010/main" val="204912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B7F7-0B6D-F939-8E19-E2CF1924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CCCD9B-E520-4348-1B0D-4FAC904C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For some specific </a:t>
            </a:r>
            <a:r>
              <a:rPr lang="en-US" dirty="0" err="1"/>
              <a:t>irAEs</a:t>
            </a:r>
            <a:r>
              <a:rPr lang="en-US" dirty="0"/>
              <a:t>, a few features’ </a:t>
            </a:r>
            <a:r>
              <a:rPr lang="en-US" dirty="0" err="1"/>
              <a:t>freqs</a:t>
            </a:r>
            <a:r>
              <a:rPr lang="en-US" dirty="0"/>
              <a:t> appear distinct between groups at baseline!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D1331-B33F-3ABC-437A-2AC5596F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58" y="2014930"/>
            <a:ext cx="3985347" cy="239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97712-5ED6-7421-2693-8CDBF17F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77" y="2014932"/>
            <a:ext cx="4010269" cy="239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057ED-C3BC-FE4F-4A3C-26BEC8E1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461058"/>
            <a:ext cx="4021793" cy="2396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5F9B1-2883-3110-E2D3-D9DFB0C95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277" y="4581212"/>
            <a:ext cx="3744290" cy="2276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5ACD0-0F1B-5452-D2D0-AF3E8AD914BC}"/>
              </a:ext>
            </a:extLst>
          </p:cNvPr>
          <p:cNvSpPr txBox="1"/>
          <p:nvPr/>
        </p:nvSpPr>
        <p:spPr>
          <a:xfrm>
            <a:off x="1331936" y="1721421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Thyroid (n = 7): </a:t>
            </a:r>
            <a:r>
              <a:rPr lang="en-US" dirty="0" err="1"/>
              <a:t>padj</a:t>
            </a:r>
            <a:r>
              <a:rPr lang="en-US" dirty="0"/>
              <a:t> = 0.07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ADBD3-5CD2-5E5A-2210-50738FCEB952}"/>
              </a:ext>
            </a:extLst>
          </p:cNvPr>
          <p:cNvSpPr txBox="1"/>
          <p:nvPr/>
        </p:nvSpPr>
        <p:spPr>
          <a:xfrm>
            <a:off x="5873800" y="17214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(n = 9): </a:t>
            </a:r>
            <a:r>
              <a:rPr lang="en-US" dirty="0" err="1"/>
              <a:t>padj</a:t>
            </a:r>
            <a:r>
              <a:rPr lang="en-US" dirty="0"/>
              <a:t> = 0.04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69C6C-1935-DF33-3026-C5AE705F7CA7}"/>
              </a:ext>
            </a:extLst>
          </p:cNvPr>
          <p:cNvSpPr txBox="1"/>
          <p:nvPr/>
        </p:nvSpPr>
        <p:spPr>
          <a:xfrm>
            <a:off x="1096257" y="422109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Pneumonitis (n = 3): </a:t>
            </a:r>
            <a:r>
              <a:rPr lang="en-US" dirty="0" err="1"/>
              <a:t>padj</a:t>
            </a:r>
            <a:r>
              <a:rPr lang="en-US" dirty="0"/>
              <a:t> =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B4C89-F75A-CC0E-B9DC-761B1645E87C}"/>
              </a:ext>
            </a:extLst>
          </p:cNvPr>
          <p:cNvSpPr txBox="1"/>
          <p:nvPr/>
        </p:nvSpPr>
        <p:spPr>
          <a:xfrm>
            <a:off x="5492060" y="4221090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Rheumatoid (n = 3): </a:t>
            </a:r>
            <a:r>
              <a:rPr lang="en-US" dirty="0" err="1"/>
              <a:t>padj</a:t>
            </a:r>
            <a:r>
              <a:rPr lang="en-US" dirty="0"/>
              <a:t> = 0.03</a:t>
            </a:r>
          </a:p>
        </p:txBody>
      </p:sp>
    </p:spTree>
    <p:extLst>
      <p:ext uri="{BB962C8B-B14F-4D97-AF65-F5344CB8AC3E}">
        <p14:creationId xmlns:p14="http://schemas.microsoft.com/office/powerpoint/2010/main" val="142676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EC4C-3F22-8AC4-85B2-5D3DEE72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373D2-24C2-8B3B-873B-0F623ED3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1 potential dataset with necessary features to test 4 feature module (for general </a:t>
            </a:r>
            <a:r>
              <a:rPr lang="en-US" dirty="0" err="1"/>
              <a:t>irAEs</a:t>
            </a:r>
            <a:r>
              <a:rPr lang="en-US" dirty="0"/>
              <a:t>) 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9680D-47AC-0BA3-E679-E2B18A04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00" y="2646544"/>
            <a:ext cx="8939622" cy="27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2500F-44BC-8400-9013-CACC12FC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40FC6D-8494-304F-180B-C6822592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Bulk </a:t>
            </a:r>
            <a:r>
              <a:rPr lang="en-US" dirty="0" err="1"/>
              <a:t>RNAseq</a:t>
            </a:r>
            <a:r>
              <a:rPr lang="en-US" dirty="0"/>
              <a:t> of CD8s at baseline and 85 days on IL7R blockade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DE7BB-FEA9-91E3-BC30-E621003A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33" y="3966081"/>
            <a:ext cx="7775279" cy="2713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5FD5E-F5A6-3F6B-B355-DD519DE5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They did not see significant differences in PD-1 expression in CD8s after IL7R blockade</a:t>
            </a:r>
          </a:p>
          <a:p>
            <a:r>
              <a:rPr lang="en-US" dirty="0"/>
              <a:t>Could potentially look at TIGIT, KLRG1, B3GAT1…</a:t>
            </a:r>
          </a:p>
          <a:p>
            <a:r>
              <a:rPr lang="en-US" dirty="0"/>
              <a:t>Data not available, would need to ask Kevin Harold/others</a:t>
            </a:r>
          </a:p>
        </p:txBody>
      </p:sp>
    </p:spTree>
    <p:extLst>
      <p:ext uri="{BB962C8B-B14F-4D97-AF65-F5344CB8AC3E}">
        <p14:creationId xmlns:p14="http://schemas.microsoft.com/office/powerpoint/2010/main" val="17888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69511</TotalTime>
  <Words>524</Words>
  <Application>Microsoft Macintosh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AdvPSA183</vt:lpstr>
      <vt:lpstr>Aptos</vt:lpstr>
      <vt:lpstr>Arial</vt:lpstr>
      <vt:lpstr>Calibri</vt:lpstr>
      <vt:lpstr>Calibri Light</vt:lpstr>
      <vt:lpstr>Cambria</vt:lpstr>
      <vt:lpstr>Office Theme</vt:lpstr>
      <vt:lpstr>Weekly meeting</vt:lpstr>
      <vt:lpstr>Outline</vt:lpstr>
      <vt:lpstr>Updated NCI irAE cohort summary</vt:lpstr>
      <vt:lpstr>Baseline immunotypes do not greatly differ by primary cancer type</vt:lpstr>
      <vt:lpstr>Some features are more irAE-type specific (baseline immunotypes)</vt:lpstr>
      <vt:lpstr>For general irAEs, whittled down to 4 features (other combinations of &gt; 4 also work)</vt:lpstr>
      <vt:lpstr>For some specific irAEs, a few features’ freqs appear distinct between groups at baseline!</vt:lpstr>
      <vt:lpstr>1 potential dataset with necessary features to test 4 feature module (for general irAEs) in</vt:lpstr>
      <vt:lpstr>Bulk RNAseq of CD8s at baseline and 85 days on IL7R blockade</vt:lpstr>
      <vt:lpstr>IMPACD: some discrepancies between Alice W.’s cell counts &amp; my cell counts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10134</cp:revision>
  <dcterms:created xsi:type="dcterms:W3CDTF">2023-09-15T17:40:02Z</dcterms:created>
  <dcterms:modified xsi:type="dcterms:W3CDTF">2024-11-20T23:24:27Z</dcterms:modified>
</cp:coreProperties>
</file>